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71" r:id="rId3"/>
    <p:sldId id="259" r:id="rId4"/>
    <p:sldId id="260" r:id="rId5"/>
    <p:sldId id="261" r:id="rId6"/>
    <p:sldId id="262" r:id="rId7"/>
    <p:sldId id="263" r:id="rId8"/>
    <p:sldId id="264" r:id="rId9"/>
    <p:sldId id="265" r:id="rId10"/>
    <p:sldId id="266" r:id="rId11"/>
    <p:sldId id="267" r:id="rId12"/>
    <p:sldId id="268" r:id="rId13"/>
    <p:sldId id="270" r:id="rId14"/>
  </p:sldIdLst>
  <p:sldSz cx="18288000" cy="10287000"/>
  <p:notesSz cx="6858000" cy="9144000"/>
  <p:embeddedFontLst>
    <p:embeddedFont>
      <p:font typeface="Cambria" panose="02040503050406030204" pitchFamily="18" charset="0"/>
      <p:regular r:id="rId16"/>
      <p:bold r:id="rId17"/>
      <p:italic r:id="rId18"/>
      <p:boldItalic r:id="rId19"/>
    </p:embeddedFont>
    <p:embeddedFont>
      <p:font typeface="Cambria Bold" panose="02040803050406030204" pitchFamily="18"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12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EA4C0-DF59-46BC-A9BE-40E6026253D0}"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4BA59-8ED6-4375-B370-970F1B600881}" type="slidenum">
              <a:rPr lang="en-US" smtClean="0"/>
              <a:t>‹#›</a:t>
            </a:fld>
            <a:endParaRPr lang="en-US"/>
          </a:p>
        </p:txBody>
      </p:sp>
    </p:spTree>
    <p:extLst>
      <p:ext uri="{BB962C8B-B14F-4D97-AF65-F5344CB8AC3E}">
        <p14:creationId xmlns:p14="http://schemas.microsoft.com/office/powerpoint/2010/main" val="350056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1.png"/><Relationship Id="rId7"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1.png"/><Relationship Id="rId7"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47.svg"/><Relationship Id="rId3" Type="http://schemas.openxmlformats.org/officeDocument/2006/relationships/image" Target="../media/image41.png"/><Relationship Id="rId7" Type="http://schemas.openxmlformats.org/officeDocument/2006/relationships/image" Target="../media/image64.png"/><Relationship Id="rId12"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wdp"/><Relationship Id="rId4" Type="http://schemas.openxmlformats.org/officeDocument/2006/relationships/image" Target="../media/image42.sv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1.png"/><Relationship Id="rId7" Type="http://schemas.openxmlformats.org/officeDocument/2006/relationships/image" Target="../media/image5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42.sv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366734" y="4847029"/>
            <a:ext cx="19021467" cy="6300861"/>
          </a:xfrm>
          <a:custGeom>
            <a:avLst/>
            <a:gdLst/>
            <a:ahLst/>
            <a:cxnLst/>
            <a:rect l="l" t="t" r="r" b="b"/>
            <a:pathLst>
              <a:path w="19021467" h="6300861">
                <a:moveTo>
                  <a:pt x="0" y="0"/>
                </a:moveTo>
                <a:lnTo>
                  <a:pt x="19021468" y="0"/>
                </a:lnTo>
                <a:lnTo>
                  <a:pt x="19021468" y="6300861"/>
                </a:lnTo>
                <a:lnTo>
                  <a:pt x="0" y="63008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380406" y="-1345611"/>
            <a:ext cx="8818212" cy="6044484"/>
          </a:xfrm>
          <a:custGeom>
            <a:avLst/>
            <a:gdLst/>
            <a:ahLst/>
            <a:cxnLst/>
            <a:rect l="l" t="t" r="r" b="b"/>
            <a:pathLst>
              <a:path w="8818212" h="6044484">
                <a:moveTo>
                  <a:pt x="0" y="0"/>
                </a:moveTo>
                <a:lnTo>
                  <a:pt x="8818212" y="0"/>
                </a:lnTo>
                <a:lnTo>
                  <a:pt x="8818212" y="6044483"/>
                </a:lnTo>
                <a:lnTo>
                  <a:pt x="0" y="60444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935411" y="3856635"/>
            <a:ext cx="3868047" cy="5081178"/>
          </a:xfrm>
          <a:custGeom>
            <a:avLst/>
            <a:gdLst/>
            <a:ahLst/>
            <a:cxnLst/>
            <a:rect l="l" t="t" r="r" b="b"/>
            <a:pathLst>
              <a:path w="3868047" h="5081178">
                <a:moveTo>
                  <a:pt x="0" y="0"/>
                </a:moveTo>
                <a:lnTo>
                  <a:pt x="3868047" y="0"/>
                </a:lnTo>
                <a:lnTo>
                  <a:pt x="3868047" y="5081178"/>
                </a:lnTo>
                <a:lnTo>
                  <a:pt x="0" y="5081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151584">
            <a:off x="-511308" y="5748015"/>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061855">
            <a:off x="14274439" y="485893"/>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1061855">
            <a:off x="9703524" y="9387110"/>
            <a:ext cx="1022616" cy="1125132"/>
          </a:xfrm>
          <a:custGeom>
            <a:avLst/>
            <a:gdLst/>
            <a:ahLst/>
            <a:cxnLst/>
            <a:rect l="l" t="t" r="r" b="b"/>
            <a:pathLst>
              <a:path w="1022616" h="1125132">
                <a:moveTo>
                  <a:pt x="0" y="0"/>
                </a:moveTo>
                <a:lnTo>
                  <a:pt x="1022617" y="0"/>
                </a:lnTo>
                <a:lnTo>
                  <a:pt x="1022617" y="1125132"/>
                </a:lnTo>
                <a:lnTo>
                  <a:pt x="0" y="11251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163511">
            <a:off x="17605948" y="8994319"/>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859823">
            <a:off x="3956640" y="-205483"/>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657695">
            <a:off x="14017990" y="9580559"/>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744987">
            <a:off x="124993" y="1974858"/>
            <a:ext cx="3393390" cy="4144598"/>
          </a:xfrm>
          <a:custGeom>
            <a:avLst/>
            <a:gdLst/>
            <a:ahLst/>
            <a:cxnLst/>
            <a:rect l="l" t="t" r="r" b="b"/>
            <a:pathLst>
              <a:path w="3393390" h="4144598">
                <a:moveTo>
                  <a:pt x="0" y="0"/>
                </a:moveTo>
                <a:lnTo>
                  <a:pt x="3393390" y="0"/>
                </a:lnTo>
                <a:lnTo>
                  <a:pt x="3393390" y="4144599"/>
                </a:lnTo>
                <a:lnTo>
                  <a:pt x="0" y="41445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478235" y="4847029"/>
            <a:ext cx="4955946" cy="5102648"/>
          </a:xfrm>
          <a:custGeom>
            <a:avLst/>
            <a:gdLst/>
            <a:ahLst/>
            <a:cxnLst/>
            <a:rect l="l" t="t" r="r" b="b"/>
            <a:pathLst>
              <a:path w="4955946" h="5102648">
                <a:moveTo>
                  <a:pt x="0" y="0"/>
                </a:moveTo>
                <a:lnTo>
                  <a:pt x="4955947" y="0"/>
                </a:lnTo>
                <a:lnTo>
                  <a:pt x="4955947" y="5102647"/>
                </a:lnTo>
                <a:lnTo>
                  <a:pt x="0" y="5102647"/>
                </a:lnTo>
                <a:lnTo>
                  <a:pt x="0" y="0"/>
                </a:lnTo>
                <a:close/>
              </a:path>
            </a:pathLst>
          </a:custGeom>
          <a:blipFill>
            <a:blip r:embed="rId15"/>
            <a:stretch>
              <a:fillRect/>
            </a:stretch>
          </a:blipFill>
        </p:spPr>
      </p:sp>
      <p:sp>
        <p:nvSpPr>
          <p:cNvPr id="15" name="Freeform 15"/>
          <p:cNvSpPr/>
          <p:nvPr/>
        </p:nvSpPr>
        <p:spPr>
          <a:xfrm flipH="1">
            <a:off x="11197704" y="3871524"/>
            <a:ext cx="3734861" cy="2525700"/>
          </a:xfrm>
          <a:custGeom>
            <a:avLst/>
            <a:gdLst/>
            <a:ahLst/>
            <a:cxnLst/>
            <a:rect l="l" t="t" r="r" b="b"/>
            <a:pathLst>
              <a:path w="3734861" h="2525700">
                <a:moveTo>
                  <a:pt x="3734861" y="0"/>
                </a:moveTo>
                <a:lnTo>
                  <a:pt x="0" y="0"/>
                </a:lnTo>
                <a:lnTo>
                  <a:pt x="0" y="2525700"/>
                </a:lnTo>
                <a:lnTo>
                  <a:pt x="3734861" y="2525700"/>
                </a:lnTo>
                <a:lnTo>
                  <a:pt x="3734861"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17" name="Picture 16"/>
          <p:cNvPicPr>
            <a:picLocks noChangeAspect="1"/>
          </p:cNvPicPr>
          <p:nvPr/>
        </p:nvPicPr>
        <p:blipFill>
          <a:blip r:embed="rId18"/>
          <a:stretch>
            <a:fillRect/>
          </a:stretch>
        </p:blipFill>
        <p:spPr>
          <a:xfrm>
            <a:off x="1524000" y="1915674"/>
            <a:ext cx="15716276" cy="4049011"/>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31718" y="82746"/>
            <a:ext cx="2800778" cy="2800778"/>
          </a:xfrm>
          <a:prstGeom prst="rect">
            <a:avLst/>
          </a:prstGeom>
        </p:spPr>
      </p:pic>
      <p:pic>
        <p:nvPicPr>
          <p:cNvPr id="20" name="Picture 19"/>
          <p:cNvPicPr>
            <a:picLocks noChangeAspect="1"/>
          </p:cNvPicPr>
          <p:nvPr/>
        </p:nvPicPr>
        <p:blipFill>
          <a:blip r:embed="rId20"/>
          <a:stretch>
            <a:fillRect/>
          </a:stretch>
        </p:blipFill>
        <p:spPr>
          <a:xfrm>
            <a:off x="-711882" y="-395052"/>
            <a:ext cx="5067140" cy="3508391"/>
          </a:xfrm>
          <a:prstGeom prst="rect">
            <a:avLst/>
          </a:prstGeom>
        </p:spPr>
      </p:pic>
      <p:pic>
        <p:nvPicPr>
          <p:cNvPr id="21" name="Picture 20"/>
          <p:cNvPicPr>
            <a:picLocks noChangeAspect="1"/>
          </p:cNvPicPr>
          <p:nvPr/>
        </p:nvPicPr>
        <p:blipFill>
          <a:blip r:embed="rId21"/>
          <a:stretch>
            <a:fillRect/>
          </a:stretch>
        </p:blipFill>
        <p:spPr>
          <a:xfrm>
            <a:off x="9241704" y="7134211"/>
            <a:ext cx="5474682" cy="18716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42" presetClass="entr" presetSubtype="0"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par>
                          <p:cTn id="87" fill="hold">
                            <p:stCondLst>
                              <p:cond delay="3000"/>
                            </p:stCondLst>
                            <p:childTnLst>
                              <p:par>
                                <p:cTn id="88" presetID="14" presetClass="entr" presetSubtype="10" fill="hold"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randombar(horizontal)">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flipH="1">
            <a:off x="3307161" y="0"/>
            <a:ext cx="15055395" cy="11239500"/>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28699" y="-215812"/>
            <a:ext cx="15055395" cy="11836312"/>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13365">
            <a:off x="231050" y="97289"/>
            <a:ext cx="2208537" cy="2516851"/>
          </a:xfrm>
          <a:custGeom>
            <a:avLst/>
            <a:gdLst/>
            <a:ahLst/>
            <a:cxnLst/>
            <a:rect l="l" t="t" r="r" b="b"/>
            <a:pathLst>
              <a:path w="2208537" h="2516851">
                <a:moveTo>
                  <a:pt x="0" y="0"/>
                </a:moveTo>
                <a:lnTo>
                  <a:pt x="2208537" y="0"/>
                </a:lnTo>
                <a:lnTo>
                  <a:pt x="2208537" y="2516851"/>
                </a:lnTo>
                <a:lnTo>
                  <a:pt x="0" y="2516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486080">
            <a:off x="-288062" y="8308641"/>
            <a:ext cx="2633524" cy="2452470"/>
          </a:xfrm>
          <a:custGeom>
            <a:avLst/>
            <a:gdLst/>
            <a:ahLst/>
            <a:cxnLst/>
            <a:rect l="l" t="t" r="r" b="b"/>
            <a:pathLst>
              <a:path w="2633524" h="2452470">
                <a:moveTo>
                  <a:pt x="0" y="0"/>
                </a:moveTo>
                <a:lnTo>
                  <a:pt x="2633524" y="0"/>
                </a:lnTo>
                <a:lnTo>
                  <a:pt x="2633524" y="2452469"/>
                </a:lnTo>
                <a:lnTo>
                  <a:pt x="0" y="24524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505128" y="775121"/>
            <a:ext cx="14754172" cy="9147175"/>
          </a:xfrm>
          <a:prstGeom prst="rect">
            <a:avLst/>
          </a:prstGeom>
        </p:spPr>
        <p:txBody>
          <a:bodyPr lIns="0" tIns="0" rIns="0" bIns="0" rtlCol="0" anchor="t">
            <a:spAutoFit/>
          </a:bodyPr>
          <a:lstStyle/>
          <a:p>
            <a:pPr algn="just">
              <a:lnSpc>
                <a:spcPts val="5599"/>
              </a:lnSpc>
            </a:pPr>
            <a:r>
              <a:rPr lang="en-US" sz="3999">
                <a:solidFill>
                  <a:srgbClr val="693A3A"/>
                </a:solidFill>
                <a:latin typeface="Cambria Bold"/>
              </a:rPr>
              <a:t>      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gn="just">
              <a:lnSpc>
                <a:spcPts val="5599"/>
              </a:lnSpc>
            </a:pPr>
            <a:r>
              <a:rPr lang="en-US" sz="3999">
                <a:solidFill>
                  <a:srgbClr val="693A3A"/>
                </a:solidFill>
                <a:latin typeface="Cambria"/>
              </a:rPr>
              <a:t>      </a:t>
            </a:r>
            <a:r>
              <a:rPr lang="en-US" sz="3999">
                <a:solidFill>
                  <a:srgbClr val="693A3A"/>
                </a:solidFill>
                <a:latin typeface="Cambria Bold"/>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flipH="1">
            <a:off x="1476840" y="-97513"/>
            <a:ext cx="15055395" cy="10879813"/>
          </a:xfrm>
          <a:custGeom>
            <a:avLst/>
            <a:gdLst/>
            <a:ahLst/>
            <a:cxnLst/>
            <a:rect l="l" t="t" r="r" b="b"/>
            <a:pathLst>
              <a:path w="15055395" h="17222568">
                <a:moveTo>
                  <a:pt x="15055394" y="0"/>
                </a:moveTo>
                <a:lnTo>
                  <a:pt x="0" y="0"/>
                </a:lnTo>
                <a:lnTo>
                  <a:pt x="0" y="17222568"/>
                </a:lnTo>
                <a:lnTo>
                  <a:pt x="15055394" y="17222568"/>
                </a:lnTo>
                <a:lnTo>
                  <a:pt x="1505539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71686" y="167854"/>
            <a:ext cx="15055395" cy="10216659"/>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13365">
            <a:off x="15976264" y="594921"/>
            <a:ext cx="2269712" cy="2586567"/>
          </a:xfrm>
          <a:custGeom>
            <a:avLst/>
            <a:gdLst/>
            <a:ahLst/>
            <a:cxnLst/>
            <a:rect l="l" t="t" r="r" b="b"/>
            <a:pathLst>
              <a:path w="2269712" h="2586567">
                <a:moveTo>
                  <a:pt x="0" y="0"/>
                </a:moveTo>
                <a:lnTo>
                  <a:pt x="2269713" y="0"/>
                </a:lnTo>
                <a:lnTo>
                  <a:pt x="2269713" y="2586567"/>
                </a:lnTo>
                <a:lnTo>
                  <a:pt x="0" y="2586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486080">
            <a:off x="14913605" y="7114830"/>
            <a:ext cx="3181506" cy="2962777"/>
          </a:xfrm>
          <a:custGeom>
            <a:avLst/>
            <a:gdLst/>
            <a:ahLst/>
            <a:cxnLst/>
            <a:rect l="l" t="t" r="r" b="b"/>
            <a:pathLst>
              <a:path w="3181506" h="2962777">
                <a:moveTo>
                  <a:pt x="0" y="0"/>
                </a:moveTo>
                <a:lnTo>
                  <a:pt x="3181506" y="0"/>
                </a:lnTo>
                <a:lnTo>
                  <a:pt x="3181506" y="2962778"/>
                </a:lnTo>
                <a:lnTo>
                  <a:pt x="0" y="29627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220192" y="1802479"/>
            <a:ext cx="14300434" cy="6327776"/>
          </a:xfrm>
          <a:prstGeom prst="rect">
            <a:avLst/>
          </a:prstGeom>
        </p:spPr>
        <p:txBody>
          <a:bodyPr lIns="0" tIns="0" rIns="0" bIns="0" rtlCol="0" anchor="t">
            <a:spAutoFit/>
          </a:bodyPr>
          <a:lstStyle/>
          <a:p>
            <a:pPr algn="just">
              <a:lnSpc>
                <a:spcPts val="5599"/>
              </a:lnSpc>
            </a:pPr>
            <a:r>
              <a:rPr lang="en-US" sz="3999">
                <a:solidFill>
                  <a:srgbClr val="693A3A"/>
                </a:solidFill>
                <a:latin typeface="Cambria Bold"/>
              </a:rPr>
              <a:t>không ngớt. Tôi chạy nhanh hơn. Gió thổi vù vù bên tai, bàn chân đau nhói vì giẫm lên đá răng mèo. “Phải cố lên! Người bị nạn nguy mất...”.” Chính nhờ sự dũngcảm, gan dạ và lòng tốt của cậu bé mà người bị nạn đã nhanh chóng được các chú bộ đội biên phòng cứu giúp.</a:t>
            </a:r>
          </a:p>
          <a:p>
            <a:pPr algn="just">
              <a:lnSpc>
                <a:spcPts val="5599"/>
              </a:lnSpc>
            </a:pPr>
            <a:r>
              <a:rPr lang="en-US" sz="3999">
                <a:solidFill>
                  <a:srgbClr val="693A3A"/>
                </a:solidFill>
                <a:latin typeface="Cambria"/>
              </a:rPr>
              <a:t>      </a:t>
            </a:r>
            <a:r>
              <a:rPr lang="en-US" sz="3999">
                <a:solidFill>
                  <a:srgbClr val="693A3A"/>
                </a:solidFill>
                <a:latin typeface="Cambria Bold"/>
              </a:rPr>
              <a:t>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2915" b="-100738"/>
            </a:stretch>
          </a:blipFill>
        </p:spPr>
      </p:sp>
      <p:sp>
        <p:nvSpPr>
          <p:cNvPr id="3" name="Freeform 3"/>
          <p:cNvSpPr/>
          <p:nvPr/>
        </p:nvSpPr>
        <p:spPr>
          <a:xfrm>
            <a:off x="1494612" y="0"/>
            <a:ext cx="15298777" cy="10549138"/>
          </a:xfrm>
          <a:custGeom>
            <a:avLst/>
            <a:gdLst/>
            <a:ahLst/>
            <a:cxnLst/>
            <a:rect l="l" t="t" r="r" b="b"/>
            <a:pathLst>
              <a:path w="15298777" h="17500984">
                <a:moveTo>
                  <a:pt x="0" y="0"/>
                </a:moveTo>
                <a:lnTo>
                  <a:pt x="15298776" y="0"/>
                </a:lnTo>
                <a:lnTo>
                  <a:pt x="15298776" y="17500984"/>
                </a:lnTo>
                <a:lnTo>
                  <a:pt x="0" y="17500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83572">
            <a:off x="-984400" y="4385557"/>
            <a:ext cx="4078522" cy="6179579"/>
          </a:xfrm>
          <a:custGeom>
            <a:avLst/>
            <a:gdLst/>
            <a:ahLst/>
            <a:cxnLst/>
            <a:rect l="l" t="t" r="r" b="b"/>
            <a:pathLst>
              <a:path w="4078522" h="6179579">
                <a:moveTo>
                  <a:pt x="0" y="0"/>
                </a:moveTo>
                <a:lnTo>
                  <a:pt x="4078522" y="0"/>
                </a:lnTo>
                <a:lnTo>
                  <a:pt x="4078522" y="6179580"/>
                </a:lnTo>
                <a:lnTo>
                  <a:pt x="0" y="6179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11820">
            <a:off x="14912296" y="247075"/>
            <a:ext cx="3762185" cy="5776867"/>
          </a:xfrm>
          <a:custGeom>
            <a:avLst/>
            <a:gdLst/>
            <a:ahLst/>
            <a:cxnLst/>
            <a:rect l="l" t="t" r="r" b="b"/>
            <a:pathLst>
              <a:path w="3762185" h="5776867">
                <a:moveTo>
                  <a:pt x="0" y="0"/>
                </a:moveTo>
                <a:lnTo>
                  <a:pt x="3762185" y="0"/>
                </a:lnTo>
                <a:lnTo>
                  <a:pt x="3762185" y="5776867"/>
                </a:lnTo>
                <a:lnTo>
                  <a:pt x="0" y="57768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885661" y="5629999"/>
            <a:ext cx="15655034" cy="1845347"/>
          </a:xfrm>
          <a:custGeom>
            <a:avLst/>
            <a:gdLst/>
            <a:ahLst/>
            <a:cxnLst/>
            <a:rect l="l" t="t" r="r" b="b"/>
            <a:pathLst>
              <a:path w="15655034" h="1845347">
                <a:moveTo>
                  <a:pt x="0" y="0"/>
                </a:moveTo>
                <a:lnTo>
                  <a:pt x="15655035" y="0"/>
                </a:lnTo>
                <a:lnTo>
                  <a:pt x="15655035" y="1845347"/>
                </a:lnTo>
                <a:lnTo>
                  <a:pt x="0" y="1845347"/>
                </a:lnTo>
                <a:lnTo>
                  <a:pt x="0" y="0"/>
                </a:lnTo>
                <a:close/>
              </a:path>
            </a:pathLst>
          </a:custGeom>
          <a: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a:blipFill>
        </p:spPr>
      </p:sp>
      <p:pic>
        <p:nvPicPr>
          <p:cNvPr id="11" name="Picture 10"/>
          <p:cNvPicPr>
            <a:picLocks noChangeAspect="1"/>
          </p:cNvPicPr>
          <p:nvPr/>
        </p:nvPicPr>
        <p:blipFill>
          <a:blip r:embed="rId11"/>
          <a:stretch>
            <a:fillRect/>
          </a:stretch>
        </p:blipFill>
        <p:spPr>
          <a:xfrm>
            <a:off x="2178716" y="1714500"/>
            <a:ext cx="13930567" cy="4090771"/>
          </a:xfrm>
          <a:prstGeom prst="rect">
            <a:avLst/>
          </a:prstGeom>
        </p:spPr>
      </p:pic>
      <p:sp>
        <p:nvSpPr>
          <p:cNvPr id="12" name="Freeform 6"/>
          <p:cNvSpPr/>
          <p:nvPr/>
        </p:nvSpPr>
        <p:spPr>
          <a:xfrm flipH="1">
            <a:off x="89361" y="3273227"/>
            <a:ext cx="3252408" cy="6975673"/>
          </a:xfrm>
          <a:custGeom>
            <a:avLst/>
            <a:gdLst/>
            <a:ahLst/>
            <a:cxnLst/>
            <a:rect l="l" t="t" r="r" b="b"/>
            <a:pathLst>
              <a:path w="3252408" h="6975673">
                <a:moveTo>
                  <a:pt x="0" y="0"/>
                </a:moveTo>
                <a:lnTo>
                  <a:pt x="3252407" y="0"/>
                </a:lnTo>
                <a:lnTo>
                  <a:pt x="3252407" y="6975674"/>
                </a:lnTo>
                <a:lnTo>
                  <a:pt x="0" y="69756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31099" y="4095429"/>
            <a:ext cx="5218690" cy="6191571"/>
          </a:xfrm>
          <a:custGeom>
            <a:avLst/>
            <a:gdLst/>
            <a:ahLst/>
            <a:cxnLst/>
            <a:rect l="l" t="t" r="r" b="b"/>
            <a:pathLst>
              <a:path w="5218690" h="6191571">
                <a:moveTo>
                  <a:pt x="0" y="0"/>
                </a:moveTo>
                <a:lnTo>
                  <a:pt x="5218690" y="0"/>
                </a:lnTo>
                <a:lnTo>
                  <a:pt x="5218690" y="6191571"/>
                </a:lnTo>
                <a:lnTo>
                  <a:pt x="0" y="6191571"/>
                </a:lnTo>
                <a:lnTo>
                  <a:pt x="0" y="0"/>
                </a:lnTo>
                <a:close/>
              </a:path>
            </a:pathLst>
          </a:custGeom>
          <a:blipFill>
            <a:blip r:embed="rId7"/>
            <a:stretch>
              <a:fillRect/>
            </a:stretch>
          </a:blipFill>
        </p:spPr>
      </p:sp>
      <p:sp>
        <p:nvSpPr>
          <p:cNvPr id="6" name="Freeform 6"/>
          <p:cNvSpPr/>
          <p:nvPr/>
        </p:nvSpPr>
        <p:spPr>
          <a:xfrm>
            <a:off x="13681755" y="4095429"/>
            <a:ext cx="3876913" cy="6178348"/>
          </a:xfrm>
          <a:custGeom>
            <a:avLst/>
            <a:gdLst/>
            <a:ahLst/>
            <a:cxnLst/>
            <a:rect l="l" t="t" r="r" b="b"/>
            <a:pathLst>
              <a:path w="3876913" h="6178348">
                <a:moveTo>
                  <a:pt x="0" y="0"/>
                </a:moveTo>
                <a:lnTo>
                  <a:pt x="3876914" y="0"/>
                </a:lnTo>
                <a:lnTo>
                  <a:pt x="3876914" y="6178348"/>
                </a:lnTo>
                <a:lnTo>
                  <a:pt x="0" y="6178348"/>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3352800" y="331318"/>
            <a:ext cx="12010161" cy="3743268"/>
          </a:xfrm>
          <a:prstGeom prst="rect">
            <a:avLst/>
          </a:prstGeom>
        </p:spPr>
      </p:pic>
    </p:spTree>
    <p:extLst>
      <p:ext uri="{BB962C8B-B14F-4D97-AF65-F5344CB8AC3E}">
        <p14:creationId xmlns:p14="http://schemas.microsoft.com/office/powerpoint/2010/main" val="24495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9371F6C-DC03-A69F-DAE4-59108446E146}"/>
              </a:ext>
            </a:extLst>
          </p:cNvPr>
          <p:cNvSpPr/>
          <p:nvPr/>
        </p:nvSpPr>
        <p:spPr>
          <a:xfrm>
            <a:off x="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pic>
        <p:nvPicPr>
          <p:cNvPr id="5" name="Picture 4">
            <a:extLst>
              <a:ext uri="{FF2B5EF4-FFF2-40B4-BE49-F238E27FC236}">
                <a16:creationId xmlns:a16="http://schemas.microsoft.com/office/drawing/2014/main" id="{F1F78C62-323E-744D-CE61-AD278D6A3047}"/>
              </a:ext>
            </a:extLst>
          </p:cNvPr>
          <p:cNvPicPr>
            <a:picLocks noChangeAspect="1"/>
          </p:cNvPicPr>
          <p:nvPr/>
        </p:nvPicPr>
        <p:blipFill>
          <a:blip r:embed="rId3"/>
          <a:stretch>
            <a:fillRect/>
          </a:stretch>
        </p:blipFill>
        <p:spPr>
          <a:xfrm>
            <a:off x="4648200" y="-114300"/>
            <a:ext cx="7206214" cy="1508443"/>
          </a:xfrm>
          <a:prstGeom prst="rect">
            <a:avLst/>
          </a:prstGeom>
        </p:spPr>
      </p:pic>
      <p:pic>
        <p:nvPicPr>
          <p:cNvPr id="7" name="Picture 6">
            <a:extLst>
              <a:ext uri="{FF2B5EF4-FFF2-40B4-BE49-F238E27FC236}">
                <a16:creationId xmlns:a16="http://schemas.microsoft.com/office/drawing/2014/main" id="{8A9DCF39-4165-8CCD-DE42-AC3217EDA548}"/>
              </a:ext>
            </a:extLst>
          </p:cNvPr>
          <p:cNvPicPr>
            <a:picLocks noChangeAspect="1"/>
          </p:cNvPicPr>
          <p:nvPr/>
        </p:nvPicPr>
        <p:blipFill>
          <a:blip r:embed="rId4"/>
          <a:stretch>
            <a:fillRect/>
          </a:stretch>
        </p:blipFill>
        <p:spPr>
          <a:xfrm>
            <a:off x="304800" y="1181100"/>
            <a:ext cx="17754600" cy="8991600"/>
          </a:xfrm>
          <a:prstGeom prst="rect">
            <a:avLst/>
          </a:prstGeom>
        </p:spPr>
      </p:pic>
      <p:sp>
        <p:nvSpPr>
          <p:cNvPr id="8" name="TextBox 7">
            <a:extLst>
              <a:ext uri="{FF2B5EF4-FFF2-40B4-BE49-F238E27FC236}">
                <a16:creationId xmlns:a16="http://schemas.microsoft.com/office/drawing/2014/main" id="{A1B82F09-0A2D-2CFB-FE39-F26A00E53005}"/>
              </a:ext>
            </a:extLst>
          </p:cNvPr>
          <p:cNvSpPr txBox="1"/>
          <p:nvPr/>
        </p:nvSpPr>
        <p:spPr>
          <a:xfrm>
            <a:off x="1371600" y="2095500"/>
            <a:ext cx="15621000" cy="6949595"/>
          </a:xfrm>
          <a:prstGeom prst="rect">
            <a:avLst/>
          </a:prstGeom>
          <a:noFill/>
        </p:spPr>
        <p:txBody>
          <a:bodyPr wrap="square" rtlCol="0">
            <a:spAutoFit/>
          </a:bodyPr>
          <a:lstStyle/>
          <a:p>
            <a:pPr indent="57150" algn="just">
              <a:spcBef>
                <a:spcPts val="600"/>
              </a:spcBef>
            </a:pPr>
            <a:r>
              <a:rPr lang="vi-VN" sz="3600" dirty="0">
                <a:effectLst/>
                <a:latin typeface="Times New Roman" panose="02020603050405020304" pitchFamily="18" charset="0"/>
                <a:ea typeface="Times New Roman" panose="02020603050405020304" pitchFamily="18" charset="0"/>
              </a:rPr>
              <a:t> - Đọc đúng và đọc diễn cảm câu chuyện </a:t>
            </a:r>
            <a:r>
              <a:rPr lang="vi-VN" sz="3600" b="1" dirty="0">
                <a:effectLst/>
                <a:latin typeface="Times New Roman" panose="02020603050405020304" pitchFamily="18" charset="0"/>
                <a:ea typeface="Times New Roman" panose="02020603050405020304" pitchFamily="18" charset="0"/>
              </a:rPr>
              <a:t>“Chàng trai làng Phù Ủng”,</a:t>
            </a:r>
            <a:r>
              <a:rPr lang="vi-VN" sz="3600" dirty="0">
                <a:effectLst/>
                <a:latin typeface="Times New Roman" panose="02020603050405020304" pitchFamily="18" charset="0"/>
                <a:ea typeface="Times New Roman" panose="02020603050405020304" pitchFamily="18" charset="0"/>
              </a:rPr>
              <a:t> biết nhấn giọng vào những từ ngữ thể hiện tâm trạng cảm xúc, biết phân biệt lời dẫn chuyện với lời nhân vật.</a:t>
            </a:r>
            <a:endParaRPr lang="en-US" sz="3600" dirty="0">
              <a:effectLst/>
              <a:latin typeface="Times New Roman" panose="02020603050405020304" pitchFamily="18" charset="0"/>
              <a:ea typeface="Times New Roman" panose="02020603050405020304" pitchFamily="18" charset="0"/>
            </a:endParaRPr>
          </a:p>
          <a:p>
            <a:pPr indent="57150" algn="just">
              <a:spcBef>
                <a:spcPts val="600"/>
              </a:spcBef>
            </a:pPr>
            <a:r>
              <a:rPr lang="vi-VN" sz="3600" dirty="0">
                <a:effectLst/>
                <a:latin typeface="Times New Roman" panose="02020603050405020304" pitchFamily="18" charset="0"/>
                <a:ea typeface="Times New Roman" panose="02020603050405020304" pitchFamily="18" charset="0"/>
              </a:rPr>
              <a:t>- Nhận biết được các nhân vật, các tình tiết, nội dung chính của câu chuyện. </a:t>
            </a:r>
            <a:endParaRPr lang="en-US" sz="3600" dirty="0">
              <a:effectLst/>
              <a:latin typeface="Times New Roman" panose="02020603050405020304" pitchFamily="18" charset="0"/>
              <a:ea typeface="Times New Roman" panose="02020603050405020304" pitchFamily="18" charset="0"/>
            </a:endParaRPr>
          </a:p>
          <a:p>
            <a:pPr indent="57150" algn="just">
              <a:spcBef>
                <a:spcPts val="600"/>
              </a:spcBef>
            </a:pPr>
            <a:r>
              <a:rPr lang="vi-VN" sz="3600" dirty="0">
                <a:effectLst/>
                <a:latin typeface="Times New Roman" panose="02020603050405020304" pitchFamily="18" charset="0"/>
                <a:ea typeface="Times New Roman" panose="02020603050405020304" pitchFamily="18" charset="0"/>
              </a:rPr>
              <a:t>- Hiểu điều tác giả muốn nói qua câu chuyện: Câu chuyện nói về một vị tướng tài giỏi của dân tộc Việt Nam Phạm Ngũ Lão. Vị tướng này đã lập nhiều chiến công hiển hách, đặc biệt là giúp Nhà Trần hai lần đánh giặc Nguyên. </a:t>
            </a:r>
            <a:endParaRPr lang="en-US" sz="3600" dirty="0">
              <a:effectLst/>
              <a:latin typeface="Times New Roman" panose="02020603050405020304" pitchFamily="18" charset="0"/>
              <a:ea typeface="Times New Roman" panose="02020603050405020304" pitchFamily="18" charset="0"/>
            </a:endParaRPr>
          </a:p>
          <a:p>
            <a:pPr indent="57150" algn="just">
              <a:lnSpc>
                <a:spcPct val="110000"/>
              </a:lnSpc>
            </a:pPr>
            <a:r>
              <a:rPr lang="vi-VN" sz="3600" dirty="0">
                <a:effectLst/>
                <a:latin typeface="Times New Roman" panose="02020603050405020304" pitchFamily="18" charset="0"/>
                <a:ea typeface="Times New Roman" panose="02020603050405020304" pitchFamily="18" charset="0"/>
              </a:rPr>
              <a:t>- Hiểu và tự hào về lịch sử dựng nước của cha ông, biết ơn những thế hệ đi trước.</a:t>
            </a:r>
            <a:endParaRPr lang="en-US" sz="3600" dirty="0">
              <a:effectLst/>
              <a:latin typeface="Times New Roman" panose="02020603050405020304" pitchFamily="18" charset="0"/>
              <a:ea typeface="Times New Roman" panose="02020603050405020304" pitchFamily="18" charset="0"/>
            </a:endParaRPr>
          </a:p>
          <a:p>
            <a:r>
              <a:rPr lang="vi-VN" sz="3600" dirty="0">
                <a:effectLst/>
                <a:latin typeface="Times New Roman" panose="02020603050405020304" pitchFamily="18" charset="0"/>
                <a:ea typeface="Times New Roman" panose="02020603050405020304" pitchFamily="18" charset="0"/>
              </a:rPr>
              <a:t> - Biết vận dụng bài học vào thực tiễn cuộc sống: Trân trọng, bày tỏ lòng biết ơn của mình với những người có công, với bạn bè và những người xung quanh trong cuộc sống.</a:t>
            </a:r>
            <a:endParaRPr lang="en-US" sz="3600" dirty="0">
              <a:effectLst/>
              <a:latin typeface="Times New Roman" panose="02020603050405020304" pitchFamily="18" charset="0"/>
              <a:ea typeface="Times New Roman" panose="02020603050405020304" pitchFamily="18" charset="0"/>
            </a:endParaRPr>
          </a:p>
          <a:p>
            <a:endParaRPr lang="en-US" sz="3600" dirty="0"/>
          </a:p>
        </p:txBody>
      </p:sp>
    </p:spTree>
    <p:extLst>
      <p:ext uri="{BB962C8B-B14F-4D97-AF65-F5344CB8AC3E}">
        <p14:creationId xmlns:p14="http://schemas.microsoft.com/office/powerpoint/2010/main" val="56354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644868" y="3355078"/>
            <a:ext cx="4985447" cy="6691875"/>
          </a:xfrm>
          <a:custGeom>
            <a:avLst/>
            <a:gdLst/>
            <a:ahLst/>
            <a:cxnLst/>
            <a:rect l="l" t="t" r="r" b="b"/>
            <a:pathLst>
              <a:path w="4985447" h="6691875">
                <a:moveTo>
                  <a:pt x="0" y="0"/>
                </a:moveTo>
                <a:lnTo>
                  <a:pt x="4985446" y="0"/>
                </a:lnTo>
                <a:lnTo>
                  <a:pt x="4985446" y="6691875"/>
                </a:lnTo>
                <a:lnTo>
                  <a:pt x="0" y="6691875"/>
                </a:lnTo>
                <a:lnTo>
                  <a:pt x="0" y="0"/>
                </a:lnTo>
                <a:close/>
              </a:path>
            </a:pathLst>
          </a:custGeom>
          <a:blipFill>
            <a:blip r:embed="rId7"/>
            <a:stretch>
              <a:fillRect/>
            </a:stretch>
          </a:blipFill>
        </p:spPr>
      </p:sp>
      <p:pic>
        <p:nvPicPr>
          <p:cNvPr id="7" name="Picture 6"/>
          <p:cNvPicPr>
            <a:picLocks noChangeAspect="1"/>
          </p:cNvPicPr>
          <p:nvPr/>
        </p:nvPicPr>
        <p:blipFill>
          <a:blip r:embed="rId8"/>
          <a:stretch>
            <a:fillRect/>
          </a:stretch>
        </p:blipFill>
        <p:spPr>
          <a:xfrm>
            <a:off x="2236633" y="270361"/>
            <a:ext cx="13814733" cy="3743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rot="-5400000">
            <a:off x="61521" y="208009"/>
            <a:ext cx="11073179" cy="11827161"/>
          </a:xfrm>
          <a:custGeom>
            <a:avLst/>
            <a:gdLst/>
            <a:ahLst/>
            <a:cxnLst/>
            <a:rect l="l" t="t" r="r" b="b"/>
            <a:pathLst>
              <a:path w="11073179" h="11827161">
                <a:moveTo>
                  <a:pt x="0" y="0"/>
                </a:moveTo>
                <a:lnTo>
                  <a:pt x="11073179" y="0"/>
                </a:lnTo>
                <a:lnTo>
                  <a:pt x="11073179" y="11827161"/>
                </a:lnTo>
                <a:lnTo>
                  <a:pt x="0" y="118271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511691" y="4904545"/>
            <a:ext cx="6219650" cy="4353755"/>
          </a:xfrm>
          <a:custGeom>
            <a:avLst/>
            <a:gdLst/>
            <a:ahLst/>
            <a:cxnLst/>
            <a:rect l="l" t="t" r="r" b="b"/>
            <a:pathLst>
              <a:path w="6219650" h="4353755">
                <a:moveTo>
                  <a:pt x="0" y="0"/>
                </a:moveTo>
                <a:lnTo>
                  <a:pt x="6219650" y="0"/>
                </a:lnTo>
                <a:lnTo>
                  <a:pt x="6219650" y="4353755"/>
                </a:lnTo>
                <a:lnTo>
                  <a:pt x="0" y="43537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826164" y="9258300"/>
            <a:ext cx="9429922" cy="1237677"/>
          </a:xfrm>
          <a:custGeom>
            <a:avLst/>
            <a:gdLst/>
            <a:ahLst/>
            <a:cxnLst/>
            <a:rect l="l" t="t" r="r" b="b"/>
            <a:pathLst>
              <a:path w="9429922" h="1237677">
                <a:moveTo>
                  <a:pt x="0" y="0"/>
                </a:moveTo>
                <a:lnTo>
                  <a:pt x="9429922" y="0"/>
                </a:lnTo>
                <a:lnTo>
                  <a:pt x="9429922" y="1237677"/>
                </a:lnTo>
                <a:lnTo>
                  <a:pt x="0" y="1237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Rectangle 7"/>
          <p:cNvSpPr/>
          <p:nvPr/>
        </p:nvSpPr>
        <p:spPr>
          <a:xfrm>
            <a:off x="943904" y="2071503"/>
            <a:ext cx="9599701" cy="6863417"/>
          </a:xfrm>
          <a:prstGeom prst="rect">
            <a:avLst/>
          </a:prstGeom>
        </p:spPr>
        <p:txBody>
          <a:bodyPr wrap="square">
            <a:spAutoFit/>
          </a:bodyPr>
          <a:lstStyle/>
          <a:p>
            <a:r>
              <a:rPr lang="vi-VN" sz="8800" b="1" dirty="0">
                <a:solidFill>
                  <a:srgbClr val="693A3A"/>
                </a:solidFill>
                <a:latin typeface="Cambria" panose="02040503050406030204" pitchFamily="18" charset="0"/>
                <a:ea typeface="Cambria" panose="02040503050406030204" pitchFamily="18" charset="0"/>
              </a:rPr>
              <a:t>Viết đoạn văn nêu lí do em yêu thích một câu chuyện về tình yêu thương hoặc lòng biết ơn.</a:t>
            </a:r>
          </a:p>
        </p:txBody>
      </p:sp>
      <p:pic>
        <p:nvPicPr>
          <p:cNvPr id="9" name="Picture 8"/>
          <p:cNvPicPr>
            <a:picLocks noChangeAspect="1"/>
          </p:cNvPicPr>
          <p:nvPr/>
        </p:nvPicPr>
        <p:blipFill>
          <a:blip r:embed="rId9"/>
          <a:stretch>
            <a:fillRect/>
          </a:stretch>
        </p:blipFill>
        <p:spPr>
          <a:xfrm>
            <a:off x="10204815" y="1002971"/>
            <a:ext cx="8833401" cy="36261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rot="-5400000">
            <a:off x="400963" y="-400963"/>
            <a:ext cx="11777304" cy="12579230"/>
          </a:xfrm>
          <a:custGeom>
            <a:avLst/>
            <a:gdLst/>
            <a:ahLst/>
            <a:cxnLst/>
            <a:rect l="l" t="t" r="r" b="b"/>
            <a:pathLst>
              <a:path w="11777304" h="12579230">
                <a:moveTo>
                  <a:pt x="0" y="0"/>
                </a:moveTo>
                <a:lnTo>
                  <a:pt x="11777304" y="0"/>
                </a:lnTo>
                <a:lnTo>
                  <a:pt x="11777304" y="12579230"/>
                </a:lnTo>
                <a:lnTo>
                  <a:pt x="0" y="12579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459922" y="4574937"/>
            <a:ext cx="3799378" cy="4683363"/>
          </a:xfrm>
          <a:custGeom>
            <a:avLst/>
            <a:gdLst/>
            <a:ahLst/>
            <a:cxnLst/>
            <a:rect l="l" t="t" r="r" b="b"/>
            <a:pathLst>
              <a:path w="3799378" h="4683363">
                <a:moveTo>
                  <a:pt x="0" y="0"/>
                </a:moveTo>
                <a:lnTo>
                  <a:pt x="3799378" y="0"/>
                </a:lnTo>
                <a:lnTo>
                  <a:pt x="3799378" y="4683363"/>
                </a:lnTo>
                <a:lnTo>
                  <a:pt x="0" y="46833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725415" y="5834930"/>
            <a:ext cx="11085694" cy="3775913"/>
          </a:xfrm>
          <a:custGeom>
            <a:avLst/>
            <a:gdLst/>
            <a:ahLst/>
            <a:cxnLst/>
            <a:rect l="l" t="t" r="r" b="b"/>
            <a:pathLst>
              <a:path w="11085694" h="3775913">
                <a:moveTo>
                  <a:pt x="0" y="0"/>
                </a:moveTo>
                <a:lnTo>
                  <a:pt x="11085694" y="0"/>
                </a:lnTo>
                <a:lnTo>
                  <a:pt x="11085694" y="3775913"/>
                </a:lnTo>
                <a:lnTo>
                  <a:pt x="0" y="3775913"/>
                </a:lnTo>
                <a:lnTo>
                  <a:pt x="0" y="0"/>
                </a:lnTo>
                <a:close/>
              </a:path>
            </a:pathLst>
          </a:custGeom>
          <a:blipFill>
            <a:blip r:embed="rId7"/>
            <a:stretch>
              <a:fillRect/>
            </a:stretch>
          </a:blipFill>
        </p:spPr>
      </p:sp>
      <p:sp>
        <p:nvSpPr>
          <p:cNvPr id="7" name="TextBox 7"/>
          <p:cNvSpPr txBox="1"/>
          <p:nvPr/>
        </p:nvSpPr>
        <p:spPr>
          <a:xfrm>
            <a:off x="925844" y="595927"/>
            <a:ext cx="10727541" cy="5292725"/>
          </a:xfrm>
          <a:prstGeom prst="rect">
            <a:avLst/>
          </a:prstGeom>
        </p:spPr>
        <p:txBody>
          <a:bodyPr lIns="0" tIns="0" rIns="0" bIns="0" rtlCol="0" anchor="t">
            <a:spAutoFit/>
          </a:bodyPr>
          <a:lstStyle/>
          <a:p>
            <a:pPr>
              <a:lnSpc>
                <a:spcPts val="7000"/>
              </a:lnSpc>
            </a:pPr>
            <a:r>
              <a:rPr lang="en-US" sz="5000" dirty="0">
                <a:solidFill>
                  <a:srgbClr val="693A3A"/>
                </a:solidFill>
                <a:latin typeface="Cambria Bold"/>
              </a:rPr>
              <a:t>- </a:t>
            </a:r>
            <a:r>
              <a:rPr lang="en-US" sz="5000" dirty="0" err="1">
                <a:solidFill>
                  <a:srgbClr val="693A3A"/>
                </a:solidFill>
                <a:latin typeface="Cambria Bold"/>
              </a:rPr>
              <a:t>Chọn</a:t>
            </a:r>
            <a:r>
              <a:rPr lang="en-US" sz="5000" dirty="0">
                <a:solidFill>
                  <a:srgbClr val="693A3A"/>
                </a:solidFill>
                <a:latin typeface="Cambria Bold"/>
              </a:rPr>
              <a:t> </a:t>
            </a:r>
            <a:r>
              <a:rPr lang="en-US" sz="5000" dirty="0" err="1">
                <a:solidFill>
                  <a:srgbClr val="693A3A"/>
                </a:solidFill>
                <a:latin typeface="Cambria Bold"/>
              </a:rPr>
              <a:t>câu</a:t>
            </a:r>
            <a:r>
              <a:rPr lang="en-US" sz="5000" dirty="0">
                <a:solidFill>
                  <a:srgbClr val="693A3A"/>
                </a:solidFill>
                <a:latin typeface="Cambria Bold"/>
              </a:rPr>
              <a:t> </a:t>
            </a:r>
            <a:r>
              <a:rPr lang="en-US" sz="5000" dirty="0" err="1">
                <a:solidFill>
                  <a:srgbClr val="693A3A"/>
                </a:solidFill>
                <a:latin typeface="Cambria Bold"/>
              </a:rPr>
              <a:t>chuyện</a:t>
            </a:r>
            <a:r>
              <a:rPr lang="en-US" sz="5000" dirty="0">
                <a:solidFill>
                  <a:srgbClr val="693A3A"/>
                </a:solidFill>
                <a:latin typeface="Cambria Bold"/>
              </a:rPr>
              <a:t> </a:t>
            </a:r>
            <a:r>
              <a:rPr lang="en-US" sz="5000" dirty="0" err="1">
                <a:solidFill>
                  <a:srgbClr val="693A3A"/>
                </a:solidFill>
                <a:latin typeface="Cambria Bold"/>
              </a:rPr>
              <a:t>kể</a:t>
            </a:r>
            <a:r>
              <a:rPr lang="en-US" sz="5000" dirty="0">
                <a:solidFill>
                  <a:srgbClr val="693A3A"/>
                </a:solidFill>
                <a:latin typeface="Cambria Bold"/>
              </a:rPr>
              <a:t> </a:t>
            </a:r>
            <a:r>
              <a:rPr lang="en-US" sz="5000" dirty="0" err="1">
                <a:solidFill>
                  <a:srgbClr val="693A3A"/>
                </a:solidFill>
                <a:latin typeface="Cambria Bold"/>
              </a:rPr>
              <a:t>về</a:t>
            </a:r>
            <a:r>
              <a:rPr lang="en-US" sz="5000" dirty="0">
                <a:solidFill>
                  <a:srgbClr val="693A3A"/>
                </a:solidFill>
                <a:latin typeface="Cambria Bold"/>
              </a:rPr>
              <a:t> </a:t>
            </a:r>
            <a:r>
              <a:rPr lang="en-US" sz="5000" dirty="0" err="1">
                <a:solidFill>
                  <a:srgbClr val="693A3A"/>
                </a:solidFill>
                <a:latin typeface="Cambria Bold"/>
              </a:rPr>
              <a:t>tình</a:t>
            </a:r>
            <a:r>
              <a:rPr lang="en-US" sz="5000" dirty="0">
                <a:solidFill>
                  <a:srgbClr val="693A3A"/>
                </a:solidFill>
                <a:latin typeface="Cambria Bold"/>
              </a:rPr>
              <a:t> </a:t>
            </a:r>
            <a:r>
              <a:rPr lang="en-US" sz="5000" dirty="0" err="1">
                <a:solidFill>
                  <a:srgbClr val="693A3A"/>
                </a:solidFill>
                <a:latin typeface="Cambria Bold"/>
              </a:rPr>
              <a:t>yêu</a:t>
            </a:r>
            <a:r>
              <a:rPr lang="en-US" sz="5000" dirty="0">
                <a:solidFill>
                  <a:srgbClr val="693A3A"/>
                </a:solidFill>
                <a:latin typeface="Cambria Bold"/>
              </a:rPr>
              <a:t> </a:t>
            </a:r>
            <a:r>
              <a:rPr lang="en-US" sz="5000" dirty="0" err="1">
                <a:solidFill>
                  <a:srgbClr val="693A3A"/>
                </a:solidFill>
                <a:latin typeface="Cambria Bold"/>
              </a:rPr>
              <a:t>thương</a:t>
            </a:r>
            <a:r>
              <a:rPr lang="en-US" sz="5000" dirty="0">
                <a:solidFill>
                  <a:srgbClr val="693A3A"/>
                </a:solidFill>
                <a:latin typeface="Cambria Bold"/>
              </a:rPr>
              <a:t> </a:t>
            </a:r>
            <a:r>
              <a:rPr lang="en-US" sz="5000" dirty="0" err="1">
                <a:solidFill>
                  <a:srgbClr val="693A3A"/>
                </a:solidFill>
                <a:latin typeface="Cambria Bold"/>
              </a:rPr>
              <a:t>hoặc</a:t>
            </a:r>
            <a:r>
              <a:rPr lang="en-US" sz="5000" dirty="0">
                <a:solidFill>
                  <a:srgbClr val="693A3A"/>
                </a:solidFill>
                <a:latin typeface="Cambria Bold"/>
              </a:rPr>
              <a:t> </a:t>
            </a:r>
            <a:r>
              <a:rPr lang="en-US" sz="5000" dirty="0" err="1">
                <a:solidFill>
                  <a:srgbClr val="693A3A"/>
                </a:solidFill>
                <a:latin typeface="Cambria Bold"/>
              </a:rPr>
              <a:t>lòng</a:t>
            </a:r>
            <a:r>
              <a:rPr lang="en-US" sz="5000" dirty="0">
                <a:solidFill>
                  <a:srgbClr val="693A3A"/>
                </a:solidFill>
                <a:latin typeface="Cambria Bold"/>
              </a:rPr>
              <a:t> </a:t>
            </a:r>
            <a:r>
              <a:rPr lang="en-US" sz="5000" dirty="0" err="1">
                <a:solidFill>
                  <a:srgbClr val="693A3A"/>
                </a:solidFill>
                <a:latin typeface="Cambria Bold"/>
              </a:rPr>
              <a:t>biết</a:t>
            </a:r>
            <a:r>
              <a:rPr lang="en-US" sz="5000" dirty="0">
                <a:solidFill>
                  <a:srgbClr val="693A3A"/>
                </a:solidFill>
                <a:latin typeface="Cambria Bold"/>
              </a:rPr>
              <a:t> </a:t>
            </a:r>
            <a:r>
              <a:rPr lang="en-US" sz="5000" dirty="0" err="1">
                <a:solidFill>
                  <a:srgbClr val="693A3A"/>
                </a:solidFill>
                <a:latin typeface="Cambria Bold"/>
              </a:rPr>
              <a:t>ơn</a:t>
            </a:r>
            <a:r>
              <a:rPr lang="en-US" sz="5000" dirty="0">
                <a:solidFill>
                  <a:srgbClr val="693A3A"/>
                </a:solidFill>
                <a:latin typeface="Cambria Bold"/>
              </a:rPr>
              <a:t> </a:t>
            </a:r>
            <a:r>
              <a:rPr lang="en-US" sz="5000" dirty="0" err="1">
                <a:solidFill>
                  <a:srgbClr val="693A3A"/>
                </a:solidFill>
                <a:latin typeface="Cambria Bold"/>
              </a:rPr>
              <a:t>mà</a:t>
            </a:r>
            <a:r>
              <a:rPr lang="en-US" sz="5000" dirty="0">
                <a:solidFill>
                  <a:srgbClr val="693A3A"/>
                </a:solidFill>
                <a:latin typeface="Cambria Bold"/>
              </a:rPr>
              <a:t> </a:t>
            </a:r>
            <a:r>
              <a:rPr lang="en-US" sz="5000" dirty="0" err="1">
                <a:solidFill>
                  <a:srgbClr val="693A3A"/>
                </a:solidFill>
                <a:latin typeface="Cambria Bold"/>
              </a:rPr>
              <a:t>em</a:t>
            </a:r>
            <a:r>
              <a:rPr lang="en-US" sz="5000" dirty="0">
                <a:solidFill>
                  <a:srgbClr val="693A3A"/>
                </a:solidFill>
                <a:latin typeface="Cambria Bold"/>
              </a:rPr>
              <a:t> </a:t>
            </a:r>
            <a:r>
              <a:rPr lang="en-US" sz="5000" dirty="0" err="1">
                <a:solidFill>
                  <a:srgbClr val="693A3A"/>
                </a:solidFill>
                <a:latin typeface="Cambria Bold"/>
              </a:rPr>
              <a:t>yêu</a:t>
            </a:r>
            <a:r>
              <a:rPr lang="en-US" sz="5000" dirty="0">
                <a:solidFill>
                  <a:srgbClr val="693A3A"/>
                </a:solidFill>
                <a:latin typeface="Cambria Bold"/>
              </a:rPr>
              <a:t> </a:t>
            </a:r>
            <a:r>
              <a:rPr lang="en-US" sz="5000" dirty="0" err="1">
                <a:solidFill>
                  <a:srgbClr val="693A3A"/>
                </a:solidFill>
                <a:latin typeface="Cambria Bold"/>
              </a:rPr>
              <a:t>thích</a:t>
            </a:r>
            <a:r>
              <a:rPr lang="en-US" sz="5000" dirty="0">
                <a:solidFill>
                  <a:srgbClr val="693A3A"/>
                </a:solidFill>
                <a:latin typeface="Cambria Bold"/>
              </a:rPr>
              <a:t> (</a:t>
            </a:r>
            <a:r>
              <a:rPr lang="en-US" sz="5000" dirty="0" err="1">
                <a:solidFill>
                  <a:srgbClr val="693A3A"/>
                </a:solidFill>
                <a:latin typeface="Cambria Bold"/>
              </a:rPr>
              <a:t>ví</a:t>
            </a:r>
            <a:r>
              <a:rPr lang="en-US" sz="5000" dirty="0">
                <a:solidFill>
                  <a:srgbClr val="693A3A"/>
                </a:solidFill>
                <a:latin typeface="Cambria Bold"/>
              </a:rPr>
              <a:t> </a:t>
            </a:r>
            <a:r>
              <a:rPr lang="en-US" sz="5000" dirty="0" err="1">
                <a:solidFill>
                  <a:srgbClr val="693A3A"/>
                </a:solidFill>
                <a:latin typeface="Cambria Bold"/>
              </a:rPr>
              <a:t>dụ</a:t>
            </a:r>
            <a:r>
              <a:rPr lang="en-US" sz="5000" dirty="0">
                <a:solidFill>
                  <a:srgbClr val="693A3A"/>
                </a:solidFill>
                <a:latin typeface="Cambria Bold"/>
              </a:rPr>
              <a:t>: </a:t>
            </a:r>
            <a:r>
              <a:rPr lang="en-US" sz="5000" dirty="0" err="1">
                <a:solidFill>
                  <a:srgbClr val="693A3A"/>
                </a:solidFill>
                <a:latin typeface="Cambria Bold"/>
              </a:rPr>
              <a:t>Tờ</a:t>
            </a:r>
            <a:r>
              <a:rPr lang="en-US" sz="5000" dirty="0">
                <a:solidFill>
                  <a:srgbClr val="693A3A"/>
                </a:solidFill>
                <a:latin typeface="Cambria Bold"/>
              </a:rPr>
              <a:t> </a:t>
            </a:r>
            <a:r>
              <a:rPr lang="en-US" sz="5000" dirty="0" err="1">
                <a:solidFill>
                  <a:srgbClr val="693A3A"/>
                </a:solidFill>
                <a:latin typeface="Cambria Bold"/>
              </a:rPr>
              <a:t>báo</a:t>
            </a:r>
            <a:r>
              <a:rPr lang="en-US" sz="5000" dirty="0">
                <a:solidFill>
                  <a:srgbClr val="693A3A"/>
                </a:solidFill>
                <a:latin typeface="Cambria Bold"/>
              </a:rPr>
              <a:t> </a:t>
            </a:r>
            <a:r>
              <a:rPr lang="en-US" sz="5000" dirty="0" err="1">
                <a:solidFill>
                  <a:srgbClr val="693A3A"/>
                </a:solidFill>
                <a:latin typeface="Cambria Bold"/>
              </a:rPr>
              <a:t>tường</a:t>
            </a:r>
            <a:r>
              <a:rPr lang="en-US" sz="5000" dirty="0">
                <a:solidFill>
                  <a:srgbClr val="693A3A"/>
                </a:solidFill>
                <a:latin typeface="Cambria Bold"/>
              </a:rPr>
              <a:t> </a:t>
            </a:r>
            <a:r>
              <a:rPr lang="en-US" sz="5000" dirty="0" err="1">
                <a:solidFill>
                  <a:srgbClr val="693A3A"/>
                </a:solidFill>
                <a:latin typeface="Cambria Bold"/>
              </a:rPr>
              <a:t>của</a:t>
            </a:r>
            <a:r>
              <a:rPr lang="en-US" sz="5000" dirty="0">
                <a:solidFill>
                  <a:srgbClr val="693A3A"/>
                </a:solidFill>
                <a:latin typeface="Cambria Bold"/>
              </a:rPr>
              <a:t> </a:t>
            </a:r>
            <a:r>
              <a:rPr lang="en-US" sz="5000" dirty="0" err="1">
                <a:solidFill>
                  <a:srgbClr val="693A3A"/>
                </a:solidFill>
                <a:latin typeface="Cambria Bold"/>
              </a:rPr>
              <a:t>tôi</a:t>
            </a:r>
            <a:r>
              <a:rPr lang="en-US" sz="5000" dirty="0">
                <a:solidFill>
                  <a:srgbClr val="693A3A"/>
                </a:solidFill>
                <a:latin typeface="Cambria Bold"/>
              </a:rPr>
              <a:t>, </a:t>
            </a:r>
            <a:r>
              <a:rPr lang="en-US" sz="5000" dirty="0" err="1">
                <a:solidFill>
                  <a:srgbClr val="693A3A"/>
                </a:solidFill>
                <a:latin typeface="Cambria Bold"/>
              </a:rPr>
              <a:t>Trên</a:t>
            </a:r>
            <a:r>
              <a:rPr lang="en-US" sz="5000" dirty="0">
                <a:solidFill>
                  <a:srgbClr val="693A3A"/>
                </a:solidFill>
                <a:latin typeface="Cambria Bold"/>
              </a:rPr>
              <a:t> </a:t>
            </a:r>
            <a:r>
              <a:rPr lang="en-US" sz="5000" dirty="0" err="1">
                <a:solidFill>
                  <a:srgbClr val="693A3A"/>
                </a:solidFill>
                <a:latin typeface="Cambria Bold"/>
              </a:rPr>
              <a:t>khóm</a:t>
            </a:r>
            <a:r>
              <a:rPr lang="en-US" sz="5000" dirty="0">
                <a:solidFill>
                  <a:srgbClr val="693A3A"/>
                </a:solidFill>
                <a:latin typeface="Cambria Bold"/>
              </a:rPr>
              <a:t> </a:t>
            </a:r>
            <a:r>
              <a:rPr lang="en-US" sz="5000" dirty="0" err="1">
                <a:solidFill>
                  <a:srgbClr val="693A3A"/>
                </a:solidFill>
                <a:latin typeface="Cambria Bold"/>
              </a:rPr>
              <a:t>tre</a:t>
            </a:r>
            <a:r>
              <a:rPr lang="en-US" sz="5000" dirty="0">
                <a:solidFill>
                  <a:srgbClr val="693A3A"/>
                </a:solidFill>
                <a:latin typeface="Cambria Bold"/>
              </a:rPr>
              <a:t> </a:t>
            </a:r>
            <a:r>
              <a:rPr lang="en-US" sz="5000" dirty="0" err="1">
                <a:solidFill>
                  <a:srgbClr val="693A3A"/>
                </a:solidFill>
                <a:latin typeface="Cambria Bold"/>
              </a:rPr>
              <a:t>đầu</a:t>
            </a:r>
            <a:r>
              <a:rPr lang="en-US" sz="5000" dirty="0">
                <a:solidFill>
                  <a:srgbClr val="693A3A"/>
                </a:solidFill>
                <a:latin typeface="Cambria Bold"/>
              </a:rPr>
              <a:t> </a:t>
            </a:r>
            <a:r>
              <a:rPr lang="en-US" sz="5000" dirty="0" err="1">
                <a:solidFill>
                  <a:srgbClr val="693A3A"/>
                </a:solidFill>
                <a:latin typeface="Cambria Bold"/>
              </a:rPr>
              <a:t>ngõ</a:t>
            </a:r>
            <a:r>
              <a:rPr lang="en-US" sz="5000" dirty="0">
                <a:solidFill>
                  <a:srgbClr val="693A3A"/>
                </a:solidFill>
                <a:latin typeface="Cambria Bold"/>
              </a:rPr>
              <a:t>,...).</a:t>
            </a:r>
          </a:p>
          <a:p>
            <a:pPr>
              <a:lnSpc>
                <a:spcPts val="7000"/>
              </a:lnSpc>
            </a:pPr>
            <a:r>
              <a:rPr lang="en-US" sz="5000" dirty="0">
                <a:solidFill>
                  <a:srgbClr val="693A3A"/>
                </a:solidFill>
                <a:latin typeface="Cambria Bold"/>
              </a:rPr>
              <a:t>- </a:t>
            </a:r>
            <a:r>
              <a:rPr lang="en-US" sz="5000" dirty="0" err="1">
                <a:solidFill>
                  <a:srgbClr val="693A3A"/>
                </a:solidFill>
                <a:latin typeface="Cambria Bold"/>
              </a:rPr>
              <a:t>Tìm</a:t>
            </a:r>
            <a:r>
              <a:rPr lang="en-US" sz="5000" dirty="0">
                <a:solidFill>
                  <a:srgbClr val="693A3A"/>
                </a:solidFill>
                <a:latin typeface="Cambria Bold"/>
              </a:rPr>
              <a:t> ý.</a:t>
            </a:r>
          </a:p>
          <a:p>
            <a:pPr>
              <a:lnSpc>
                <a:spcPts val="7000"/>
              </a:lnSpc>
            </a:pPr>
            <a:r>
              <a:rPr lang="en-US" sz="5000" dirty="0">
                <a:solidFill>
                  <a:srgbClr val="693A3A"/>
                </a:solidFill>
                <a:latin typeface="Cambria Bold"/>
              </a:rPr>
              <a:t>G:</a:t>
            </a:r>
          </a:p>
        </p:txBody>
      </p:sp>
      <p:pic>
        <p:nvPicPr>
          <p:cNvPr id="8" name="Picture 7"/>
          <p:cNvPicPr>
            <a:picLocks noChangeAspect="1"/>
          </p:cNvPicPr>
          <p:nvPr/>
        </p:nvPicPr>
        <p:blipFill>
          <a:blip r:embed="rId8"/>
          <a:stretch>
            <a:fillRect/>
          </a:stretch>
        </p:blipFill>
        <p:spPr>
          <a:xfrm>
            <a:off x="11879792" y="1853134"/>
            <a:ext cx="6608637" cy="2462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a:off x="6164592" y="333812"/>
            <a:ext cx="11330627" cy="12961632"/>
          </a:xfrm>
          <a:custGeom>
            <a:avLst/>
            <a:gdLst/>
            <a:ahLst/>
            <a:cxnLst/>
            <a:rect l="l" t="t" r="r" b="b"/>
            <a:pathLst>
              <a:path w="11330627" h="12961632">
                <a:moveTo>
                  <a:pt x="0" y="0"/>
                </a:moveTo>
                <a:lnTo>
                  <a:pt x="11330627" y="0"/>
                </a:lnTo>
                <a:lnTo>
                  <a:pt x="11330627" y="12961632"/>
                </a:lnTo>
                <a:lnTo>
                  <a:pt x="0" y="12961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50003">
            <a:off x="1180594" y="4718489"/>
            <a:ext cx="4080495" cy="4983811"/>
          </a:xfrm>
          <a:custGeom>
            <a:avLst/>
            <a:gdLst/>
            <a:ahLst/>
            <a:cxnLst/>
            <a:rect l="l" t="t" r="r" b="b"/>
            <a:pathLst>
              <a:path w="4080495" h="4983811">
                <a:moveTo>
                  <a:pt x="0" y="0"/>
                </a:moveTo>
                <a:lnTo>
                  <a:pt x="4080495" y="0"/>
                </a:lnTo>
                <a:lnTo>
                  <a:pt x="4080495" y="4983811"/>
                </a:lnTo>
                <a:lnTo>
                  <a:pt x="0" y="4983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7929842" y="4276360"/>
            <a:ext cx="6931253" cy="4106767"/>
          </a:xfrm>
          <a:custGeom>
            <a:avLst/>
            <a:gdLst/>
            <a:ahLst/>
            <a:cxnLst/>
            <a:rect l="l" t="t" r="r" b="b"/>
            <a:pathLst>
              <a:path w="6931253" h="4106767">
                <a:moveTo>
                  <a:pt x="0" y="0"/>
                </a:moveTo>
                <a:lnTo>
                  <a:pt x="6931253" y="0"/>
                </a:lnTo>
                <a:lnTo>
                  <a:pt x="6931253" y="4106767"/>
                </a:lnTo>
                <a:lnTo>
                  <a:pt x="0" y="4106767"/>
                </a:lnTo>
                <a:lnTo>
                  <a:pt x="0" y="0"/>
                </a:lnTo>
                <a:close/>
              </a:path>
            </a:pathLst>
          </a:custGeom>
          <a:blipFill>
            <a:blip r:embed="rId7"/>
            <a:stretch>
              <a:fillRect/>
            </a:stretch>
          </a:blipFill>
        </p:spPr>
      </p:sp>
      <p:sp>
        <p:nvSpPr>
          <p:cNvPr id="6" name="Freeform 6"/>
          <p:cNvSpPr/>
          <p:nvPr/>
        </p:nvSpPr>
        <p:spPr>
          <a:xfrm>
            <a:off x="14381512" y="3326791"/>
            <a:ext cx="3252408" cy="6975673"/>
          </a:xfrm>
          <a:custGeom>
            <a:avLst/>
            <a:gdLst/>
            <a:ahLst/>
            <a:cxnLst/>
            <a:rect l="l" t="t" r="r" b="b"/>
            <a:pathLst>
              <a:path w="3252408" h="6975673">
                <a:moveTo>
                  <a:pt x="0" y="0"/>
                </a:moveTo>
                <a:lnTo>
                  <a:pt x="3252407" y="0"/>
                </a:lnTo>
                <a:lnTo>
                  <a:pt x="3252407" y="6975674"/>
                </a:lnTo>
                <a:lnTo>
                  <a:pt x="0" y="69756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8" name="Picture 7"/>
          <p:cNvPicPr>
            <a:picLocks noChangeAspect="1"/>
          </p:cNvPicPr>
          <p:nvPr/>
        </p:nvPicPr>
        <p:blipFill>
          <a:blip r:embed="rId10"/>
          <a:stretch>
            <a:fillRect/>
          </a:stretch>
        </p:blipFill>
        <p:spPr>
          <a:xfrm>
            <a:off x="-1" y="800100"/>
            <a:ext cx="6383065" cy="4188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rot="-5400000">
            <a:off x="7060346" y="-983357"/>
            <a:ext cx="11330627" cy="12961632"/>
          </a:xfrm>
          <a:custGeom>
            <a:avLst/>
            <a:gdLst/>
            <a:ahLst/>
            <a:cxnLst/>
            <a:rect l="l" t="t" r="r" b="b"/>
            <a:pathLst>
              <a:path w="11330627" h="12961632">
                <a:moveTo>
                  <a:pt x="0" y="0"/>
                </a:moveTo>
                <a:lnTo>
                  <a:pt x="11330627" y="0"/>
                </a:lnTo>
                <a:lnTo>
                  <a:pt x="11330627" y="12961633"/>
                </a:lnTo>
                <a:lnTo>
                  <a:pt x="0" y="12961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815503" y="-815503"/>
            <a:ext cx="11330627" cy="12961632"/>
          </a:xfrm>
          <a:custGeom>
            <a:avLst/>
            <a:gdLst/>
            <a:ahLst/>
            <a:cxnLst/>
            <a:rect l="l" t="t" r="r" b="b"/>
            <a:pathLst>
              <a:path w="11330627" h="12961632">
                <a:moveTo>
                  <a:pt x="0" y="0"/>
                </a:moveTo>
                <a:lnTo>
                  <a:pt x="11330627" y="0"/>
                </a:lnTo>
                <a:lnTo>
                  <a:pt x="11330627" y="12961633"/>
                </a:lnTo>
                <a:lnTo>
                  <a:pt x="0" y="12961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710898" y="309880"/>
            <a:ext cx="17082016" cy="9591040"/>
          </a:xfrm>
          <a:prstGeom prst="rect">
            <a:avLst/>
          </a:prstGeom>
        </p:spPr>
        <p:txBody>
          <a:bodyPr lIns="0" tIns="0" rIns="0" bIns="0" rtlCol="0" anchor="t">
            <a:spAutoFit/>
          </a:bodyPr>
          <a:lstStyle/>
          <a:p>
            <a:pPr>
              <a:lnSpc>
                <a:spcPts val="4759"/>
              </a:lnSpc>
            </a:pPr>
            <a:r>
              <a:rPr lang="en-US" sz="3399">
                <a:solidFill>
                  <a:srgbClr val="693A3A"/>
                </a:solidFill>
                <a:latin typeface="Cambria Bold"/>
              </a:rPr>
              <a:t>- Chọn câu chuyện: </a:t>
            </a:r>
            <a:r>
              <a:rPr lang="en-US" sz="3399">
                <a:solidFill>
                  <a:srgbClr val="693A3A"/>
                </a:solidFill>
                <a:latin typeface="Cambria"/>
              </a:rPr>
              <a:t>Tờ báo tường của tôi.</a:t>
            </a:r>
          </a:p>
          <a:p>
            <a:pPr>
              <a:lnSpc>
                <a:spcPts val="4759"/>
              </a:lnSpc>
            </a:pPr>
            <a:r>
              <a:rPr lang="en-US" sz="3399">
                <a:solidFill>
                  <a:srgbClr val="693A3A"/>
                </a:solidFill>
                <a:latin typeface="Cambria Bold"/>
              </a:rPr>
              <a:t>- Tìm ý:</a:t>
            </a:r>
          </a:p>
          <a:p>
            <a:pPr>
              <a:lnSpc>
                <a:spcPts val="4759"/>
              </a:lnSpc>
            </a:pPr>
            <a:r>
              <a:rPr lang="en-US" sz="3399">
                <a:solidFill>
                  <a:srgbClr val="693A3A"/>
                </a:solidFill>
                <a:latin typeface="Cambria Bold"/>
              </a:rPr>
              <a:t>+ Mở bài: </a:t>
            </a:r>
            <a:r>
              <a:rPr lang="en-US" sz="3399">
                <a:solidFill>
                  <a:srgbClr val="693A3A"/>
                </a:solidFill>
                <a:latin typeface="Cambria"/>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nSpc>
                <a:spcPts val="4759"/>
              </a:lnSpc>
            </a:pPr>
            <a:r>
              <a:rPr lang="en-US" sz="3399">
                <a:solidFill>
                  <a:srgbClr val="693A3A"/>
                </a:solidFill>
                <a:latin typeface="Cambria Bold"/>
              </a:rPr>
              <a:t>+ Thân bài:</a:t>
            </a:r>
          </a:p>
          <a:p>
            <a:pPr>
              <a:lnSpc>
                <a:spcPts val="4759"/>
              </a:lnSpc>
            </a:pPr>
            <a:r>
              <a:rPr lang="en-US" sz="3399">
                <a:solidFill>
                  <a:srgbClr val="693A3A"/>
                </a:solidFill>
                <a:latin typeface="Cambria"/>
              </a:rPr>
              <a:t>L</a:t>
            </a:r>
            <a:r>
              <a:rPr lang="en-US" sz="3399">
                <a:solidFill>
                  <a:srgbClr val="693A3A"/>
                </a:solidFill>
                <a:latin typeface="Cambria Bold"/>
              </a:rPr>
              <a:t>í do thích câu chuyện: </a:t>
            </a:r>
            <a:r>
              <a:rPr lang="en-US" sz="3399">
                <a:solidFill>
                  <a:srgbClr val="693A3A"/>
                </a:solidFill>
                <a:latin typeface="Cambria"/>
              </a:rPr>
              <a:t>Bài học sâu sắc về tình người, giúp đỡ người khác lúc khó khăn; chi tiết cảm động: Mặc dù trời nhá nhem tối, khu rừng âm u nhưng cậu bé vẫn vượt qua nỗi sợ hãi để băng qua rừng thật nhanh vì người bị nạn.</a:t>
            </a:r>
          </a:p>
          <a:p>
            <a:pPr>
              <a:lnSpc>
                <a:spcPts val="4759"/>
              </a:lnSpc>
            </a:pPr>
            <a:r>
              <a:rPr lang="en-US" sz="3399">
                <a:solidFill>
                  <a:srgbClr val="693A3A"/>
                </a:solidFill>
                <a:latin typeface="Cambria Bold"/>
              </a:rPr>
              <a:t>Dẫn chứng: </a:t>
            </a:r>
            <a:r>
              <a:rPr lang="en-US" sz="3399">
                <a:solidFill>
                  <a:srgbClr val="693A3A"/>
                </a:solidFill>
                <a:latin typeface="Cambria"/>
              </a:rPr>
              <a:t>Trời bắt đầu nhá nhem tối. Khu rừng âm u. Tiếng mấy con chim kêu “túc... túc...” không ngớt. Tôi chạy nhanh hơn. Gió thổi vù vù bên tai, bàn chân đau nhói vì giẫm lên đá răng mèo. “Phải cố lên! Người bị nạn nguy mất...”.</a:t>
            </a:r>
          </a:p>
          <a:p>
            <a:pPr>
              <a:lnSpc>
                <a:spcPts val="4759"/>
              </a:lnSpc>
            </a:pPr>
            <a:r>
              <a:rPr lang="en-US" sz="3399">
                <a:solidFill>
                  <a:srgbClr val="693A3A"/>
                </a:solidFill>
                <a:latin typeface="Cambria Bold"/>
              </a:rPr>
              <a:t>+ Kết bài:</a:t>
            </a:r>
            <a:r>
              <a:rPr lang="en-US" sz="3399">
                <a:solidFill>
                  <a:srgbClr val="693A3A"/>
                </a:solidFill>
                <a:latin typeface="Cambria"/>
              </a:rPr>
              <a:t> 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31099" y="4095429"/>
            <a:ext cx="5218690" cy="6191571"/>
          </a:xfrm>
          <a:custGeom>
            <a:avLst/>
            <a:gdLst/>
            <a:ahLst/>
            <a:cxnLst/>
            <a:rect l="l" t="t" r="r" b="b"/>
            <a:pathLst>
              <a:path w="5218690" h="6191571">
                <a:moveTo>
                  <a:pt x="0" y="0"/>
                </a:moveTo>
                <a:lnTo>
                  <a:pt x="5218690" y="0"/>
                </a:lnTo>
                <a:lnTo>
                  <a:pt x="5218690" y="6191571"/>
                </a:lnTo>
                <a:lnTo>
                  <a:pt x="0" y="6191571"/>
                </a:lnTo>
                <a:lnTo>
                  <a:pt x="0" y="0"/>
                </a:lnTo>
                <a:close/>
              </a:path>
            </a:pathLst>
          </a:custGeom>
          <a:blipFill>
            <a:blip r:embed="rId7"/>
            <a:stretch>
              <a:fillRect/>
            </a:stretch>
          </a:blipFill>
        </p:spPr>
      </p:sp>
      <p:sp>
        <p:nvSpPr>
          <p:cNvPr id="6" name="Freeform 6"/>
          <p:cNvSpPr/>
          <p:nvPr/>
        </p:nvSpPr>
        <p:spPr>
          <a:xfrm>
            <a:off x="13681755" y="4095429"/>
            <a:ext cx="3876913" cy="6178348"/>
          </a:xfrm>
          <a:custGeom>
            <a:avLst/>
            <a:gdLst/>
            <a:ahLst/>
            <a:cxnLst/>
            <a:rect l="l" t="t" r="r" b="b"/>
            <a:pathLst>
              <a:path w="3876913" h="6178348">
                <a:moveTo>
                  <a:pt x="0" y="0"/>
                </a:moveTo>
                <a:lnTo>
                  <a:pt x="3876914" y="0"/>
                </a:lnTo>
                <a:lnTo>
                  <a:pt x="3876914" y="6178348"/>
                </a:lnTo>
                <a:lnTo>
                  <a:pt x="0" y="6178348"/>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2362200" y="352161"/>
            <a:ext cx="13796444" cy="3743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rot="5400000">
            <a:off x="5179915" y="-395001"/>
            <a:ext cx="11598367" cy="13267913"/>
          </a:xfrm>
          <a:custGeom>
            <a:avLst/>
            <a:gdLst/>
            <a:ahLst/>
            <a:cxnLst/>
            <a:rect l="l" t="t" r="r" b="b"/>
            <a:pathLst>
              <a:path w="11598367" h="13267913">
                <a:moveTo>
                  <a:pt x="0" y="0"/>
                </a:moveTo>
                <a:lnTo>
                  <a:pt x="11598367" y="0"/>
                </a:lnTo>
                <a:lnTo>
                  <a:pt x="11598367" y="13267913"/>
                </a:lnTo>
                <a:lnTo>
                  <a:pt x="0" y="13267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75436" y="2860307"/>
            <a:ext cx="4169706" cy="4222487"/>
          </a:xfrm>
          <a:custGeom>
            <a:avLst/>
            <a:gdLst/>
            <a:ahLst/>
            <a:cxnLst/>
            <a:rect l="l" t="t" r="r" b="b"/>
            <a:pathLst>
              <a:path w="4169706" h="4222487">
                <a:moveTo>
                  <a:pt x="0" y="0"/>
                </a:moveTo>
                <a:lnTo>
                  <a:pt x="4169706" y="0"/>
                </a:lnTo>
                <a:lnTo>
                  <a:pt x="4169706" y="4222487"/>
                </a:lnTo>
                <a:lnTo>
                  <a:pt x="0" y="42224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83081" y="-823218"/>
            <a:ext cx="2641549" cy="2525981"/>
          </a:xfrm>
          <a:custGeom>
            <a:avLst/>
            <a:gdLst/>
            <a:ahLst/>
            <a:cxnLst/>
            <a:rect l="l" t="t" r="r" b="b"/>
            <a:pathLst>
              <a:path w="2641549" h="2525981">
                <a:moveTo>
                  <a:pt x="0" y="0"/>
                </a:moveTo>
                <a:lnTo>
                  <a:pt x="2641549" y="0"/>
                </a:lnTo>
                <a:lnTo>
                  <a:pt x="2641549" y="2525980"/>
                </a:lnTo>
                <a:lnTo>
                  <a:pt x="0" y="2525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2988147" y="9024010"/>
            <a:ext cx="2641549" cy="2525981"/>
          </a:xfrm>
          <a:custGeom>
            <a:avLst/>
            <a:gdLst/>
            <a:ahLst/>
            <a:cxnLst/>
            <a:rect l="l" t="t" r="r" b="b"/>
            <a:pathLst>
              <a:path w="2641549" h="2525981">
                <a:moveTo>
                  <a:pt x="0" y="0"/>
                </a:moveTo>
                <a:lnTo>
                  <a:pt x="2641549" y="0"/>
                </a:lnTo>
                <a:lnTo>
                  <a:pt x="2641549" y="2525980"/>
                </a:lnTo>
                <a:lnTo>
                  <a:pt x="0" y="2525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633048" y="-292938"/>
            <a:ext cx="2506589" cy="3319985"/>
          </a:xfrm>
          <a:custGeom>
            <a:avLst/>
            <a:gdLst/>
            <a:ahLst/>
            <a:cxnLst/>
            <a:rect l="l" t="t" r="r" b="b"/>
            <a:pathLst>
              <a:path w="2506589" h="3319985">
                <a:moveTo>
                  <a:pt x="0" y="0"/>
                </a:moveTo>
                <a:lnTo>
                  <a:pt x="2506588" y="0"/>
                </a:lnTo>
                <a:lnTo>
                  <a:pt x="2506588" y="3319985"/>
                </a:lnTo>
                <a:lnTo>
                  <a:pt x="0" y="3319985"/>
                </a:lnTo>
                <a:lnTo>
                  <a:pt x="0" y="0"/>
                </a:lnTo>
                <a:close/>
              </a:path>
            </a:pathLst>
          </a:custGeom>
          <a:blipFill>
            <a:blip r:embed="rId9"/>
            <a:stretch>
              <a:fillRect/>
            </a:stretch>
          </a:blipFill>
        </p:spPr>
      </p:sp>
      <p:sp>
        <p:nvSpPr>
          <p:cNvPr id="8" name="TextBox 8"/>
          <p:cNvSpPr txBox="1"/>
          <p:nvPr/>
        </p:nvSpPr>
        <p:spPr>
          <a:xfrm>
            <a:off x="6475344" y="2996649"/>
            <a:ext cx="10115934" cy="4238625"/>
          </a:xfrm>
          <a:prstGeom prst="rect">
            <a:avLst/>
          </a:prstGeom>
        </p:spPr>
        <p:txBody>
          <a:bodyPr lIns="0" tIns="0" rIns="0" bIns="0" rtlCol="0" anchor="t">
            <a:spAutoFit/>
          </a:bodyPr>
          <a:lstStyle/>
          <a:p>
            <a:pPr>
              <a:lnSpc>
                <a:spcPts val="8400"/>
              </a:lnSpc>
            </a:pPr>
            <a:r>
              <a:rPr lang="en-US" sz="6000" dirty="0" err="1">
                <a:solidFill>
                  <a:srgbClr val="693A3A"/>
                </a:solidFill>
                <a:latin typeface="Cambria Bold"/>
              </a:rPr>
              <a:t>Lưu</a:t>
            </a:r>
            <a:r>
              <a:rPr lang="en-US" sz="6000" dirty="0">
                <a:solidFill>
                  <a:srgbClr val="693A3A"/>
                </a:solidFill>
                <a:latin typeface="Cambria Bold"/>
              </a:rPr>
              <a:t> ý: </a:t>
            </a:r>
            <a:r>
              <a:rPr lang="en-US" sz="6000" dirty="0" err="1">
                <a:solidFill>
                  <a:srgbClr val="693A3A"/>
                </a:solidFill>
                <a:latin typeface="Cambria Bold"/>
              </a:rPr>
              <a:t>Khi</a:t>
            </a:r>
            <a:r>
              <a:rPr lang="en-US" sz="6000" dirty="0">
                <a:solidFill>
                  <a:srgbClr val="693A3A"/>
                </a:solidFill>
                <a:latin typeface="Cambria Bold"/>
              </a:rPr>
              <a:t> </a:t>
            </a:r>
            <a:r>
              <a:rPr lang="en-US" sz="6000" dirty="0" err="1">
                <a:solidFill>
                  <a:srgbClr val="693A3A"/>
                </a:solidFill>
                <a:latin typeface="Cambria Bold"/>
              </a:rPr>
              <a:t>có</a:t>
            </a:r>
            <a:r>
              <a:rPr lang="en-US" sz="6000" dirty="0">
                <a:solidFill>
                  <a:srgbClr val="693A3A"/>
                </a:solidFill>
                <a:latin typeface="Cambria Bold"/>
              </a:rPr>
              <a:t> </a:t>
            </a:r>
            <a:r>
              <a:rPr lang="en-US" sz="6000" dirty="0" err="1">
                <a:solidFill>
                  <a:srgbClr val="693A3A"/>
                </a:solidFill>
                <a:latin typeface="Cambria Bold"/>
              </a:rPr>
              <a:t>nhiều</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 do, </a:t>
            </a:r>
            <a:r>
              <a:rPr lang="en-US" sz="6000" dirty="0" err="1">
                <a:solidFill>
                  <a:srgbClr val="693A3A"/>
                </a:solidFill>
                <a:latin typeface="Cambria Bold"/>
              </a:rPr>
              <a:t>em</a:t>
            </a:r>
            <a:r>
              <a:rPr lang="en-US" sz="6000" dirty="0">
                <a:solidFill>
                  <a:srgbClr val="693A3A"/>
                </a:solidFill>
                <a:latin typeface="Cambria Bold"/>
              </a:rPr>
              <a:t> </a:t>
            </a:r>
            <a:r>
              <a:rPr lang="en-US" sz="6000" dirty="0" err="1">
                <a:solidFill>
                  <a:srgbClr val="693A3A"/>
                </a:solidFill>
                <a:latin typeface="Cambria Bold"/>
              </a:rPr>
              <a:t>cần</a:t>
            </a:r>
            <a:r>
              <a:rPr lang="en-US" sz="6000" dirty="0">
                <a:solidFill>
                  <a:srgbClr val="693A3A"/>
                </a:solidFill>
                <a:latin typeface="Cambria Bold"/>
              </a:rPr>
              <a:t> </a:t>
            </a:r>
            <a:r>
              <a:rPr lang="en-US" sz="6000" dirty="0" err="1">
                <a:solidFill>
                  <a:srgbClr val="693A3A"/>
                </a:solidFill>
                <a:latin typeface="Cambria Bold"/>
              </a:rPr>
              <a:t>lựa</a:t>
            </a:r>
            <a:r>
              <a:rPr lang="en-US" sz="6000" dirty="0">
                <a:solidFill>
                  <a:srgbClr val="693A3A"/>
                </a:solidFill>
                <a:latin typeface="Cambria Bold"/>
              </a:rPr>
              <a:t> </a:t>
            </a:r>
            <a:r>
              <a:rPr lang="en-US" sz="6000" dirty="0" err="1">
                <a:solidFill>
                  <a:srgbClr val="693A3A"/>
                </a:solidFill>
                <a:latin typeface="Cambria Bold"/>
              </a:rPr>
              <a:t>chọn</a:t>
            </a:r>
            <a:r>
              <a:rPr lang="en-US" sz="6000" dirty="0">
                <a:solidFill>
                  <a:srgbClr val="693A3A"/>
                </a:solidFill>
                <a:latin typeface="Cambria Bold"/>
              </a:rPr>
              <a:t> </a:t>
            </a:r>
            <a:r>
              <a:rPr lang="en-US" sz="6000" dirty="0" err="1">
                <a:solidFill>
                  <a:srgbClr val="693A3A"/>
                </a:solidFill>
                <a:latin typeface="Cambria Bold"/>
              </a:rPr>
              <a:t>những</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 do </a:t>
            </a:r>
            <a:r>
              <a:rPr lang="en-US" sz="6000" dirty="0" err="1">
                <a:solidFill>
                  <a:srgbClr val="693A3A"/>
                </a:solidFill>
                <a:latin typeface="Cambria Bold"/>
              </a:rPr>
              <a:t>nổi</a:t>
            </a:r>
            <a:r>
              <a:rPr lang="en-US" sz="6000" dirty="0">
                <a:solidFill>
                  <a:srgbClr val="693A3A"/>
                </a:solidFill>
                <a:latin typeface="Cambria Bold"/>
              </a:rPr>
              <a:t> </a:t>
            </a:r>
            <a:r>
              <a:rPr lang="en-US" sz="6000" dirty="0" err="1">
                <a:solidFill>
                  <a:srgbClr val="693A3A"/>
                </a:solidFill>
                <a:latin typeface="Cambria Bold"/>
              </a:rPr>
              <a:t>bật</a:t>
            </a:r>
            <a:r>
              <a:rPr lang="en-US" sz="6000" dirty="0">
                <a:solidFill>
                  <a:srgbClr val="693A3A"/>
                </a:solidFill>
                <a:latin typeface="Cambria Bold"/>
              </a:rPr>
              <a:t> </a:t>
            </a:r>
            <a:r>
              <a:rPr lang="en-US" sz="6000" dirty="0" err="1">
                <a:solidFill>
                  <a:srgbClr val="693A3A"/>
                </a:solidFill>
                <a:latin typeface="Cambria Bold"/>
              </a:rPr>
              <a:t>và</a:t>
            </a:r>
            <a:r>
              <a:rPr lang="en-US" sz="6000" dirty="0">
                <a:solidFill>
                  <a:srgbClr val="693A3A"/>
                </a:solidFill>
                <a:latin typeface="Cambria Bold"/>
              </a:rPr>
              <a:t> </a:t>
            </a:r>
            <a:r>
              <a:rPr lang="en-US" sz="6000" dirty="0" err="1">
                <a:solidFill>
                  <a:srgbClr val="693A3A"/>
                </a:solidFill>
                <a:latin typeface="Cambria Bold"/>
              </a:rPr>
              <a:t>sắp</a:t>
            </a:r>
            <a:r>
              <a:rPr lang="en-US" sz="6000" dirty="0">
                <a:solidFill>
                  <a:srgbClr val="693A3A"/>
                </a:solidFill>
                <a:latin typeface="Cambria Bold"/>
              </a:rPr>
              <a:t> </a:t>
            </a:r>
            <a:r>
              <a:rPr lang="en-US" sz="6000" dirty="0" err="1">
                <a:solidFill>
                  <a:srgbClr val="693A3A"/>
                </a:solidFill>
                <a:latin typeface="Cambria Bold"/>
              </a:rPr>
              <a:t>xếp</a:t>
            </a:r>
            <a:r>
              <a:rPr lang="en-US" sz="6000" dirty="0">
                <a:solidFill>
                  <a:srgbClr val="693A3A"/>
                </a:solidFill>
                <a:latin typeface="Cambria Bold"/>
              </a:rPr>
              <a:t> </a:t>
            </a:r>
            <a:r>
              <a:rPr lang="en-US" sz="6000" dirty="0" err="1">
                <a:solidFill>
                  <a:srgbClr val="693A3A"/>
                </a:solidFill>
                <a:latin typeface="Cambria Bold"/>
              </a:rPr>
              <a:t>theo</a:t>
            </a:r>
            <a:r>
              <a:rPr lang="en-US" sz="6000" dirty="0">
                <a:solidFill>
                  <a:srgbClr val="693A3A"/>
                </a:solidFill>
                <a:latin typeface="Cambria Bold"/>
              </a:rPr>
              <a:t> </a:t>
            </a:r>
            <a:r>
              <a:rPr lang="en-US" sz="6000" dirty="0" err="1">
                <a:solidFill>
                  <a:srgbClr val="693A3A"/>
                </a:solidFill>
                <a:latin typeface="Cambria Bold"/>
              </a:rPr>
              <a:t>một</a:t>
            </a:r>
            <a:r>
              <a:rPr lang="en-US" sz="6000" dirty="0">
                <a:solidFill>
                  <a:srgbClr val="693A3A"/>
                </a:solidFill>
                <a:latin typeface="Cambria Bold"/>
              </a:rPr>
              <a:t> </a:t>
            </a:r>
            <a:r>
              <a:rPr lang="en-US" sz="6000" dirty="0" err="1">
                <a:solidFill>
                  <a:srgbClr val="693A3A"/>
                </a:solidFill>
                <a:latin typeface="Cambria Bold"/>
              </a:rPr>
              <a:t>trình</a:t>
            </a:r>
            <a:r>
              <a:rPr lang="en-US" sz="6000" dirty="0">
                <a:solidFill>
                  <a:srgbClr val="693A3A"/>
                </a:solidFill>
                <a:latin typeface="Cambria Bold"/>
              </a:rPr>
              <a:t> </a:t>
            </a:r>
            <a:r>
              <a:rPr lang="en-US" sz="6000" dirty="0" err="1">
                <a:solidFill>
                  <a:srgbClr val="693A3A"/>
                </a:solidFill>
                <a:latin typeface="Cambria Bold"/>
              </a:rPr>
              <a:t>tự</a:t>
            </a:r>
            <a:r>
              <a:rPr lang="en-US" sz="6000" dirty="0">
                <a:solidFill>
                  <a:srgbClr val="693A3A"/>
                </a:solidFill>
                <a:latin typeface="Cambria Bold"/>
              </a:rPr>
              <a:t> </a:t>
            </a:r>
            <a:r>
              <a:rPr lang="en-US" sz="6000" dirty="0" err="1">
                <a:solidFill>
                  <a:srgbClr val="693A3A"/>
                </a:solidFill>
                <a:latin typeface="Cambria Bold"/>
              </a:rPr>
              <a:t>hợp</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a:t>
            </a:r>
          </a:p>
        </p:txBody>
      </p:sp>
      <p:pic>
        <p:nvPicPr>
          <p:cNvPr id="10" name="Picture 9"/>
          <p:cNvPicPr>
            <a:picLocks noChangeAspect="1"/>
          </p:cNvPicPr>
          <p:nvPr/>
        </p:nvPicPr>
        <p:blipFill>
          <a:blip r:embed="rId10"/>
          <a:stretch>
            <a:fillRect/>
          </a:stretch>
        </p:blipFill>
        <p:spPr>
          <a:xfrm>
            <a:off x="-17442" y="6726865"/>
            <a:ext cx="6011177" cy="2462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TotalTime>
  <Words>839</Words>
  <Application>Microsoft Office PowerPoint</Application>
  <PresentationFormat>Custom</PresentationFormat>
  <Paragraphs>21</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Cambria Bold</vt:lpstr>
      <vt:lpstr>Arial</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T24_VietDoanVanNeuYKien_MNT</dc:title>
  <cp:lastModifiedBy>Administrator</cp:lastModifiedBy>
  <cp:revision>20</cp:revision>
  <dcterms:created xsi:type="dcterms:W3CDTF">2006-08-16T00:00:00Z</dcterms:created>
  <dcterms:modified xsi:type="dcterms:W3CDTF">2024-02-28T09:45:25Z</dcterms:modified>
  <dc:identifier>DAF6a-4Naco</dc:identifier>
</cp:coreProperties>
</file>