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61" r:id="rId4"/>
    <p:sldId id="260" r:id="rId5"/>
    <p:sldId id="266" r:id="rId6"/>
    <p:sldId id="267" r:id="rId7"/>
    <p:sldId id="268" r:id="rId8"/>
    <p:sldId id="269" r:id="rId9"/>
    <p:sldId id="270" r:id="rId10"/>
    <p:sldId id="272" r:id="rId11"/>
    <p:sldId id="273" r:id="rId12"/>
    <p:sldId id="271" r:id="rId13"/>
    <p:sldId id="274" r:id="rId14"/>
    <p:sldId id="264" r:id="rId15"/>
    <p:sldId id="275" r:id="rId16"/>
    <p:sldId id="279" r:id="rId17"/>
    <p:sldId id="281" r:id="rId18"/>
    <p:sldId id="283" r:id="rId19"/>
    <p:sldId id="282" r:id="rId20"/>
    <p:sldId id="278" r:id="rId21"/>
    <p:sldId id="280" r:id="rId22"/>
    <p:sldId id="262" r:id="rId23"/>
    <p:sldId id="285"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7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4"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1" r="79553" b="67017"/>
          <a:stretch/>
        </p:blipFill>
        <p:spPr>
          <a:xfrm>
            <a:off x="-223859" y="0"/>
            <a:ext cx="2554995" cy="1970468"/>
          </a:xfrm>
          <a:prstGeom prst="rect">
            <a:avLst/>
          </a:prstGeom>
        </p:spPr>
      </p:pic>
      <p:pic>
        <p:nvPicPr>
          <p:cNvPr id="15"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8483" t="-131" r="1070" b="67017"/>
          <a:stretch/>
        </p:blipFill>
        <p:spPr>
          <a:xfrm>
            <a:off x="9352575" y="-109680"/>
            <a:ext cx="2839425" cy="2189827"/>
          </a:xfrm>
          <a:prstGeom prst="rect">
            <a:avLst/>
          </a:prstGeom>
        </p:spPr>
      </p:pic>
      <p:pic>
        <p:nvPicPr>
          <p:cNvPr id="2" name="Picture 1"/>
          <p:cNvPicPr>
            <a:picLocks noChangeAspect="1"/>
          </p:cNvPicPr>
          <p:nvPr userDrawn="1"/>
        </p:nvPicPr>
        <p:blipFill>
          <a:blip r:embed="rId5"/>
          <a:stretch>
            <a:fillRect/>
          </a:stretch>
        </p:blipFill>
        <p:spPr>
          <a:xfrm flipH="1">
            <a:off x="-141282" y="5516706"/>
            <a:ext cx="2389839" cy="1450974"/>
          </a:xfrm>
          <a:prstGeom prst="rect">
            <a:avLst/>
          </a:prstGeom>
        </p:spPr>
      </p:pic>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0" name="Picture 9"/>
          <p:cNvPicPr>
            <a:picLocks noChangeAspect="1"/>
          </p:cNvPicPr>
          <p:nvPr/>
        </p:nvPicPr>
        <p:blipFill rotWithShape="1">
          <a:blip r:embed="rId10"/>
          <a:srcRect b="53723"/>
          <a:stretch/>
        </p:blipFill>
        <p:spPr>
          <a:xfrm rot="182133">
            <a:off x="2647533" y="1153631"/>
            <a:ext cx="7754784" cy="1847969"/>
          </a:xfrm>
          <a:prstGeom prst="rect">
            <a:avLst/>
          </a:prstGeom>
        </p:spPr>
      </p:pic>
      <p:pic>
        <p:nvPicPr>
          <p:cNvPr id="2" name="Picture 1"/>
          <p:cNvPicPr>
            <a:picLocks noChangeAspect="1"/>
          </p:cNvPicPr>
          <p:nvPr/>
        </p:nvPicPr>
        <p:blipFill>
          <a:blip r:embed="rId11"/>
          <a:stretch>
            <a:fillRect/>
          </a:stretch>
        </p:blipFill>
        <p:spPr>
          <a:xfrm>
            <a:off x="2562769" y="2563295"/>
            <a:ext cx="7766977" cy="3023878"/>
          </a:xfrm>
          <a:prstGeom prst="rect">
            <a:avLst/>
          </a:prstGeom>
        </p:spPr>
      </p:pic>
      <p:pic>
        <p:nvPicPr>
          <p:cNvPr id="5" name="Picture 4"/>
          <p:cNvPicPr>
            <a:picLocks noChangeAspect="1"/>
          </p:cNvPicPr>
          <p:nvPr/>
        </p:nvPicPr>
        <p:blipFill>
          <a:blip r:embed="rId12"/>
          <a:stretch>
            <a:fillRect/>
          </a:stretch>
        </p:blipFill>
        <p:spPr>
          <a:xfrm>
            <a:off x="5073306" y="4861101"/>
            <a:ext cx="2780017" cy="1072989"/>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20981" y="4619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chemeClr val="tx1"/>
                </a:solidFill>
                <a:effectLst/>
                <a:uLnTx/>
                <a:uFillTx/>
                <a:latin typeface="Cambria" panose="02040503050406030204" pitchFamily="18" charset="0"/>
                <a:ea typeface="阿里巴巴普惠体" panose="00020600040101010101"/>
              </a:rPr>
              <a:t>  Chia</a:t>
            </a:r>
            <a:r>
              <a:rPr kumimoji="0" lang="en-US" altLang="zh-CN" sz="3600" b="1" i="0" u="none" strike="noStrike" kern="1200" cap="none" spc="0" normalizeH="0" noProof="0">
                <a:ln>
                  <a:noFill/>
                </a:ln>
                <a:solidFill>
                  <a:schemeClr val="tx1"/>
                </a:solidFill>
                <a:effectLst/>
                <a:uLnTx/>
                <a:uFillTx/>
                <a:latin typeface="Cambria" panose="02040503050406030204" pitchFamily="18" charset="0"/>
                <a:ea typeface="阿里巴巴普惠体" panose="00020600040101010101"/>
              </a:rPr>
              <a:t> sẻ về những tình huống có nguy cơ bị xâm hại tình dục mà em chứng kiến hoặc gặp phải.</a:t>
            </a:r>
            <a:endParaRPr kumimoji="0" lang="zh-CN" altLang="en-US" sz="3600" b="1" i="0" u="none" strike="noStrike" kern="1200" cap="none" spc="0" normalizeH="0" baseline="0" noProof="0" dirty="0">
              <a:ln>
                <a:noFill/>
              </a:ln>
              <a:solidFill>
                <a:schemeClr val="tx1"/>
              </a:solidFill>
              <a:effectLst/>
              <a:uLnTx/>
              <a:uFillTx/>
              <a:latin typeface="Cambria" panose="02040503050406030204" pitchFamily="18" charset="0"/>
              <a:ea typeface="阿里巴巴普惠体" panose="00020600040101010101"/>
            </a:endParaRPr>
          </a:p>
        </p:txBody>
      </p:sp>
      <p:pic>
        <p:nvPicPr>
          <p:cNvPr id="3" name="Picture 2"/>
          <p:cNvPicPr>
            <a:picLocks noChangeAspect="1"/>
          </p:cNvPicPr>
          <p:nvPr/>
        </p:nvPicPr>
        <p:blipFill>
          <a:blip r:embed="rId2"/>
          <a:stretch>
            <a:fillRect/>
          </a:stretch>
        </p:blipFill>
        <p:spPr>
          <a:xfrm>
            <a:off x="1815737" y="2156952"/>
            <a:ext cx="7966828" cy="3960446"/>
          </a:xfrm>
          <a:prstGeom prst="rect">
            <a:avLst/>
          </a:prstGeom>
        </p:spPr>
      </p:pic>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9646" y="247273"/>
            <a:ext cx="10260457" cy="11644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93" y="2751549"/>
            <a:ext cx="4156472" cy="2836390"/>
          </a:xfrm>
          <a:prstGeom prst="rect">
            <a:avLst/>
          </a:prstGeom>
        </p:spPr>
      </p:pic>
      <p:pic>
        <p:nvPicPr>
          <p:cNvPr id="8" name="Picture 7"/>
          <p:cNvPicPr>
            <a:picLocks noChangeAspect="1"/>
          </p:cNvPicPr>
          <p:nvPr/>
        </p:nvPicPr>
        <p:blipFill>
          <a:blip r:embed="rId4"/>
          <a:stretch>
            <a:fillRect/>
          </a:stretch>
        </p:blipFill>
        <p:spPr>
          <a:xfrm>
            <a:off x="363276" y="1648894"/>
            <a:ext cx="4901527" cy="1102655"/>
          </a:xfrm>
          <a:prstGeom prst="rect">
            <a:avLst/>
          </a:prstGeom>
        </p:spPr>
      </p:pic>
      <p:grpSp>
        <p:nvGrpSpPr>
          <p:cNvPr id="9" name="Group 8"/>
          <p:cNvGrpSpPr/>
          <p:nvPr/>
        </p:nvGrpSpPr>
        <p:grpSpPr>
          <a:xfrm>
            <a:off x="5787691" y="1274029"/>
            <a:ext cx="5412412" cy="1340135"/>
            <a:chOff x="9199963" y="5962378"/>
            <a:chExt cx="5412412" cy="1340135"/>
          </a:xfrm>
        </p:grpSpPr>
        <p:grpSp>
          <p:nvGrpSpPr>
            <p:cNvPr id="10" name="Group 9"/>
            <p:cNvGrpSpPr/>
            <p:nvPr/>
          </p:nvGrpSpPr>
          <p:grpSpPr>
            <a:xfrm rot="21320507">
              <a:off x="9199963" y="5962378"/>
              <a:ext cx="5412412" cy="1340135"/>
              <a:chOff x="9392159" y="4984893"/>
              <a:chExt cx="5412413" cy="1461262"/>
            </a:xfrm>
          </p:grpSpPr>
          <p:sp>
            <p:nvSpPr>
              <p:cNvPr id="12"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a:solidFill>
                    <a:schemeClr val="bg1"/>
                  </a:solidFill>
                  <a:latin typeface="Cambria" panose="02040503050406030204" pitchFamily="18" charset="0"/>
                  <a:ea typeface="Cambria" panose="02040503050406030204" pitchFamily="18" charset="0"/>
                </a:rPr>
                <a:t>1. Địa điểm</a:t>
              </a:r>
              <a:endParaRPr lang="en-GB" sz="3200" dirty="0">
                <a:solidFill>
                  <a:schemeClr val="bg1"/>
                </a:solidFill>
              </a:endParaRPr>
            </a:p>
          </p:txBody>
        </p:sp>
      </p:grpSp>
      <p:grpSp>
        <p:nvGrpSpPr>
          <p:cNvPr id="14" name="Group 13"/>
          <p:cNvGrpSpPr/>
          <p:nvPr/>
        </p:nvGrpSpPr>
        <p:grpSpPr>
          <a:xfrm>
            <a:off x="5898886" y="2501801"/>
            <a:ext cx="5412412" cy="1340135"/>
            <a:chOff x="9199963" y="5962378"/>
            <a:chExt cx="5412412" cy="1340135"/>
          </a:xfrm>
        </p:grpSpPr>
        <p:grpSp>
          <p:nvGrpSpPr>
            <p:cNvPr id="15" name="Group 14"/>
            <p:cNvGrpSpPr/>
            <p:nvPr/>
          </p:nvGrpSpPr>
          <p:grpSpPr>
            <a:xfrm rot="21320507">
              <a:off x="9199963" y="5962378"/>
              <a:ext cx="5412412" cy="1340135"/>
              <a:chOff x="9392159" y="4984893"/>
              <a:chExt cx="5412413" cy="1461262"/>
            </a:xfrm>
          </p:grpSpPr>
          <p:sp>
            <p:nvSpPr>
              <p:cNvPr id="17"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a:solidFill>
                    <a:schemeClr val="bg1"/>
                  </a:solidFill>
                  <a:latin typeface="Cambria" panose="02040503050406030204" pitchFamily="18" charset="0"/>
                  <a:ea typeface="Cambria" panose="02040503050406030204" pitchFamily="18" charset="0"/>
                </a:rPr>
                <a:t>2. Thời gian</a:t>
              </a:r>
              <a:endParaRPr lang="en-GB" sz="3200" dirty="0">
                <a:solidFill>
                  <a:schemeClr val="bg1"/>
                </a:solidFill>
              </a:endParaRPr>
            </a:p>
          </p:txBody>
        </p:sp>
      </p:grpSp>
      <p:grpSp>
        <p:nvGrpSpPr>
          <p:cNvPr id="19" name="Group 18"/>
          <p:cNvGrpSpPr/>
          <p:nvPr/>
        </p:nvGrpSpPr>
        <p:grpSpPr>
          <a:xfrm>
            <a:off x="5848875" y="3776668"/>
            <a:ext cx="5412412" cy="1340135"/>
            <a:chOff x="9199963" y="5962378"/>
            <a:chExt cx="5412412" cy="1340135"/>
          </a:xfrm>
        </p:grpSpPr>
        <p:grpSp>
          <p:nvGrpSpPr>
            <p:cNvPr id="20" name="Group 19"/>
            <p:cNvGrpSpPr/>
            <p:nvPr/>
          </p:nvGrpSpPr>
          <p:grpSpPr>
            <a:xfrm rot="21320507">
              <a:off x="9199963" y="5962378"/>
              <a:ext cx="5412412" cy="1340135"/>
              <a:chOff x="9392159" y="4984893"/>
              <a:chExt cx="5412413" cy="1461262"/>
            </a:xfrm>
          </p:grpSpPr>
          <p:sp>
            <p:nvSpPr>
              <p:cNvPr id="22"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a:solidFill>
                    <a:schemeClr val="bg1"/>
                  </a:solidFill>
                  <a:latin typeface="Cambria" panose="02040503050406030204" pitchFamily="18" charset="0"/>
                  <a:ea typeface="Cambria" panose="02040503050406030204" pitchFamily="18" charset="0"/>
                </a:rPr>
                <a:t>3. Đối tượng</a:t>
              </a:r>
              <a:endParaRPr lang="en-GB" sz="3200" dirty="0">
                <a:solidFill>
                  <a:schemeClr val="bg1"/>
                </a:solidFill>
              </a:endParaRPr>
            </a:p>
          </p:txBody>
        </p:sp>
      </p:grpSp>
      <p:grpSp>
        <p:nvGrpSpPr>
          <p:cNvPr id="24" name="Group 23"/>
          <p:cNvGrpSpPr/>
          <p:nvPr/>
        </p:nvGrpSpPr>
        <p:grpSpPr>
          <a:xfrm>
            <a:off x="5795986" y="5088187"/>
            <a:ext cx="5412412" cy="1340135"/>
            <a:chOff x="9199963" y="5962378"/>
            <a:chExt cx="5412412" cy="1340135"/>
          </a:xfrm>
        </p:grpSpPr>
        <p:grpSp>
          <p:nvGrpSpPr>
            <p:cNvPr id="25" name="Group 24"/>
            <p:cNvGrpSpPr/>
            <p:nvPr/>
          </p:nvGrpSpPr>
          <p:grpSpPr>
            <a:xfrm rot="21320507">
              <a:off x="9199963" y="5962378"/>
              <a:ext cx="5412412" cy="1340135"/>
              <a:chOff x="9392159" y="4984893"/>
              <a:chExt cx="5412413" cy="1461262"/>
            </a:xfrm>
          </p:grpSpPr>
          <p:sp>
            <p:nvSpPr>
              <p:cNvPr id="27"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a:solidFill>
                    <a:schemeClr val="bg1"/>
                  </a:solidFill>
                  <a:latin typeface="Cambria" panose="02040503050406030204" pitchFamily="18" charset="0"/>
                  <a:ea typeface="Cambria" panose="02040503050406030204" pitchFamily="18" charset="0"/>
                </a:rPr>
                <a:t>4. Các hành vi</a:t>
              </a:r>
              <a:endParaRPr lang="en-GB" sz="3200" dirty="0">
                <a:solidFill>
                  <a:schemeClr val="bg1"/>
                </a:solidFill>
              </a:endParaRPr>
            </a:p>
          </p:txBody>
        </p:sp>
      </p:grpSp>
    </p:spTree>
    <p:extLst>
      <p:ext uri="{BB962C8B-B14F-4D97-AF65-F5344CB8AC3E}">
        <p14:creationId xmlns:p14="http://schemas.microsoft.com/office/powerpoint/2010/main" val="123367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6344" y="206643"/>
            <a:ext cx="4381891" cy="1215696"/>
          </a:xfrm>
          <a:prstGeom prst="rect">
            <a:avLst/>
          </a:prstGeom>
        </p:spPr>
      </p:pic>
      <p:sp>
        <p:nvSpPr>
          <p:cNvPr id="12" name="TextBox 11"/>
          <p:cNvSpPr txBox="1"/>
          <p:nvPr/>
        </p:nvSpPr>
        <p:spPr>
          <a:xfrm>
            <a:off x="546850" y="1153788"/>
            <a:ext cx="11201400" cy="1754326"/>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1. Những địa điểm thường dễ xảy ra tình huống bị xâm hại tình dục</a:t>
            </a:r>
            <a:r>
              <a:rPr lang="en-US" sz="3600">
                <a:solidFill>
                  <a:srgbClr val="002060"/>
                </a:solidFill>
                <a:latin typeface="Cambria" panose="02040503050406030204" pitchFamily="18" charset="0"/>
                <a:ea typeface="Cambria" panose="02040503050406030204" pitchFamily="18" charset="0"/>
              </a:rPr>
              <a:t>: mọi nơi thường là nơi vắng vẻ, chỗ tối, riêng tư,…</a:t>
            </a:r>
          </a:p>
        </p:txBody>
      </p:sp>
      <p:sp>
        <p:nvSpPr>
          <p:cNvPr id="13" name="TextBox 12"/>
          <p:cNvSpPr txBox="1"/>
          <p:nvPr/>
        </p:nvSpPr>
        <p:spPr>
          <a:xfrm>
            <a:off x="502024" y="3103387"/>
            <a:ext cx="11201400" cy="646331"/>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2. Thời gian có thể bị xâm hại</a:t>
            </a:r>
            <a:r>
              <a:rPr lang="en-US" sz="3600">
                <a:solidFill>
                  <a:srgbClr val="002060"/>
                </a:solidFill>
                <a:latin typeface="Cambria" panose="02040503050406030204" pitchFamily="18" charset="0"/>
                <a:ea typeface="Cambria" panose="02040503050406030204" pitchFamily="18" charset="0"/>
              </a:rPr>
              <a:t>: bất cứ lúc nào.</a:t>
            </a:r>
          </a:p>
        </p:txBody>
      </p:sp>
      <p:sp>
        <p:nvSpPr>
          <p:cNvPr id="14" name="TextBox 13"/>
          <p:cNvSpPr txBox="1"/>
          <p:nvPr/>
        </p:nvSpPr>
        <p:spPr>
          <a:xfrm>
            <a:off x="479612" y="3944991"/>
            <a:ext cx="11246225"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3. Người có thể thực hiện hành vi xâm hại tình dục</a:t>
            </a:r>
            <a:r>
              <a:rPr lang="en-US" sz="3600">
                <a:solidFill>
                  <a:srgbClr val="002060"/>
                </a:solidFill>
                <a:latin typeface="Cambria" panose="02040503050406030204" pitchFamily="18" charset="0"/>
                <a:ea typeface="Cambria" panose="02040503050406030204" pitchFamily="18" charset="0"/>
              </a:rPr>
              <a:t>: bất cứ ai có thể là người lạ, người quen,…</a:t>
            </a:r>
          </a:p>
        </p:txBody>
      </p:sp>
    </p:spTree>
    <p:extLst>
      <p:ext uri="{BB962C8B-B14F-4D97-AF65-F5344CB8AC3E}">
        <p14:creationId xmlns:p14="http://schemas.microsoft.com/office/powerpoint/2010/main" val="3114712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6344" y="206643"/>
            <a:ext cx="4381891" cy="1215696"/>
          </a:xfrm>
          <a:prstGeom prst="rect">
            <a:avLst/>
          </a:prstGeom>
        </p:spPr>
      </p:pic>
      <p:sp>
        <p:nvSpPr>
          <p:cNvPr id="6" name="TextBox 5"/>
          <p:cNvSpPr txBox="1"/>
          <p:nvPr/>
        </p:nvSpPr>
        <p:spPr>
          <a:xfrm>
            <a:off x="681318" y="1166845"/>
            <a:ext cx="10283600" cy="5078313"/>
          </a:xfrm>
          <a:prstGeom prst="rect">
            <a:avLst/>
          </a:prstGeom>
          <a:noFill/>
        </p:spPr>
        <p:txBody>
          <a:bodyPr wrap="square" rtlCol="0">
            <a:spAutoFit/>
          </a:bodyPr>
          <a:lstStyle/>
          <a:p>
            <a:pPr algn="just"/>
            <a:r>
              <a:rPr lang="en-US" sz="3600" b="1" dirty="0">
                <a:solidFill>
                  <a:srgbClr val="002060"/>
                </a:solidFill>
                <a:latin typeface="Cambria" panose="02040503050406030204" pitchFamily="18" charset="0"/>
                <a:ea typeface="Cambria" panose="02040503050406030204" pitchFamily="18" charset="0"/>
              </a:rPr>
              <a:t>4. </a:t>
            </a:r>
            <a:r>
              <a:rPr lang="en-US" sz="3600" b="1" dirty="0" err="1">
                <a:solidFill>
                  <a:srgbClr val="002060"/>
                </a:solidFill>
                <a:latin typeface="Cambria" panose="02040503050406030204" pitchFamily="18" charset="0"/>
                <a:ea typeface="Cambria" panose="02040503050406030204" pitchFamily="18" charset="0"/>
              </a:rPr>
              <a:t>Các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hành</a:t>
            </a:r>
            <a:r>
              <a:rPr lang="en-US" sz="3600" b="1" dirty="0">
                <a:solidFill>
                  <a:srgbClr val="002060"/>
                </a:solidFill>
                <a:latin typeface="Cambria" panose="02040503050406030204" pitchFamily="18" charset="0"/>
                <a:ea typeface="Cambria" panose="02040503050406030204" pitchFamily="18" charset="0"/>
              </a:rPr>
              <a:t> vi </a:t>
            </a:r>
            <a:r>
              <a:rPr lang="en-US" sz="3600" b="1" dirty="0" err="1">
                <a:solidFill>
                  <a:srgbClr val="002060"/>
                </a:solidFill>
                <a:latin typeface="Cambria" panose="02040503050406030204" pitchFamily="18" charset="0"/>
                <a:ea typeface="Cambria" panose="02040503050406030204" pitchFamily="18" charset="0"/>
              </a:rPr>
              <a:t>như</a:t>
            </a:r>
            <a:r>
              <a:rPr lang="en-US" sz="3600" b="1"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nhìn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trộm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tắm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hoặc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thay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quần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áo</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Người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lạ</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vô</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cớ</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tặng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tiền</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gọi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chỗ</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một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mình</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ôm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đụng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chạm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vùng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mặc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đồ</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bơi</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nhìn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chằm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chằm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một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bất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thường</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nghe</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lời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nói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tục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tĩu</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ép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phải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xem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hình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ảnh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phim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nội</a:t>
            </a:r>
            <a:r>
              <a:rPr lang="en-US" sz="3600" dirty="0">
                <a:solidFill>
                  <a:srgbClr val="002060"/>
                </a:solidFill>
                <a:latin typeface="Cambria" panose="02040503050406030204" pitchFamily="18" charset="0"/>
                <a:ea typeface="Cambria" panose="02040503050406030204" pitchFamily="18" charset="0"/>
              </a:rPr>
              <a:t> dung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lành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mạnh</a:t>
            </a:r>
            <a:r>
              <a:rPr lang="en-US" sz="36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71444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4" name="Picture 13"/>
          <p:cNvPicPr>
            <a:picLocks noChangeAspect="1"/>
          </p:cNvPicPr>
          <p:nvPr/>
        </p:nvPicPr>
        <p:blipFill>
          <a:blip r:embed="rId9"/>
          <a:stretch>
            <a:fillRect/>
          </a:stretch>
        </p:blipFill>
        <p:spPr>
          <a:xfrm rot="1117562">
            <a:off x="3947038" y="-15210"/>
            <a:ext cx="4109060" cy="2755631"/>
          </a:xfrm>
          <a:prstGeom prst="rect">
            <a:avLst/>
          </a:prstGeom>
        </p:spPr>
      </p:pic>
      <p:pic>
        <p:nvPicPr>
          <p:cNvPr id="9" name="Picture 8"/>
          <p:cNvPicPr>
            <a:picLocks noChangeAspect="1"/>
          </p:cNvPicPr>
          <p:nvPr/>
        </p:nvPicPr>
        <p:blipFill>
          <a:blip r:embed="rId10"/>
          <a:stretch>
            <a:fillRect/>
          </a:stretch>
        </p:blipFill>
        <p:spPr>
          <a:xfrm>
            <a:off x="2189200" y="1659017"/>
            <a:ext cx="7365127" cy="3081191"/>
          </a:xfrm>
          <a:prstGeom prst="rect">
            <a:avLst/>
          </a:prstGeom>
        </p:spPr>
      </p:pic>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1403132" y="461949"/>
            <a:ext cx="8773510"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baseline="0" noProof="0" dirty="0" err="1">
                <a:ln>
                  <a:noFill/>
                </a:ln>
                <a:solidFill>
                  <a:schemeClr val="tx1"/>
                </a:solidFill>
                <a:effectLst/>
                <a:uLnTx/>
                <a:uFillTx/>
                <a:latin typeface="Cambria" panose="02040503050406030204" pitchFamily="18" charset="0"/>
                <a:ea typeface="阿里巴巴普惠体" panose="00020600040101010101"/>
              </a:rPr>
              <a:t>Thảo</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luận</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về</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cách</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phòng</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tránh</a:t>
            </a:r>
            <a:endPar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bị</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xâm</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hại</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tình</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r>
              <a:rPr kumimoji="0" lang="en-US" altLang="zh-CN" sz="3600" b="1" i="0" u="none" strike="noStrike" kern="1200" cap="none" spc="0" normalizeH="0" noProof="0" dirty="0" err="1">
                <a:ln>
                  <a:noFill/>
                </a:ln>
                <a:solidFill>
                  <a:schemeClr val="tx1"/>
                </a:solidFill>
                <a:effectLst/>
                <a:uLnTx/>
                <a:uFillTx/>
                <a:latin typeface="Cambria" panose="02040503050406030204" pitchFamily="18" charset="0"/>
                <a:ea typeface="阿里巴巴普惠体" panose="00020600040101010101"/>
              </a:rPr>
              <a:t>dục</a:t>
            </a:r>
            <a:r>
              <a:rPr kumimoji="0" lang="en-US" altLang="zh-CN" sz="3600" b="1" i="0" u="none" strike="noStrike" kern="1200" cap="none" spc="0" normalizeH="0" noProof="0" dirty="0">
                <a:ln>
                  <a:noFill/>
                </a:ln>
                <a:solidFill>
                  <a:schemeClr val="tx1"/>
                </a:solidFill>
                <a:effectLst/>
                <a:uLnTx/>
                <a:uFillTx/>
                <a:latin typeface="Cambria" panose="02040503050406030204" pitchFamily="18" charset="0"/>
                <a:ea typeface="阿里巴巴普惠体" panose="00020600040101010101"/>
              </a:rPr>
              <a:t>. </a:t>
            </a:r>
            <a:endParaRPr kumimoji="0" lang="zh-CN" altLang="en-US" sz="3600" b="1" i="0" u="none" strike="noStrike" kern="1200" cap="none" spc="0" normalizeH="0" baseline="0" noProof="0" dirty="0">
              <a:ln>
                <a:noFill/>
              </a:ln>
              <a:solidFill>
                <a:schemeClr val="tx1"/>
              </a:solidFill>
              <a:effectLst/>
              <a:uLnTx/>
              <a:uFillTx/>
              <a:latin typeface="Cambria" panose="02040503050406030204" pitchFamily="18" charset="0"/>
              <a:ea typeface="阿里巴巴普惠体" panose="00020600040101010101"/>
            </a:endParaRPr>
          </a:p>
        </p:txBody>
      </p:sp>
      <p:pic>
        <p:nvPicPr>
          <p:cNvPr id="3" name="Picture 2"/>
          <p:cNvPicPr>
            <a:picLocks noChangeAspect="1"/>
          </p:cNvPicPr>
          <p:nvPr/>
        </p:nvPicPr>
        <p:blipFill>
          <a:blip r:embed="rId2"/>
          <a:stretch>
            <a:fillRect/>
          </a:stretch>
        </p:blipFill>
        <p:spPr>
          <a:xfrm>
            <a:off x="698234" y="2126998"/>
            <a:ext cx="10223119" cy="3346339"/>
          </a:xfrm>
          <a:prstGeom prst="rect">
            <a:avLst/>
          </a:prstGeom>
        </p:spPr>
      </p:pic>
    </p:spTree>
    <p:extLst>
      <p:ext uri="{BB962C8B-B14F-4D97-AF65-F5344CB8AC3E}">
        <p14:creationId xmlns:p14="http://schemas.microsoft.com/office/powerpoint/2010/main" val="429356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86296" y="383572"/>
            <a:ext cx="10440785" cy="96190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chemeClr val="tx1"/>
                </a:solidFill>
                <a:effectLst/>
                <a:uLnTx/>
                <a:uFillTx/>
                <a:latin typeface="Cambria" panose="02040503050406030204" pitchFamily="18" charset="0"/>
                <a:ea typeface="阿里巴巴普惠体" panose="00020600040101010101"/>
              </a:rPr>
              <a:t>  </a:t>
            </a:r>
            <a:r>
              <a:rPr kumimoji="0" lang="en-US" altLang="zh-CN" sz="3200" b="1" i="0" u="none" strike="noStrike" kern="1200" cap="none" spc="0" normalizeH="0" baseline="0" noProof="0">
                <a:ln>
                  <a:noFill/>
                </a:ln>
                <a:solidFill>
                  <a:schemeClr val="accent6">
                    <a:lumMod val="50000"/>
                  </a:schemeClr>
                </a:solidFill>
                <a:effectLst/>
                <a:uLnTx/>
                <a:uFillTx/>
                <a:latin typeface="Cambria" panose="02040503050406030204" pitchFamily="18" charset="0"/>
                <a:ea typeface="阿里巴巴普惠体" panose="00020600040101010101"/>
              </a:rPr>
              <a:t>Thảo</a:t>
            </a:r>
            <a:r>
              <a:rPr kumimoji="0" lang="en-US" altLang="zh-CN" sz="3200" b="1" i="0" u="none" strike="noStrike" kern="1200" cap="none" spc="0" normalizeH="0" noProof="0">
                <a:ln>
                  <a:noFill/>
                </a:ln>
                <a:solidFill>
                  <a:schemeClr val="accent6">
                    <a:lumMod val="50000"/>
                  </a:schemeClr>
                </a:solidFill>
                <a:effectLst/>
                <a:uLnTx/>
                <a:uFillTx/>
                <a:latin typeface="Cambria" panose="02040503050406030204" pitchFamily="18" charset="0"/>
                <a:ea typeface="阿里巴巴普惠体" panose="00020600040101010101"/>
              </a:rPr>
              <a:t> luận về cách phòng tránh bị xâm hại tình dục. </a:t>
            </a:r>
            <a:endParaRPr kumimoji="0" lang="zh-CN" altLang="en-US" sz="32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阿里巴巴普惠体" panose="00020600040101010101"/>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3" y="2847703"/>
            <a:ext cx="4441658" cy="3031002"/>
          </a:xfrm>
          <a:prstGeom prst="rect">
            <a:avLst/>
          </a:prstGeom>
        </p:spPr>
      </p:pic>
      <p:grpSp>
        <p:nvGrpSpPr>
          <p:cNvPr id="6" name="Group 5"/>
          <p:cNvGrpSpPr/>
          <p:nvPr/>
        </p:nvGrpSpPr>
        <p:grpSpPr>
          <a:xfrm>
            <a:off x="5094515" y="1694137"/>
            <a:ext cx="6844936" cy="4419699"/>
            <a:chOff x="5094515" y="1694137"/>
            <a:chExt cx="6844936" cy="4419699"/>
          </a:xfrm>
        </p:grpSpPr>
        <p:sp>
          <p:nvSpPr>
            <p:cNvPr id="4" name="Freeform 2"/>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8"/>
            <p:cNvSpPr txBox="1"/>
            <p:nvPr/>
          </p:nvSpPr>
          <p:spPr>
            <a:xfrm>
              <a:off x="5645779" y="2154311"/>
              <a:ext cx="5875661" cy="3447098"/>
            </a:xfrm>
            <a:prstGeom prst="rect">
              <a:avLst/>
            </a:prstGeom>
          </p:spPr>
          <p:txBody>
            <a:bodyPr wrap="square" lIns="0" tIns="0" rIns="0" bIns="0" rtlCol="0" anchor="t">
              <a:spAutoFit/>
            </a:bodyPr>
            <a:lstStyle/>
            <a:p>
              <a:pPr algn="just"/>
              <a:r>
                <a:rPr lang="en-GB" sz="3200">
                  <a:solidFill>
                    <a:srgbClr val="002060"/>
                  </a:solidFill>
                  <a:latin typeface="Cambria" panose="02040503050406030204" pitchFamily="18" charset="0"/>
                  <a:ea typeface="Cambria" panose="02040503050406030204" pitchFamily="18" charset="0"/>
                </a:rPr>
                <a:t>- Thảo </a:t>
              </a:r>
              <a:r>
                <a:rPr lang="en-GB" sz="3200" dirty="0" err="1">
                  <a:solidFill>
                    <a:srgbClr val="002060"/>
                  </a:solidFill>
                  <a:latin typeface="Cambria" panose="02040503050406030204" pitchFamily="18" charset="0"/>
                  <a:ea typeface="Cambria" panose="02040503050406030204" pitchFamily="18" charset="0"/>
                </a:rPr>
                <a:t>luận</a:t>
              </a:r>
              <a:r>
                <a:rPr lang="en-GB" sz="3200" dirty="0">
                  <a:solidFill>
                    <a:srgbClr val="002060"/>
                  </a:solidFill>
                  <a:latin typeface="Cambria" panose="02040503050406030204" pitchFamily="18" charset="0"/>
                  <a:ea typeface="Cambria" panose="02040503050406030204" pitchFamily="18" charset="0"/>
                </a:rPr>
                <a:t> </a:t>
              </a:r>
              <a:r>
                <a:rPr lang="en-GB" sz="3200" err="1">
                  <a:solidFill>
                    <a:srgbClr val="002060"/>
                  </a:solidFill>
                  <a:latin typeface="Cambria" panose="02040503050406030204" pitchFamily="18" charset="0"/>
                  <a:ea typeface="Cambria" panose="02040503050406030204" pitchFamily="18" charset="0"/>
                </a:rPr>
                <a:t>nhóm</a:t>
              </a:r>
              <a:r>
                <a:rPr lang="en-GB" sz="3200">
                  <a:solidFill>
                    <a:srgbClr val="002060"/>
                  </a:solidFill>
                  <a:latin typeface="Cambria" panose="02040503050406030204" pitchFamily="18" charset="0"/>
                  <a:ea typeface="Cambria" panose="02040503050406030204" pitchFamily="18" charset="0"/>
                </a:rPr>
                <a:t> 4.</a:t>
              </a:r>
              <a:endParaRPr lang="en-GB" sz="3200" dirty="0">
                <a:solidFill>
                  <a:srgbClr val="002060"/>
                </a:solidFill>
                <a:latin typeface="Cambria" panose="02040503050406030204" pitchFamily="18" charset="0"/>
                <a:ea typeface="Cambria" panose="02040503050406030204" pitchFamily="18" charset="0"/>
              </a:endParaRPr>
            </a:p>
            <a:p>
              <a:pPr algn="just"/>
              <a:r>
                <a:rPr lang="en-GB" sz="3200">
                  <a:solidFill>
                    <a:srgbClr val="002060"/>
                  </a:solidFill>
                  <a:latin typeface="Cambria" panose="02040503050406030204" pitchFamily="18" charset="0"/>
                  <a:ea typeface="Cambria" panose="02040503050406030204" pitchFamily="18" charset="0"/>
                </a:rPr>
                <a:t>- Trao </a:t>
              </a:r>
              <a:r>
                <a:rPr lang="en-GB" sz="3200" dirty="0" err="1">
                  <a:solidFill>
                    <a:srgbClr val="002060"/>
                  </a:solidFill>
                  <a:latin typeface="Cambria" panose="02040503050406030204" pitchFamily="18" charset="0"/>
                  <a:ea typeface="Cambria" panose="02040503050406030204" pitchFamily="18" charset="0"/>
                </a:rPr>
                <a:t>đổi</a:t>
              </a:r>
              <a:r>
                <a:rPr lang="en-GB" sz="3200" dirty="0">
                  <a:solidFill>
                    <a:srgbClr val="002060"/>
                  </a:solidFill>
                  <a:latin typeface="Cambria" panose="02040503050406030204" pitchFamily="18" charset="0"/>
                  <a:ea typeface="Cambria" panose="02040503050406030204" pitchFamily="18" charset="0"/>
                </a:rPr>
                <a:t> </a:t>
              </a:r>
              <a:r>
                <a:rPr lang="en-GB" sz="3200" err="1">
                  <a:solidFill>
                    <a:srgbClr val="002060"/>
                  </a:solidFill>
                  <a:latin typeface="Cambria" panose="02040503050406030204" pitchFamily="18" charset="0"/>
                  <a:ea typeface="Cambria" panose="02040503050406030204" pitchFamily="18" charset="0"/>
                </a:rPr>
                <a:t>về</a:t>
              </a:r>
              <a:r>
                <a:rPr lang="en-GB" sz="3200">
                  <a:solidFill>
                    <a:srgbClr val="002060"/>
                  </a:solidFill>
                  <a:latin typeface="Cambria" panose="02040503050406030204" pitchFamily="18" charset="0"/>
                  <a:ea typeface="Cambria" panose="02040503050406030204" pitchFamily="18" charset="0"/>
                </a:rPr>
                <a:t> cách </a:t>
              </a:r>
              <a:r>
                <a:rPr lang="en-GB" sz="3200" err="1">
                  <a:solidFill>
                    <a:srgbClr val="002060"/>
                  </a:solidFill>
                  <a:latin typeface="Cambria" panose="02040503050406030204" pitchFamily="18" charset="0"/>
                  <a:ea typeface="Cambria" panose="02040503050406030204" pitchFamily="18" charset="0"/>
                </a:rPr>
                <a:t>phòng</a:t>
              </a:r>
              <a:r>
                <a:rPr lang="en-GB" sz="3200">
                  <a:solidFill>
                    <a:srgbClr val="002060"/>
                  </a:solidFill>
                  <a:latin typeface="Cambria" panose="02040503050406030204" pitchFamily="18" charset="0"/>
                  <a:ea typeface="Cambria" panose="02040503050406030204" pitchFamily="18" charset="0"/>
                </a:rPr>
                <a:t> tránh bị xâm hại tình dục.</a:t>
              </a:r>
              <a:endParaRPr lang="en-GB" sz="3200" dirty="0">
                <a:solidFill>
                  <a:srgbClr val="002060"/>
                </a:solidFill>
                <a:latin typeface="Cambria" panose="02040503050406030204" pitchFamily="18" charset="0"/>
                <a:ea typeface="Cambria" panose="02040503050406030204" pitchFamily="18" charset="0"/>
              </a:endParaRPr>
            </a:p>
            <a:p>
              <a:pPr algn="just"/>
              <a:r>
                <a:rPr lang="nl-NL" sz="3200">
                  <a:solidFill>
                    <a:srgbClr val="002060"/>
                  </a:solidFill>
                  <a:latin typeface="Cambria" panose="02040503050406030204" pitchFamily="18" charset="0"/>
                  <a:ea typeface="Cambria" panose="02040503050406030204" pitchFamily="18" charset="0"/>
                </a:rPr>
                <a:t>- Có thể sử dụng các con số để tạo ra bí kíp như: Ba không, Bốn quan sát, Năm ngón tay... </a:t>
              </a:r>
              <a:endParaRPr lang="en-US" sz="3200">
                <a:solidFill>
                  <a:srgbClr val="002060"/>
                </a:solidFill>
                <a:latin typeface="Cambria" panose="02040503050406030204" pitchFamily="18" charset="0"/>
                <a:ea typeface="Cambria" panose="02040503050406030204" pitchFamily="18" charset="0"/>
              </a:endParaRPr>
            </a:p>
            <a:p>
              <a:pPr algn="just"/>
              <a:r>
                <a:rPr lang="en-GB" sz="3200">
                  <a:solidFill>
                    <a:srgbClr val="002060"/>
                  </a:solidFill>
                  <a:latin typeface="Cambria" panose="02040503050406030204" pitchFamily="18" charset="0"/>
                  <a:ea typeface="Cambria" panose="02040503050406030204" pitchFamily="18" charset="0"/>
                </a:rPr>
                <a:t>- Cùng </a:t>
              </a:r>
              <a:r>
                <a:rPr lang="en-GB" sz="3200" dirty="0">
                  <a:solidFill>
                    <a:srgbClr val="002060"/>
                  </a:solidFill>
                  <a:latin typeface="Cambria" panose="02040503050406030204" pitchFamily="18" charset="0"/>
                  <a:ea typeface="Cambria" panose="02040503050406030204" pitchFamily="18" charset="0"/>
                </a:rPr>
                <a:t>chia </a:t>
              </a:r>
              <a:r>
                <a:rPr lang="en-GB" sz="3200" dirty="0" err="1">
                  <a:solidFill>
                    <a:srgbClr val="002060"/>
                  </a:solidFill>
                  <a:latin typeface="Cambria" panose="02040503050406030204" pitchFamily="18" charset="0"/>
                  <a:ea typeface="Cambria" panose="02040503050406030204" pitchFamily="18" charset="0"/>
                </a:rPr>
                <a:t>sẻ</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trước</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lớp</a:t>
              </a:r>
              <a:r>
                <a:rPr lang="en-GB" sz="3200" dirty="0">
                  <a:solidFill>
                    <a:srgbClr val="002060"/>
                  </a:solidFill>
                  <a:latin typeface="Cambria" panose="02040503050406030204" pitchFamily="18" charset="0"/>
                  <a:ea typeface="Cambria" panose="02040503050406030204" pitchFamily="18" charset="0"/>
                </a:rPr>
                <a:t>.</a:t>
              </a:r>
              <a:endParaRPr lang="en-US" sz="32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9696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96385" y="329130"/>
            <a:ext cx="7876715" cy="1261981"/>
          </a:xfrm>
          <a:prstGeom prst="rect">
            <a:avLst/>
          </a:prstGeom>
        </p:spPr>
      </p:pic>
      <p:grpSp>
        <p:nvGrpSpPr>
          <p:cNvPr id="14" name="Group 13"/>
          <p:cNvGrpSpPr/>
          <p:nvPr/>
        </p:nvGrpSpPr>
        <p:grpSpPr>
          <a:xfrm>
            <a:off x="337814" y="1525830"/>
            <a:ext cx="4232827" cy="3098505"/>
            <a:chOff x="672595" y="1808545"/>
            <a:chExt cx="4232827" cy="3098505"/>
          </a:xfrm>
        </p:grpSpPr>
        <p:grpSp>
          <p:nvGrpSpPr>
            <p:cNvPr id="10"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11"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12"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13" name="TextBox 12"/>
            <p:cNvSpPr txBox="1"/>
            <p:nvPr/>
          </p:nvSpPr>
          <p:spPr>
            <a:xfrm>
              <a:off x="983906" y="2598726"/>
              <a:ext cx="3631474" cy="2308324"/>
            </a:xfrm>
            <a:prstGeom prst="rect">
              <a:avLst/>
            </a:prstGeom>
            <a:noFill/>
          </p:spPr>
          <p:txBody>
            <a:bodyPr wrap="square" rtlCol="0">
              <a:spAutoFit/>
            </a:bodyPr>
            <a:lstStyle/>
            <a:p>
              <a:pPr algn="ctr"/>
              <a:r>
                <a:rPr lang="en-US" sz="3600" b="1">
                  <a:solidFill>
                    <a:srgbClr val="FFFF00"/>
                  </a:solidFill>
                  <a:latin typeface="Cambria" panose="02040503050406030204" pitchFamily="18" charset="0"/>
                  <a:ea typeface="Cambria" panose="02040503050406030204" pitchFamily="18" charset="0"/>
                </a:rPr>
                <a:t>Không ở trong phòng kín một mình với người lạ.</a:t>
              </a:r>
            </a:p>
          </p:txBody>
        </p:sp>
      </p:grpSp>
      <p:grpSp>
        <p:nvGrpSpPr>
          <p:cNvPr id="15" name="Group 14"/>
          <p:cNvGrpSpPr/>
          <p:nvPr/>
        </p:nvGrpSpPr>
        <p:grpSpPr>
          <a:xfrm>
            <a:off x="7140928" y="1329167"/>
            <a:ext cx="4232827" cy="3094116"/>
            <a:chOff x="672595" y="1808545"/>
            <a:chExt cx="4232827" cy="3094116"/>
          </a:xfrm>
        </p:grpSpPr>
        <p:grpSp>
          <p:nvGrpSpPr>
            <p:cNvPr id="16"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18"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19"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17" name="TextBox 16"/>
            <p:cNvSpPr txBox="1"/>
            <p:nvPr/>
          </p:nvSpPr>
          <p:spPr>
            <a:xfrm>
              <a:off x="983906" y="2507285"/>
              <a:ext cx="3631474" cy="2185214"/>
            </a:xfrm>
            <a:prstGeom prst="rect">
              <a:avLst/>
            </a:prstGeom>
            <a:noFill/>
          </p:spPr>
          <p:txBody>
            <a:bodyPr wrap="square" rtlCol="0">
              <a:spAutoFit/>
            </a:bodyPr>
            <a:lstStyle/>
            <a:p>
              <a:pPr algn="ctr"/>
              <a:r>
                <a:rPr lang="en-US" sz="3200" b="1">
                  <a:solidFill>
                    <a:srgbClr val="FFFF00"/>
                  </a:solidFill>
                  <a:latin typeface="Cambria" panose="02040503050406030204" pitchFamily="18" charset="0"/>
                  <a:ea typeface="Cambria" panose="02040503050406030204" pitchFamily="18" charset="0"/>
                </a:rPr>
                <a:t>  </a:t>
              </a:r>
              <a:r>
                <a:rPr lang="en-US" sz="3400" b="1">
                  <a:solidFill>
                    <a:srgbClr val="FFFF00"/>
                  </a:solidFill>
                  <a:latin typeface="Cambria" panose="02040503050406030204" pitchFamily="18" charset="0"/>
                  <a:ea typeface="Cambria" panose="02040503050406030204" pitchFamily="18" charset="0"/>
                </a:rPr>
                <a:t>Không để người khác chạm vào vùng mặc đồ bơi của mình.</a:t>
              </a:r>
            </a:p>
          </p:txBody>
        </p:sp>
      </p:grpSp>
      <p:grpSp>
        <p:nvGrpSpPr>
          <p:cNvPr id="20" name="Group 19"/>
          <p:cNvGrpSpPr/>
          <p:nvPr/>
        </p:nvGrpSpPr>
        <p:grpSpPr>
          <a:xfrm>
            <a:off x="3830902" y="3524390"/>
            <a:ext cx="4232827" cy="3094116"/>
            <a:chOff x="672595" y="1808545"/>
            <a:chExt cx="4232827" cy="3094116"/>
          </a:xfrm>
        </p:grpSpPr>
        <p:grpSp>
          <p:nvGrpSpPr>
            <p:cNvPr id="21"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23"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24"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22" name="TextBox 21"/>
            <p:cNvSpPr txBox="1"/>
            <p:nvPr/>
          </p:nvSpPr>
          <p:spPr>
            <a:xfrm>
              <a:off x="895256" y="2669480"/>
              <a:ext cx="3724748" cy="1754326"/>
            </a:xfrm>
            <a:prstGeom prst="rect">
              <a:avLst/>
            </a:prstGeom>
            <a:noFill/>
          </p:spPr>
          <p:txBody>
            <a:bodyPr wrap="square" rtlCol="0">
              <a:spAutoFit/>
            </a:bodyPr>
            <a:lstStyle/>
            <a:p>
              <a:pPr algn="ctr"/>
              <a:r>
                <a:rPr lang="en-US" sz="3600" b="1">
                  <a:solidFill>
                    <a:srgbClr val="FFFF00"/>
                  </a:solidFill>
                  <a:latin typeface="Cambria" panose="02040503050406030204" pitchFamily="18" charset="0"/>
                  <a:ea typeface="Cambria" panose="02040503050406030204" pitchFamily="18" charset="0"/>
                </a:rPr>
                <a:t>  Không chơi ở chỗ vắng vẻ hoặc nơi tối tăm.</a:t>
              </a:r>
            </a:p>
          </p:txBody>
        </p:sp>
      </p:grpSp>
    </p:spTree>
    <p:extLst>
      <p:ext uri="{BB962C8B-B14F-4D97-AF65-F5344CB8AC3E}">
        <p14:creationId xmlns:p14="http://schemas.microsoft.com/office/powerpoint/2010/main" val="12996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111" b="96444" l="10000" r="90000"/>
                    </a14:imgEffect>
                  </a14:imgLayer>
                </a14:imgProps>
              </a:ext>
            </a:extLst>
          </a:blip>
          <a:stretch>
            <a:fillRect/>
          </a:stretch>
        </p:blipFill>
        <p:spPr>
          <a:xfrm>
            <a:off x="701667" y="901336"/>
            <a:ext cx="10659290" cy="5995851"/>
          </a:xfrm>
          <a:prstGeom prst="rect">
            <a:avLst/>
          </a:prstGeom>
        </p:spPr>
      </p:pic>
      <p:pic>
        <p:nvPicPr>
          <p:cNvPr id="7" name="Picture 6"/>
          <p:cNvPicPr>
            <a:picLocks noChangeAspect="1"/>
          </p:cNvPicPr>
          <p:nvPr/>
        </p:nvPicPr>
        <p:blipFill>
          <a:blip r:embed="rId4"/>
          <a:stretch>
            <a:fillRect/>
          </a:stretch>
        </p:blipFill>
        <p:spPr>
          <a:xfrm>
            <a:off x="2520518" y="303442"/>
            <a:ext cx="7071973" cy="1182727"/>
          </a:xfrm>
          <a:prstGeom prst="rect">
            <a:avLst/>
          </a:prstGeom>
        </p:spPr>
      </p:pic>
    </p:spTree>
    <p:extLst>
      <p:ext uri="{BB962C8B-B14F-4D97-AF65-F5344CB8AC3E}">
        <p14:creationId xmlns:p14="http://schemas.microsoft.com/office/powerpoint/2010/main" val="2681327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50" b="96588" l="2111" r="98945"/>
                    </a14:imgEffect>
                  </a14:imgLayer>
                </a14:imgProps>
              </a:ext>
            </a:extLst>
          </a:blip>
          <a:stretch>
            <a:fillRect/>
          </a:stretch>
        </p:blipFill>
        <p:spPr>
          <a:xfrm>
            <a:off x="355914" y="1907177"/>
            <a:ext cx="3610479" cy="3629532"/>
          </a:xfrm>
          <a:prstGeom prst="rect">
            <a:avLst/>
          </a:prstGeom>
        </p:spPr>
      </p:pic>
      <p:pic>
        <p:nvPicPr>
          <p:cNvPr id="7" name="Picture 6"/>
          <p:cNvPicPr>
            <a:picLocks noChangeAspect="1"/>
          </p:cNvPicPr>
          <p:nvPr/>
        </p:nvPicPr>
        <p:blipFill>
          <a:blip r:embed="rId4"/>
          <a:stretch>
            <a:fillRect/>
          </a:stretch>
        </p:blipFill>
        <p:spPr>
          <a:xfrm>
            <a:off x="2200342" y="251622"/>
            <a:ext cx="7242676" cy="1286367"/>
          </a:xfrm>
          <a:prstGeom prst="rect">
            <a:avLst/>
          </a:prstGeom>
        </p:spPr>
      </p:pic>
      <p:grpSp>
        <p:nvGrpSpPr>
          <p:cNvPr id="40" name="Group 39"/>
          <p:cNvGrpSpPr/>
          <p:nvPr/>
        </p:nvGrpSpPr>
        <p:grpSpPr>
          <a:xfrm>
            <a:off x="4005581" y="1411774"/>
            <a:ext cx="7737928" cy="978729"/>
            <a:chOff x="4005581" y="1411774"/>
            <a:chExt cx="7737928" cy="978729"/>
          </a:xfrm>
        </p:grpSpPr>
        <p:sp>
          <p:nvSpPr>
            <p:cNvPr id="37" name="Rounded Rectangle 36"/>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9" name="Rectangle 38"/>
            <p:cNvSpPr/>
            <p:nvPr/>
          </p:nvSpPr>
          <p:spPr>
            <a:xfrm>
              <a:off x="4083959" y="1411774"/>
              <a:ext cx="7620362" cy="923330"/>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cái: </a:t>
              </a:r>
              <a:r>
                <a:rPr lang="en-US" sz="3000">
                  <a:latin typeface="Cambria" panose="02040503050406030204" pitchFamily="18" charset="0"/>
                  <a:ea typeface="Cambria" panose="02040503050406030204" pitchFamily="18" charset="0"/>
                </a:rPr>
                <a:t>Ôm hôn, dùng với người thân ruột thịt trong gia đình.</a:t>
              </a:r>
            </a:p>
          </p:txBody>
        </p:sp>
      </p:grpSp>
      <p:grpSp>
        <p:nvGrpSpPr>
          <p:cNvPr id="41" name="Group 40"/>
          <p:cNvGrpSpPr/>
          <p:nvPr/>
        </p:nvGrpSpPr>
        <p:grpSpPr>
          <a:xfrm>
            <a:off x="4018646" y="2519674"/>
            <a:ext cx="7737928" cy="978729"/>
            <a:chOff x="4005581" y="1411774"/>
            <a:chExt cx="7737928" cy="978729"/>
          </a:xfrm>
        </p:grpSpPr>
        <p:sp>
          <p:nvSpPr>
            <p:cNvPr id="42" name="Rounded Rectangle 41"/>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3" name="Rectangle 42"/>
            <p:cNvSpPr/>
            <p:nvPr/>
          </p:nvSpPr>
          <p:spPr>
            <a:xfrm>
              <a:off x="4083959" y="1411774"/>
              <a:ext cx="7620362" cy="923330"/>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trỏ: </a:t>
              </a:r>
              <a:r>
                <a:rPr lang="en-US" sz="3000">
                  <a:latin typeface="Cambria" panose="02040503050406030204" pitchFamily="18" charset="0"/>
                  <a:ea typeface="Cambria" panose="02040503050406030204" pitchFamily="18" charset="0"/>
                </a:rPr>
                <a:t>Nắm tay: với bạn bè, thầy cô, họ hàng.</a:t>
              </a:r>
            </a:p>
          </p:txBody>
        </p:sp>
      </p:grpSp>
      <p:grpSp>
        <p:nvGrpSpPr>
          <p:cNvPr id="44" name="Group 43"/>
          <p:cNvGrpSpPr/>
          <p:nvPr/>
        </p:nvGrpSpPr>
        <p:grpSpPr>
          <a:xfrm>
            <a:off x="4066540" y="3627122"/>
            <a:ext cx="7737928" cy="640096"/>
            <a:chOff x="4005581" y="1423851"/>
            <a:chExt cx="7737928" cy="640096"/>
          </a:xfrm>
        </p:grpSpPr>
        <p:sp>
          <p:nvSpPr>
            <p:cNvPr id="45" name="Rounded Rectangle 44"/>
            <p:cNvSpPr/>
            <p:nvPr/>
          </p:nvSpPr>
          <p:spPr>
            <a:xfrm>
              <a:off x="4005581" y="1423851"/>
              <a:ext cx="7737928" cy="640096"/>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6" name="Rectangle 45"/>
            <p:cNvSpPr/>
            <p:nvPr/>
          </p:nvSpPr>
          <p:spPr>
            <a:xfrm>
              <a:off x="4083959" y="1450963"/>
              <a:ext cx="7620362" cy="507831"/>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giữa: </a:t>
              </a:r>
              <a:r>
                <a:rPr lang="en-US" sz="3000">
                  <a:latin typeface="Cambria" panose="02040503050406030204" pitchFamily="18" charset="0"/>
                  <a:ea typeface="Cambria" panose="02040503050406030204" pitchFamily="18" charset="0"/>
                </a:rPr>
                <a:t>Bắt tay: Khi gặp người quen.</a:t>
              </a:r>
            </a:p>
          </p:txBody>
        </p:sp>
      </p:grpSp>
      <p:grpSp>
        <p:nvGrpSpPr>
          <p:cNvPr id="47" name="Group 46"/>
          <p:cNvGrpSpPr/>
          <p:nvPr/>
        </p:nvGrpSpPr>
        <p:grpSpPr>
          <a:xfrm>
            <a:off x="4086135" y="4395937"/>
            <a:ext cx="7737928" cy="584775"/>
            <a:chOff x="4005581" y="1411774"/>
            <a:chExt cx="7737928" cy="584775"/>
          </a:xfrm>
        </p:grpSpPr>
        <p:sp>
          <p:nvSpPr>
            <p:cNvPr id="48" name="Rounded Rectangle 47"/>
            <p:cNvSpPr/>
            <p:nvPr/>
          </p:nvSpPr>
          <p:spPr>
            <a:xfrm>
              <a:off x="4005581" y="1423851"/>
              <a:ext cx="7737928" cy="572698"/>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9" name="Rectangle 48"/>
            <p:cNvSpPr/>
            <p:nvPr/>
          </p:nvSpPr>
          <p:spPr>
            <a:xfrm>
              <a:off x="4083959" y="1411774"/>
              <a:ext cx="7620362" cy="553998"/>
            </a:xfrm>
            <a:prstGeom prst="rect">
              <a:avLst/>
            </a:prstGeom>
          </p:spPr>
          <p:txBody>
            <a:bodyPr wrap="square">
              <a:spAutoFit/>
            </a:bodyPr>
            <a:lstStyle/>
            <a:p>
              <a:pPr algn="just"/>
              <a:r>
                <a:rPr lang="en-US" sz="3000" b="1">
                  <a:latin typeface="Cambria" panose="02040503050406030204" pitchFamily="18" charset="0"/>
                  <a:ea typeface="Cambria" panose="02040503050406030204" pitchFamily="18" charset="0"/>
                </a:rPr>
                <a:t>Ngón áp út: </a:t>
              </a:r>
              <a:r>
                <a:rPr lang="en-US" sz="3000">
                  <a:latin typeface="Cambria" panose="02040503050406030204" pitchFamily="18" charset="0"/>
                  <a:ea typeface="Cambria" panose="02040503050406030204" pitchFamily="18" charset="0"/>
                </a:rPr>
                <a:t>Vẫy tay: Nếu đó là người lạ.</a:t>
              </a:r>
            </a:p>
          </p:txBody>
        </p:sp>
      </p:grpSp>
      <p:grpSp>
        <p:nvGrpSpPr>
          <p:cNvPr id="50" name="Group 49"/>
          <p:cNvGrpSpPr/>
          <p:nvPr/>
        </p:nvGrpSpPr>
        <p:grpSpPr>
          <a:xfrm>
            <a:off x="4083959" y="5167078"/>
            <a:ext cx="7737928" cy="1477328"/>
            <a:chOff x="4005581" y="1411774"/>
            <a:chExt cx="7737928" cy="984377"/>
          </a:xfrm>
        </p:grpSpPr>
        <p:sp>
          <p:nvSpPr>
            <p:cNvPr id="51" name="Rounded Rectangle 50"/>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83959" y="1411774"/>
              <a:ext cx="7620362" cy="984377"/>
            </a:xfrm>
            <a:prstGeom prst="rect">
              <a:avLst/>
            </a:prstGeom>
          </p:spPr>
          <p:txBody>
            <a:bodyPr wrap="square">
              <a:spAutoFit/>
            </a:bodyPr>
            <a:lstStyle/>
            <a:p>
              <a:pPr algn="just"/>
              <a:r>
                <a:rPr lang="en-US" sz="3000" b="1">
                  <a:latin typeface="Cambria" panose="02040503050406030204" pitchFamily="18" charset="0"/>
                  <a:ea typeface="Cambria" panose="02040503050406030204" pitchFamily="18" charset="0"/>
                </a:rPr>
                <a:t>Ngón út: </a:t>
              </a:r>
              <a:r>
                <a:rPr lang="en-US" sz="3000">
                  <a:latin typeface="Cambria" panose="02040503050406030204" pitchFamily="18" charset="0"/>
                  <a:ea typeface="Cambria" panose="02040503050406030204" pitchFamily="18" charset="0"/>
                </a:rPr>
                <a:t>Xua tay không tiếp xúc, thậm chí hét to và bỏ chạy nếu những người xa lạ mà cảm thấy bất an, tiến lại gần và có cử chỉ thân mật.</a:t>
              </a:r>
            </a:p>
          </p:txBody>
        </p:sp>
      </p:grpSp>
    </p:spTree>
    <p:extLst>
      <p:ext uri="{BB962C8B-B14F-4D97-AF65-F5344CB8AC3E}">
        <p14:creationId xmlns:p14="http://schemas.microsoft.com/office/powerpoint/2010/main" val="437858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anim calcmode="lin" valueType="num">
                                      <p:cBhvr>
                                        <p:cTn id="46" dur="1000" fill="hold"/>
                                        <p:tgtEl>
                                          <p:spTgt spid="50"/>
                                        </p:tgtEl>
                                        <p:attrNameLst>
                                          <p:attrName>ppt_x</p:attrName>
                                        </p:attrNameLst>
                                      </p:cBhvr>
                                      <p:tavLst>
                                        <p:tav tm="0">
                                          <p:val>
                                            <p:strVal val="#ppt_x"/>
                                          </p:val>
                                        </p:tav>
                                        <p:tav tm="100000">
                                          <p:val>
                                            <p:strVal val="#ppt_x"/>
                                          </p:val>
                                        </p:tav>
                                      </p:tavLst>
                                    </p:anim>
                                    <p:anim calcmode="lin" valueType="num">
                                      <p:cBhvr>
                                        <p:cTn id="4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 name="图片 36">
            <a:extLst>
              <a:ext uri="{FF2B5EF4-FFF2-40B4-BE49-F238E27FC236}">
                <a16:creationId xmlns:a16="http://schemas.microsoft.com/office/drawing/2014/main" id="{D7186ABC-ED05-6319-5B43-4DB5774153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9192908" y="3801806"/>
            <a:ext cx="3276678" cy="2400852"/>
          </a:xfrm>
          <a:prstGeom prst="rect">
            <a:avLst/>
          </a:prstGeom>
        </p:spPr>
      </p:pic>
      <p:pic>
        <p:nvPicPr>
          <p:cNvPr id="4"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5"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5">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6"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483" t="-131" r="1070" b="67017"/>
          <a:stretch/>
        </p:blipFill>
        <p:spPr>
          <a:xfrm>
            <a:off x="6772743" y="-39054"/>
            <a:ext cx="2938487" cy="2266226"/>
          </a:xfrm>
          <a:prstGeom prst="rect">
            <a:avLst/>
          </a:prstGeom>
        </p:spPr>
      </p:pic>
      <p:pic>
        <p:nvPicPr>
          <p:cNvPr id="7" name="图片 60">
            <a:extLst>
              <a:ext uri="{FF2B5EF4-FFF2-40B4-BE49-F238E27FC236}">
                <a16:creationId xmlns:a16="http://schemas.microsoft.com/office/drawing/2014/main" id="{B4C7A0E4-C2F4-406C-270E-94B10C9D8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5" y="5663310"/>
            <a:ext cx="1261576" cy="1261576"/>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7"/>
          <a:stretch>
            <a:fillRect/>
          </a:stretch>
        </p:blipFill>
        <p:spPr>
          <a:xfrm>
            <a:off x="2318718" y="102059"/>
            <a:ext cx="7206214" cy="1508443"/>
          </a:xfrm>
          <a:prstGeom prst="rect">
            <a:avLst/>
          </a:prstGeom>
        </p:spPr>
      </p:pic>
      <p:sp>
        <p:nvSpPr>
          <p:cNvPr id="9" name="TextBox 8"/>
          <p:cNvSpPr txBox="1"/>
          <p:nvPr/>
        </p:nvSpPr>
        <p:spPr>
          <a:xfrm>
            <a:off x="1235450" y="1309012"/>
            <a:ext cx="9763476" cy="4031873"/>
          </a:xfrm>
          <a:prstGeom prst="rect">
            <a:avLst/>
          </a:prstGeom>
          <a:noFill/>
        </p:spPr>
        <p:txBody>
          <a:bodyPr wrap="square" rtlCol="0">
            <a:spAutoFit/>
          </a:bodyPr>
          <a:lstStyle/>
          <a:p>
            <a:pPr algn="just"/>
            <a:r>
              <a:rPr lang="en-US" sz="3200" b="1">
                <a:solidFill>
                  <a:schemeClr val="accent2">
                    <a:lumMod val="75000"/>
                  </a:schemeClr>
                </a:solidFill>
                <a:latin typeface="Cambria" panose="02040503050406030204" pitchFamily="18" charset="0"/>
                <a:ea typeface="Cambria" panose="02040503050406030204" pitchFamily="18" charset="0"/>
              </a:rPr>
              <a:t>* Năng lực đặc thù:</a:t>
            </a:r>
          </a:p>
          <a:p>
            <a:pPr algn="just"/>
            <a:r>
              <a:rPr lang="en-US" sz="3200" b="1">
                <a:solidFill>
                  <a:schemeClr val="accent2">
                    <a:lumMod val="75000"/>
                  </a:schemeClr>
                </a:solidFill>
                <a:latin typeface="Cambria" panose="02040503050406030204" pitchFamily="18" charset="0"/>
                <a:ea typeface="Cambria" panose="02040503050406030204" pitchFamily="18" charset="0"/>
              </a:rPr>
              <a:t>- HS biết nhận diện những tình huống có nguy cơ bị xâm hại tình dục.</a:t>
            </a:r>
          </a:p>
          <a:p>
            <a:pPr algn="just"/>
            <a:r>
              <a:rPr lang="en-US" sz="3200" b="1">
                <a:solidFill>
                  <a:schemeClr val="accent2">
                    <a:lumMod val="75000"/>
                  </a:schemeClr>
                </a:solidFill>
                <a:latin typeface="Cambria" panose="02040503050406030204" pitchFamily="18" charset="0"/>
                <a:ea typeface="Cambria" panose="02040503050406030204" pitchFamily="18" charset="0"/>
              </a:rPr>
              <a:t>- HS lựa chọn cách phòng tránh phù hợp trong các tình huống bị xâm hại tình dục.</a:t>
            </a:r>
          </a:p>
          <a:p>
            <a:pPr algn="just"/>
            <a:r>
              <a:rPr lang="en-US" sz="3200" b="1">
                <a:solidFill>
                  <a:schemeClr val="accent2">
                    <a:lumMod val="75000"/>
                  </a:schemeClr>
                </a:solidFill>
                <a:latin typeface="Cambria" panose="02040503050406030204" pitchFamily="18" charset="0"/>
                <a:ea typeface="Cambria" panose="02040503050406030204" pitchFamily="18" charset="0"/>
              </a:rPr>
              <a:t>* Năng lực chung: giao tiếp và hợp tác, tự giải quyết vấn đề và sáng tạo, tự chủ và tự học.</a:t>
            </a:r>
          </a:p>
          <a:p>
            <a:pPr algn="just"/>
            <a:r>
              <a:rPr lang="en-US" sz="3200" b="1">
                <a:solidFill>
                  <a:schemeClr val="accent2">
                    <a:lumMod val="75000"/>
                  </a:schemeClr>
                </a:solidFill>
                <a:latin typeface="Cambria" panose="02040503050406030204" pitchFamily="18" charset="0"/>
                <a:ea typeface="Cambria" panose="02040503050406030204" pitchFamily="18" charset="0"/>
              </a:rPr>
              <a:t>* Phẩm chất: trung thực, trách nhiệm.</a:t>
            </a:r>
          </a:p>
        </p:txBody>
      </p:sp>
    </p:spTree>
    <p:extLst>
      <p:ext uri="{BB962C8B-B14F-4D97-AF65-F5344CB8AC3E}">
        <p14:creationId xmlns:p14="http://schemas.microsoft.com/office/powerpoint/2010/main" val="341051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pic>
        <p:nvPicPr>
          <p:cNvPr id="3" name="Picture 2"/>
          <p:cNvPicPr>
            <a:picLocks noChangeAspect="1"/>
          </p:cNvPicPr>
          <p:nvPr/>
        </p:nvPicPr>
        <p:blipFill>
          <a:blip r:embed="rId3"/>
          <a:stretch>
            <a:fillRect/>
          </a:stretch>
        </p:blipFill>
        <p:spPr>
          <a:xfrm>
            <a:off x="7169025" y="2315099"/>
            <a:ext cx="4901527" cy="1102655"/>
          </a:xfrm>
          <a:prstGeom prst="rect">
            <a:avLst/>
          </a:prstGeom>
        </p:spPr>
      </p:pic>
      <p:sp>
        <p:nvSpPr>
          <p:cNvPr id="4" name="矩形: 圆角 33">
            <a:extLst>
              <a:ext uri="{FF2B5EF4-FFF2-40B4-BE49-F238E27FC236}">
                <a16:creationId xmlns:a16="http://schemas.microsoft.com/office/drawing/2014/main" id="{196E4E3F-EDAF-0AB5-58BF-F1168746AD14}"/>
              </a:ext>
            </a:extLst>
          </p:cNvPr>
          <p:cNvSpPr/>
          <p:nvPr/>
        </p:nvSpPr>
        <p:spPr>
          <a:xfrm>
            <a:off x="820981" y="4619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kumimoji="0" lang="en-US" altLang="zh-CN" sz="3600" b="1" i="0" u="none" strike="noStrike" kern="1200" cap="none" spc="0" normalizeH="0" baseline="0" noProof="0">
                <a:ln>
                  <a:noFill/>
                </a:ln>
                <a:solidFill>
                  <a:schemeClr val="tx1"/>
                </a:solidFill>
                <a:effectLst/>
                <a:uLnTx/>
                <a:uFillTx/>
                <a:latin typeface="Cambria" panose="02040503050406030204" pitchFamily="18" charset="0"/>
                <a:ea typeface="阿里巴巴普惠体" panose="00020600040101010101"/>
              </a:rPr>
              <a:t> </a:t>
            </a:r>
            <a:r>
              <a:rPr lang="nl-NL" sz="3600" b="1">
                <a:solidFill>
                  <a:srgbClr val="002060"/>
                </a:solidFill>
                <a:latin typeface="Cambria" panose="02040503050406030204" pitchFamily="18" charset="0"/>
                <a:ea typeface="Cambria" panose="02040503050406030204" pitchFamily="18" charset="0"/>
              </a:rPr>
              <a:t>Nêu ý tưởng thiết kế một sản phẩm thể hiện cách phòng tránh bị xâm hại tình dục. </a:t>
            </a:r>
            <a:endParaRPr kumimoji="0" lang="zh-CN" altLang="en-US" sz="6000" b="1" i="0" u="none" strike="noStrike" kern="1200" cap="none" spc="0" normalizeH="0" baseline="0" noProof="0" dirty="0">
              <a:ln>
                <a:noFill/>
              </a:ln>
              <a:solidFill>
                <a:srgbClr val="002060"/>
              </a:solidFill>
              <a:effectLst/>
              <a:uLnTx/>
              <a:uFillTx/>
              <a:latin typeface="Cambria" panose="02040503050406030204" pitchFamily="18" charset="0"/>
              <a:ea typeface="阿里巴巴普惠体" panose="00020600040101010101"/>
            </a:endParaRPr>
          </a:p>
        </p:txBody>
      </p:sp>
      <p:grpSp>
        <p:nvGrpSpPr>
          <p:cNvPr id="7" name="Group 6"/>
          <p:cNvGrpSpPr/>
          <p:nvPr/>
        </p:nvGrpSpPr>
        <p:grpSpPr>
          <a:xfrm>
            <a:off x="457789" y="2120323"/>
            <a:ext cx="6162594" cy="1492205"/>
            <a:chOff x="457789" y="2120323"/>
            <a:chExt cx="6162594" cy="1492205"/>
          </a:xfrm>
        </p:grpSpPr>
        <p:sp>
          <p:nvSpPr>
            <p:cNvPr id="5" name="Freeform 3"/>
            <p:cNvSpPr/>
            <p:nvPr/>
          </p:nvSpPr>
          <p:spPr>
            <a:xfrm>
              <a:off x="457789" y="2120323"/>
              <a:ext cx="6162594" cy="1492205"/>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sp>
          <p:nvSpPr>
            <p:cNvPr id="6" name="TextBox 5"/>
            <p:cNvSpPr txBox="1"/>
            <p:nvPr/>
          </p:nvSpPr>
          <p:spPr>
            <a:xfrm>
              <a:off x="522513" y="2120323"/>
              <a:ext cx="6084807" cy="1384995"/>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Lựa chọn hình thức thể hiện (cắt dán, vẽ, sáng tác thơ, vè, lời đọc rap, điệu nhảy…)</a:t>
              </a:r>
            </a:p>
          </p:txBody>
        </p:sp>
      </p:grpSp>
      <p:grpSp>
        <p:nvGrpSpPr>
          <p:cNvPr id="8" name="Group 7"/>
          <p:cNvGrpSpPr/>
          <p:nvPr/>
        </p:nvGrpSpPr>
        <p:grpSpPr>
          <a:xfrm>
            <a:off x="457789" y="3612528"/>
            <a:ext cx="6162594" cy="1065823"/>
            <a:chOff x="457789" y="2120323"/>
            <a:chExt cx="6162594" cy="1065823"/>
          </a:xfrm>
        </p:grpSpPr>
        <p:sp>
          <p:nvSpPr>
            <p:cNvPr id="9"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sp>
          <p:nvSpPr>
            <p:cNvPr id="10" name="TextBox 9"/>
            <p:cNvSpPr txBox="1"/>
            <p:nvPr/>
          </p:nvSpPr>
          <p:spPr>
            <a:xfrm>
              <a:off x="509450" y="2120323"/>
              <a:ext cx="6097870" cy="954107"/>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Thống nhất nội dung- quy tắc tự bảo vệ mình.</a:t>
              </a:r>
            </a:p>
          </p:txBody>
        </p:sp>
      </p:grpSp>
      <p:grpSp>
        <p:nvGrpSpPr>
          <p:cNvPr id="11" name="Group 10"/>
          <p:cNvGrpSpPr/>
          <p:nvPr/>
        </p:nvGrpSpPr>
        <p:grpSpPr>
          <a:xfrm>
            <a:off x="444726" y="4652225"/>
            <a:ext cx="6162594" cy="1518331"/>
            <a:chOff x="457789" y="2094197"/>
            <a:chExt cx="6162594" cy="1518331"/>
          </a:xfrm>
        </p:grpSpPr>
        <p:sp>
          <p:nvSpPr>
            <p:cNvPr id="12" name="Freeform 3"/>
            <p:cNvSpPr/>
            <p:nvPr/>
          </p:nvSpPr>
          <p:spPr>
            <a:xfrm>
              <a:off x="457789" y="2120323"/>
              <a:ext cx="6162594" cy="1492205"/>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sp>
          <p:nvSpPr>
            <p:cNvPr id="13" name="TextBox 12"/>
            <p:cNvSpPr txBox="1"/>
            <p:nvPr/>
          </p:nvSpPr>
          <p:spPr>
            <a:xfrm>
              <a:off x="522513" y="2094197"/>
              <a:ext cx="6097870" cy="1384995"/>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Phân công công việc cho từng cá nhân: làm phác họa, viết nháp, chuẩn bị vật liệu…</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56272" y="201987"/>
            <a:ext cx="6383065" cy="1176630"/>
          </a:xfrm>
          <a:prstGeom prst="rect">
            <a:avLst/>
          </a:prstGeom>
        </p:spPr>
      </p:pic>
      <p:sp>
        <p:nvSpPr>
          <p:cNvPr id="8" name="矩形: 圆角 33">
            <a:extLst>
              <a:ext uri="{FF2B5EF4-FFF2-40B4-BE49-F238E27FC236}">
                <a16:creationId xmlns:a16="http://schemas.microsoft.com/office/drawing/2014/main" id="{196E4E3F-EDAF-0AB5-58BF-F1168746AD14}"/>
              </a:ext>
            </a:extLst>
          </p:cNvPr>
          <p:cNvSpPr/>
          <p:nvPr/>
        </p:nvSpPr>
        <p:spPr>
          <a:xfrm>
            <a:off x="627411" y="1219594"/>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0" lang="en-US" altLang="zh-CN" sz="3600" b="1" i="0" u="none" strike="noStrike" kern="1200" cap="none" spc="0" normalizeH="0" baseline="0" noProof="0">
                <a:ln>
                  <a:noFill/>
                </a:ln>
                <a:solidFill>
                  <a:schemeClr val="tx1"/>
                </a:solidFill>
                <a:effectLst/>
                <a:uLnTx/>
                <a:uFillTx/>
                <a:latin typeface="Cambria" panose="02040503050406030204" pitchFamily="18" charset="0"/>
                <a:ea typeface="阿里巴巴普惠体" panose="00020600040101010101"/>
              </a:rPr>
              <a:t> </a:t>
            </a:r>
            <a:r>
              <a:rPr lang="en-US" sz="3200" b="1">
                <a:solidFill>
                  <a:schemeClr val="accent5">
                    <a:lumMod val="50000"/>
                  </a:schemeClr>
                </a:solidFill>
                <a:latin typeface="Cambria" panose="02040503050406030204" pitchFamily="18" charset="0"/>
                <a:ea typeface="Cambria" panose="02040503050406030204" pitchFamily="18" charset="0"/>
              </a:rPr>
              <a:t>Thiết kế một sản phẩm theo các hình thức cắt, dán, vẽ… thể hiện cách phòng tránh bị xâm hại tình dục.</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88" y="2965268"/>
            <a:ext cx="3662129" cy="3688340"/>
          </a:xfrm>
          <a:prstGeom prst="rect">
            <a:avLst/>
          </a:prstGeom>
        </p:spPr>
      </p:pic>
      <p:grpSp>
        <p:nvGrpSpPr>
          <p:cNvPr id="15" name="Group 14"/>
          <p:cNvGrpSpPr/>
          <p:nvPr/>
        </p:nvGrpSpPr>
        <p:grpSpPr>
          <a:xfrm>
            <a:off x="5521233" y="3231449"/>
            <a:ext cx="5738950" cy="3155978"/>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14" name="TextBox 13"/>
            <p:cNvSpPr txBox="1"/>
            <p:nvPr/>
          </p:nvSpPr>
          <p:spPr>
            <a:xfrm>
              <a:off x="6113417" y="3513909"/>
              <a:ext cx="4511416" cy="2554545"/>
            </a:xfrm>
            <a:prstGeom prst="rect">
              <a:avLst/>
            </a:prstGeom>
            <a:noFill/>
          </p:spPr>
          <p:txBody>
            <a:bodyPr wrap="square" rtlCol="0">
              <a:spAutoFit/>
            </a:bodyPr>
            <a:lstStyle/>
            <a:p>
              <a:pPr algn="just"/>
              <a:r>
                <a:rPr lang="en-US" sz="3200" b="1">
                  <a:solidFill>
                    <a:srgbClr val="FF0000"/>
                  </a:solidFill>
                  <a:latin typeface="Cambria" panose="02040503050406030204" pitchFamily="18" charset="0"/>
                  <a:ea typeface="Cambria" panose="02040503050406030204" pitchFamily="18" charset="0"/>
                </a:rPr>
                <a:t>Lưu ý </a:t>
              </a:r>
              <a:r>
                <a:rPr lang="en-US" sz="3200" b="1">
                  <a:latin typeface="Cambria" panose="02040503050406030204" pitchFamily="18" charset="0"/>
                  <a:ea typeface="Cambria" panose="02040503050406030204" pitchFamily="18" charset="0"/>
                </a:rPr>
                <a:t>làm việc cẩn thận, an toàn, không đùa giỡn trong lúc làm việc tránh gây thương tích cho bạn.</a:t>
              </a:r>
            </a:p>
          </p:txBody>
        </p:sp>
      </p:grpSp>
    </p:spTree>
    <p:extLst>
      <p:ext uri="{BB962C8B-B14F-4D97-AF65-F5344CB8AC3E}">
        <p14:creationId xmlns:p14="http://schemas.microsoft.com/office/powerpoint/2010/main" val="334578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9" name="Picture 8"/>
          <p:cNvPicPr>
            <a:picLocks noChangeAspect="1"/>
          </p:cNvPicPr>
          <p:nvPr/>
        </p:nvPicPr>
        <p:blipFill>
          <a:blip r:embed="rId9"/>
          <a:stretch>
            <a:fillRect/>
          </a:stretch>
        </p:blipFill>
        <p:spPr>
          <a:xfrm>
            <a:off x="2728943" y="301883"/>
            <a:ext cx="6112614" cy="4734910"/>
          </a:xfrm>
          <a:prstGeom prst="rect">
            <a:avLst/>
          </a:prstGeom>
        </p:spPr>
      </p:pic>
    </p:spTree>
    <p:extLst>
      <p:ext uri="{BB962C8B-B14F-4D97-AF65-F5344CB8AC3E}">
        <p14:creationId xmlns:p14="http://schemas.microsoft.com/office/powerpoint/2010/main" val="346310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69107" y="1023422"/>
            <a:ext cx="10440785" cy="1783946"/>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a:solidFill>
                  <a:schemeClr val="tx1"/>
                </a:solidFill>
                <a:latin typeface="Cambria" panose="02040503050406030204" pitchFamily="18" charset="0"/>
                <a:ea typeface="阿里巴巴普惠体" panose="00020600040101010101"/>
              </a:rPr>
              <a:t>Hoàn thiện sản phẩm thể hiện cách phòng tránh xâm hại tình dục.</a:t>
            </a:r>
            <a:endParaRPr kumimoji="0" lang="zh-CN" altLang="en-US" sz="6600" b="1" i="0" u="none" strike="noStrike" kern="1200" cap="none" spc="0" normalizeH="0" baseline="0" noProof="0" dirty="0">
              <a:ln>
                <a:noFill/>
              </a:ln>
              <a:solidFill>
                <a:srgbClr val="002060"/>
              </a:solidFill>
              <a:effectLst/>
              <a:uLnTx/>
              <a:uFillTx/>
              <a:latin typeface="Cambria" panose="02040503050406030204" pitchFamily="18" charset="0"/>
              <a:ea typeface="阿里巴巴普惠体" panose="00020600040101010101"/>
            </a:endParaRPr>
          </a:p>
        </p:txBody>
      </p:sp>
      <p:sp>
        <p:nvSpPr>
          <p:cNvPr id="3" name="Freeform 11"/>
          <p:cNvSpPr/>
          <p:nvPr/>
        </p:nvSpPr>
        <p:spPr>
          <a:xfrm>
            <a:off x="372108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41371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1" name="Picture 10"/>
          <p:cNvPicPr>
            <a:picLocks noChangeAspect="1"/>
          </p:cNvPicPr>
          <p:nvPr/>
        </p:nvPicPr>
        <p:blipFill>
          <a:blip r:embed="rId9"/>
          <a:stretch>
            <a:fillRect/>
          </a:stretch>
        </p:blipFill>
        <p:spPr>
          <a:xfrm>
            <a:off x="2905321" y="704484"/>
            <a:ext cx="5932885" cy="4525655"/>
          </a:xfrm>
          <a:prstGeom prst="rect">
            <a:avLst/>
          </a:prstGeom>
        </p:spPr>
      </p:pic>
    </p:spTree>
    <p:extLst>
      <p:ext uri="{BB962C8B-B14F-4D97-AF65-F5344CB8AC3E}">
        <p14:creationId xmlns:p14="http://schemas.microsoft.com/office/powerpoint/2010/main" val="403117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324" t="8756" r="31490" b="43689"/>
          <a:stretch/>
        </p:blipFill>
        <p:spPr>
          <a:xfrm rot="1556911">
            <a:off x="4012554" y="97406"/>
            <a:ext cx="3500138" cy="2366505"/>
          </a:xfrm>
          <a:prstGeom prst="rect">
            <a:avLst/>
          </a:prstGeom>
        </p:spPr>
      </p:pic>
      <p:pic>
        <p:nvPicPr>
          <p:cNvPr id="9" name="Picture 8"/>
          <p:cNvPicPr>
            <a:picLocks noChangeAspect="1"/>
          </p:cNvPicPr>
          <p:nvPr/>
        </p:nvPicPr>
        <p:blipFill>
          <a:blip r:embed="rId10"/>
          <a:stretch>
            <a:fillRect/>
          </a:stretch>
        </p:blipFill>
        <p:spPr>
          <a:xfrm>
            <a:off x="2128495" y="1936724"/>
            <a:ext cx="7486537" cy="2780017"/>
          </a:xfrm>
          <a:prstGeom prst="rect">
            <a:avLst/>
          </a:prstGeom>
        </p:spPr>
      </p:pic>
    </p:spTree>
    <p:extLst>
      <p:ext uri="{BB962C8B-B14F-4D97-AF65-F5344CB8AC3E}">
        <p14:creationId xmlns:p14="http://schemas.microsoft.com/office/powerpoint/2010/main" val="84475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3">
            <a:extLst>
              <a:ext uri="{FF2B5EF4-FFF2-40B4-BE49-F238E27FC236}">
                <a16:creationId xmlns:a16="http://schemas.microsoft.com/office/drawing/2014/main" id="{196E4E3F-EDAF-0AB5-58BF-F1168746AD14}"/>
              </a:ext>
            </a:extLst>
          </p:cNvPr>
          <p:cNvSpPr/>
          <p:nvPr/>
        </p:nvSpPr>
        <p:spPr>
          <a:xfrm>
            <a:off x="820981" y="4619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chemeClr val="tx1"/>
                </a:solidFill>
                <a:effectLst/>
                <a:uLnTx/>
                <a:uFillTx/>
                <a:latin typeface="Cambria" panose="02040503050406030204" pitchFamily="18" charset="0"/>
                <a:ea typeface="阿里巴巴普惠体" panose="00020600040101010101"/>
              </a:rPr>
              <a:t>  Quan sát</a:t>
            </a:r>
            <a:r>
              <a:rPr kumimoji="0" lang="en-US" altLang="zh-CN" sz="3600" b="1" i="0" u="none" strike="noStrike" kern="1200" cap="none" spc="0" normalizeH="0" noProof="0">
                <a:ln>
                  <a:noFill/>
                </a:ln>
                <a:solidFill>
                  <a:schemeClr val="tx1"/>
                </a:solidFill>
                <a:effectLst/>
                <a:uLnTx/>
                <a:uFillTx/>
                <a:latin typeface="Cambria" panose="02040503050406030204" pitchFamily="18" charset="0"/>
                <a:ea typeface="阿里巴巴普惠体" panose="00020600040101010101"/>
              </a:rPr>
              <a:t> tranh và nêu những tình huống trẻ em có nguy cơ bị xâm hại tình dục. </a:t>
            </a:r>
            <a:endParaRPr kumimoji="0" lang="zh-CN" altLang="en-US" sz="3600" b="1" i="0" u="none" strike="noStrike" kern="1200" cap="none" spc="0" normalizeH="0" baseline="0" noProof="0" dirty="0">
              <a:ln>
                <a:noFill/>
              </a:ln>
              <a:solidFill>
                <a:schemeClr val="tx1"/>
              </a:solidFill>
              <a:effectLst/>
              <a:uLnTx/>
              <a:uFillTx/>
              <a:latin typeface="Cambria" panose="02040503050406030204" pitchFamily="18" charset="0"/>
              <a:ea typeface="阿里巴巴普惠体" panose="00020600040101010101"/>
            </a:endParaRPr>
          </a:p>
        </p:txBody>
      </p:sp>
      <p:pic>
        <p:nvPicPr>
          <p:cNvPr id="9" name="Picture 8"/>
          <p:cNvPicPr>
            <a:picLocks noChangeAspect="1"/>
          </p:cNvPicPr>
          <p:nvPr/>
        </p:nvPicPr>
        <p:blipFill>
          <a:blip r:embed="rId2"/>
          <a:stretch>
            <a:fillRect/>
          </a:stretch>
        </p:blipFill>
        <p:spPr>
          <a:xfrm>
            <a:off x="820981" y="2174709"/>
            <a:ext cx="9968703" cy="2897407"/>
          </a:xfrm>
          <a:prstGeom prst="rect">
            <a:avLst/>
          </a:prstGeom>
        </p:spPr>
      </p:pic>
    </p:spTree>
    <p:extLst>
      <p:ext uri="{BB962C8B-B14F-4D97-AF65-F5344CB8AC3E}">
        <p14:creationId xmlns:p14="http://schemas.microsoft.com/office/powerpoint/2010/main" val="422300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8460" y="3598560"/>
            <a:ext cx="9968703" cy="2897407"/>
          </a:xfrm>
          <a:prstGeom prst="rect">
            <a:avLst/>
          </a:prstGeom>
        </p:spPr>
      </p:pic>
      <p:pic>
        <p:nvPicPr>
          <p:cNvPr id="7" name="Picture 6"/>
          <p:cNvPicPr>
            <a:picLocks noChangeAspect="1"/>
          </p:cNvPicPr>
          <p:nvPr/>
        </p:nvPicPr>
        <p:blipFill>
          <a:blip r:embed="rId3"/>
          <a:stretch>
            <a:fillRect/>
          </a:stretch>
        </p:blipFill>
        <p:spPr>
          <a:xfrm>
            <a:off x="517093" y="515041"/>
            <a:ext cx="3940895" cy="1405199"/>
          </a:xfrm>
          <a:prstGeom prst="rect">
            <a:avLst/>
          </a:prstGeom>
        </p:spPr>
      </p:pic>
      <p:grpSp>
        <p:nvGrpSpPr>
          <p:cNvPr id="11" name="Group 10"/>
          <p:cNvGrpSpPr/>
          <p:nvPr/>
        </p:nvGrpSpPr>
        <p:grpSpPr>
          <a:xfrm>
            <a:off x="4638198" y="458224"/>
            <a:ext cx="7145383" cy="341547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874153" y="519708"/>
              <a:ext cx="6673411" cy="2769989"/>
            </a:xfrm>
            <a:prstGeom prst="rect">
              <a:avLst/>
            </a:prstGeom>
          </p:spPr>
          <p:txBody>
            <a:bodyPr wrap="square" lIns="0" tIns="0" rIns="0" bIns="0" rtlCol="0" anchor="t">
              <a:spAutoFit/>
            </a:bodyPr>
            <a:lstStyle/>
            <a:p>
              <a:pPr indent="357188" algn="just">
                <a:buFontTx/>
                <a:buChar char="-"/>
              </a:pPr>
              <a:r>
                <a:rPr lang="en-US" sz="3600" b="1" dirty="0" err="1">
                  <a:solidFill>
                    <a:schemeClr val="accent2">
                      <a:lumMod val="75000"/>
                    </a:schemeClr>
                  </a:solidFill>
                  <a:latin typeface="Cambria" panose="02040503050406030204" pitchFamily="18" charset="0"/>
                  <a:ea typeface="Cambria" panose="02040503050406030204" pitchFamily="18" charset="0"/>
                </a:rPr>
                <a:t>Thảo</a:t>
              </a:r>
              <a:r>
                <a:rPr lang="en-US" sz="3600" b="1" dirty="0">
                  <a:solidFill>
                    <a:schemeClr val="accent2">
                      <a:lumMod val="75000"/>
                    </a:schemeClr>
                  </a:solidFill>
                  <a:latin typeface="Cambria" panose="02040503050406030204" pitchFamily="18" charset="0"/>
                  <a:ea typeface="Cambria" panose="02040503050406030204" pitchFamily="18" charset="0"/>
                </a:rPr>
                <a:t> </a:t>
              </a:r>
              <a:r>
                <a:rPr lang="en-US" sz="3600" b="1" dirty="0" err="1">
                  <a:solidFill>
                    <a:schemeClr val="accent2">
                      <a:lumMod val="75000"/>
                    </a:schemeClr>
                  </a:solidFill>
                  <a:latin typeface="Cambria" panose="02040503050406030204" pitchFamily="18" charset="0"/>
                  <a:ea typeface="Cambria" panose="02040503050406030204" pitchFamily="18" charset="0"/>
                </a:rPr>
                <a:t>luận</a:t>
              </a:r>
              <a:r>
                <a:rPr lang="en-US" sz="3600" b="1" dirty="0">
                  <a:solidFill>
                    <a:schemeClr val="accent2">
                      <a:lumMod val="75000"/>
                    </a:schemeClr>
                  </a:solidFill>
                  <a:latin typeface="Cambria" panose="02040503050406030204" pitchFamily="18" charset="0"/>
                  <a:ea typeface="Cambria" panose="02040503050406030204" pitchFamily="18" charset="0"/>
                </a:rPr>
                <a:t> </a:t>
              </a:r>
              <a:r>
                <a:rPr lang="en-US" sz="3600" b="1" dirty="0" err="1">
                  <a:solidFill>
                    <a:schemeClr val="accent2">
                      <a:lumMod val="75000"/>
                    </a:schemeClr>
                  </a:solidFill>
                  <a:latin typeface="Cambria" panose="02040503050406030204" pitchFamily="18" charset="0"/>
                  <a:ea typeface="Cambria" panose="02040503050406030204" pitchFamily="18" charset="0"/>
                </a:rPr>
                <a:t>nhóm</a:t>
              </a:r>
              <a:r>
                <a:rPr lang="en-US" sz="3600" b="1" dirty="0">
                  <a:solidFill>
                    <a:schemeClr val="accent2">
                      <a:lumMod val="75000"/>
                    </a:schemeClr>
                  </a:solidFill>
                  <a:latin typeface="Cambria" panose="02040503050406030204" pitchFamily="18" charset="0"/>
                  <a:ea typeface="Cambria" panose="02040503050406030204" pitchFamily="18" charset="0"/>
                </a:rPr>
                <a:t> 4</a:t>
              </a:r>
            </a:p>
            <a:p>
              <a:pPr algn="just"/>
              <a:r>
                <a:rPr lang="en-US" sz="3600">
                  <a:latin typeface="Cambria" panose="02040503050406030204" pitchFamily="18" charset="0"/>
                  <a:ea typeface="Cambria" panose="02040503050406030204" pitchFamily="18" charset="0"/>
                </a:rPr>
                <a:t>+ Mô tả những hành vi được thể hiện trên tranh ảnh.</a:t>
              </a:r>
            </a:p>
            <a:p>
              <a:pPr algn="just"/>
              <a:r>
                <a:rPr lang="en-US" sz="3600">
                  <a:latin typeface="Cambria" panose="02040503050406030204" pitchFamily="18" charset="0"/>
                  <a:ea typeface="Cambria" panose="02040503050406030204" pitchFamily="18" charset="0"/>
                </a:rPr>
                <a:t>+ Nêu các dấu hiệu có nguy cơ xâm hại tình dục.</a:t>
              </a:r>
            </a:p>
          </p:txBody>
        </p:sp>
      </p:grpSp>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endParaRPr lang="en-US"/>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394367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sp>
        <p:nvSpPr>
          <p:cNvPr id="4" name="TextBox 3"/>
          <p:cNvSpPr txBox="1"/>
          <p:nvPr/>
        </p:nvSpPr>
        <p:spPr>
          <a:xfrm>
            <a:off x="548640" y="1188474"/>
            <a:ext cx="11168744" cy="2308324"/>
          </a:xfrm>
          <a:prstGeom prst="rect">
            <a:avLst/>
          </a:prstGeom>
          <a:noFill/>
        </p:spPr>
        <p:txBody>
          <a:bodyPr wrap="square" rtlCol="0">
            <a:spAutoFit/>
          </a:bodyPr>
          <a:lstStyle/>
          <a:p>
            <a:pPr algn="just"/>
            <a:r>
              <a:rPr lang="nl-NL" sz="3600" b="1" dirty="0">
                <a:solidFill>
                  <a:srgbClr val="C00000"/>
                </a:solidFill>
                <a:latin typeface="Cambria" panose="02040503050406030204" pitchFamily="18" charset="0"/>
                <a:ea typeface="Cambria" panose="02040503050406030204" pitchFamily="18" charset="0"/>
              </a:rPr>
              <a:t>+ Những hành vi được thể hiện trên tranh ảnh: </a:t>
            </a:r>
            <a:r>
              <a:rPr lang="nl-NL" sz="3600" dirty="0">
                <a:solidFill>
                  <a:srgbClr val="C00000"/>
                </a:solidFill>
                <a:latin typeface="Cambria" panose="02040503050406030204" pitchFamily="18" charset="0"/>
                <a:ea typeface="Cambria" panose="02040503050406030204" pitchFamily="18" charset="0"/>
              </a:rPr>
              <a:t>bị nhìn trộm khi tắm hoặc thay quần áo; vô cớ được tặng quà, cho tiền; bị gọi ra chỗ vắng một mình; bị ôm, đụng chạm vào vùng mặc đồ bơi.</a:t>
            </a:r>
            <a:endParaRPr lang="en-US" sz="3600"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548640" y="3718560"/>
            <a:ext cx="11155682" cy="2308324"/>
          </a:xfrm>
          <a:prstGeom prst="rect">
            <a:avLst/>
          </a:prstGeom>
          <a:noFill/>
        </p:spPr>
        <p:txBody>
          <a:bodyPr wrap="square" rtlCol="0">
            <a:spAutoFit/>
          </a:bodyPr>
          <a:lstStyle/>
          <a:p>
            <a:pPr algn="just"/>
            <a:r>
              <a:rPr lang="nl-NL" sz="3600" b="1" dirty="0">
                <a:solidFill>
                  <a:srgbClr val="0070C0"/>
                </a:solidFill>
                <a:latin typeface="Cambria" panose="02040503050406030204" pitchFamily="18" charset="0"/>
                <a:ea typeface="Cambria" panose="02040503050406030204" pitchFamily="18" charset="0"/>
              </a:rPr>
              <a:t>+ Các dấu hiệu có nguy cơ xâm hại tình dục: </a:t>
            </a:r>
            <a:r>
              <a:rPr lang="nl-NL" sz="3600" dirty="0">
                <a:solidFill>
                  <a:srgbClr val="0070C0"/>
                </a:solidFill>
                <a:latin typeface="Cambria" panose="02040503050406030204" pitchFamily="18" charset="0"/>
                <a:ea typeface="Cambria" panose="02040503050406030204" pitchFamily="18" charset="0"/>
              </a:rPr>
              <a:t>bị va chạm, ôm chặt,... khiến em khó chịu; bị động chạm ở vùng đồ bơi; bị nhìn chằm chằm một cách bất thường hoặc bị nhìn trộm...</a:t>
            </a:r>
            <a:endParaRPr lang="en-US" sz="36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300" y="368302"/>
            <a:ext cx="8797865" cy="1333161"/>
          </a:xfrm>
          <a:prstGeom prst="rect">
            <a:avLst/>
          </a:prstGeom>
        </p:spPr>
      </p:pic>
      <p:pic>
        <p:nvPicPr>
          <p:cNvPr id="3" name="Picture 2"/>
          <p:cNvPicPr>
            <a:picLocks noChangeAspect="1"/>
          </p:cNvPicPr>
          <p:nvPr/>
        </p:nvPicPr>
        <p:blipFill>
          <a:blip r:embed="rId3"/>
          <a:stretch>
            <a:fillRect/>
          </a:stretch>
        </p:blipFill>
        <p:spPr>
          <a:xfrm>
            <a:off x="466299" y="1701463"/>
            <a:ext cx="4928662" cy="4514642"/>
          </a:xfrm>
          <a:prstGeom prst="rect">
            <a:avLst/>
          </a:prstGeom>
        </p:spPr>
      </p:pic>
      <p:grpSp>
        <p:nvGrpSpPr>
          <p:cNvPr id="4" name="Group 3"/>
          <p:cNvGrpSpPr/>
          <p:nvPr/>
        </p:nvGrpSpPr>
        <p:grpSpPr>
          <a:xfrm>
            <a:off x="5643155" y="1402688"/>
            <a:ext cx="6139543" cy="2424728"/>
            <a:chOff x="932650" y="2524306"/>
            <a:chExt cx="8528147" cy="3065176"/>
          </a:xfrm>
        </p:grpSpPr>
        <p:grpSp>
          <p:nvGrpSpPr>
            <p:cNvPr id="5" name="Group 6"/>
            <p:cNvGrpSpPr/>
            <p:nvPr/>
          </p:nvGrpSpPr>
          <p:grpSpPr>
            <a:xfrm>
              <a:off x="932650" y="2524306"/>
              <a:ext cx="8528147" cy="3065176"/>
              <a:chOff x="-32491" y="-14381"/>
              <a:chExt cx="2884830" cy="1036862"/>
            </a:xfrm>
          </p:grpSpPr>
          <p:sp>
            <p:nvSpPr>
              <p:cNvPr id="7"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6" name="TextBox 8"/>
            <p:cNvSpPr txBox="1"/>
            <p:nvPr/>
          </p:nvSpPr>
          <p:spPr>
            <a:xfrm>
              <a:off x="1225243" y="2801558"/>
              <a:ext cx="7885371" cy="2490049"/>
            </a:xfrm>
            <a:prstGeom prst="rect">
              <a:avLst/>
            </a:prstGeom>
          </p:spPr>
          <p:txBody>
            <a:bodyPr wrap="square" lIns="0" tIns="0" rIns="0" bIns="0" rtlCol="0" anchor="t">
              <a:spAutoFit/>
            </a:bodyPr>
            <a:lstStyle/>
            <a:p>
              <a:pPr algn="just"/>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Tất</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cả</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những</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phần</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cơ</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thể</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nằm</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sau</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lớp</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đồ</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bơi</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này</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là</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những</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phần</a:t>
              </a:r>
              <a:r>
                <a:rPr lang="en-US" sz="3200" dirty="0">
                  <a:solidFill>
                    <a:srgbClr val="664C65"/>
                  </a:solidFill>
                  <a:latin typeface="Cambria" panose="02040503050406030204" pitchFamily="18" charset="0"/>
                  <a:ea typeface="Cambria" panose="02040503050406030204" pitchFamily="18" charset="0"/>
                </a:rPr>
                <a:t> </a:t>
              </a:r>
              <a:r>
                <a:rPr lang="en-US" sz="3200" b="1" dirty="0">
                  <a:solidFill>
                    <a:srgbClr val="664C65"/>
                  </a:solidFill>
                  <a:latin typeface="Cambria" panose="02040503050406030204" pitchFamily="18" charset="0"/>
                  <a:ea typeface="Cambria" panose="02040503050406030204" pitchFamily="18" charset="0"/>
                </a:rPr>
                <a:t>KHÔNG AI ĐƯỢC CHẠM VÀO</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thậm</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chí</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là</a:t>
              </a:r>
              <a:r>
                <a:rPr lang="en-US" sz="3200" dirty="0">
                  <a:solidFill>
                    <a:srgbClr val="664C65"/>
                  </a:solidFill>
                  <a:latin typeface="Cambria" panose="02040503050406030204" pitchFamily="18" charset="0"/>
                  <a:ea typeface="Cambria" panose="02040503050406030204" pitchFamily="18" charset="0"/>
                </a:rPr>
                <a:t> </a:t>
              </a:r>
              <a:r>
                <a:rPr lang="en-US" sz="3200" b="1" dirty="0">
                  <a:solidFill>
                    <a:srgbClr val="664C65"/>
                  </a:solidFill>
                  <a:latin typeface="Cambria" panose="02040503050406030204" pitchFamily="18" charset="0"/>
                  <a:ea typeface="Cambria" panose="02040503050406030204" pitchFamily="18" charset="0"/>
                </a:rPr>
                <a:t>NHÌN VÀO</a:t>
              </a:r>
              <a:r>
                <a:rPr lang="en-US" sz="3200" dirty="0">
                  <a:solidFill>
                    <a:srgbClr val="664C65"/>
                  </a:solidFill>
                  <a:latin typeface="Cambria" panose="02040503050406030204" pitchFamily="18" charset="0"/>
                  <a:ea typeface="Cambria" panose="02040503050406030204" pitchFamily="18" charset="0"/>
                </a:rPr>
                <a:t>.</a:t>
              </a:r>
            </a:p>
          </p:txBody>
        </p:sp>
      </p:grpSp>
      <p:grpSp>
        <p:nvGrpSpPr>
          <p:cNvPr id="8" name="Group 7"/>
          <p:cNvGrpSpPr/>
          <p:nvPr/>
        </p:nvGrpSpPr>
        <p:grpSpPr>
          <a:xfrm>
            <a:off x="5643155" y="4046738"/>
            <a:ext cx="6244046" cy="2521132"/>
            <a:chOff x="417500" y="4100997"/>
            <a:chExt cx="9128757" cy="4026541"/>
          </a:xfrm>
        </p:grpSpPr>
        <p:grpSp>
          <p:nvGrpSpPr>
            <p:cNvPr id="9" name="Group 11"/>
            <p:cNvGrpSpPr/>
            <p:nvPr/>
          </p:nvGrpSpPr>
          <p:grpSpPr>
            <a:xfrm>
              <a:off x="417500" y="4100997"/>
              <a:ext cx="9128757" cy="4026541"/>
              <a:chOff x="-40226" y="0"/>
              <a:chExt cx="2896323" cy="1362065"/>
            </a:xfrm>
          </p:grpSpPr>
          <p:sp>
            <p:nvSpPr>
              <p:cNvPr id="11" name="Freeform 12"/>
              <p:cNvSpPr/>
              <p:nvPr/>
            </p:nvSpPr>
            <p:spPr>
              <a:xfrm>
                <a:off x="-40226" y="0"/>
                <a:ext cx="2896323" cy="1362065"/>
              </a:xfrm>
              <a:custGeom>
                <a:avLst/>
                <a:gdLst>
                  <a:gd name="connsiteX0" fmla="*/ 2691733 w 2816193"/>
                  <a:gd name="connsiteY0" fmla="*/ 676461 h 676461"/>
                  <a:gd name="connsiteX1" fmla="*/ 124460 w 2816193"/>
                  <a:gd name="connsiteY1" fmla="*/ 676461 h 676461"/>
                  <a:gd name="connsiteX2" fmla="*/ 0 w 2816193"/>
                  <a:gd name="connsiteY2" fmla="*/ 552001 h 676461"/>
                  <a:gd name="connsiteX3" fmla="*/ 0 w 2816193"/>
                  <a:gd name="connsiteY3" fmla="*/ 124460 h 676461"/>
                  <a:gd name="connsiteX4" fmla="*/ 124460 w 2816193"/>
                  <a:gd name="connsiteY4" fmla="*/ 0 h 676461"/>
                  <a:gd name="connsiteX5" fmla="*/ 1540109 w 2816193"/>
                  <a:gd name="connsiteY5" fmla="*/ 39843 h 676461"/>
                  <a:gd name="connsiteX6" fmla="*/ 2691733 w 2816193"/>
                  <a:gd name="connsiteY6" fmla="*/ 0 h 676461"/>
                  <a:gd name="connsiteX7" fmla="*/ 2816193 w 2816193"/>
                  <a:gd name="connsiteY7" fmla="*/ 124460 h 676461"/>
                  <a:gd name="connsiteX8" fmla="*/ 2816193 w 2816193"/>
                  <a:gd name="connsiteY8" fmla="*/ 552001 h 676461"/>
                  <a:gd name="connsiteX9" fmla="*/ 2691733 w 2816193"/>
                  <a:gd name="connsiteY9" fmla="*/ 676461 h 676461"/>
                  <a:gd name="connsiteX0" fmla="*/ 2691733 w 2816193"/>
                  <a:gd name="connsiteY0" fmla="*/ 676461 h 676461"/>
                  <a:gd name="connsiteX1" fmla="*/ 1206802 w 2816193"/>
                  <a:gd name="connsiteY1" fmla="*/ 623176 h 676461"/>
                  <a:gd name="connsiteX2" fmla="*/ 124460 w 2816193"/>
                  <a:gd name="connsiteY2" fmla="*/ 676461 h 676461"/>
                  <a:gd name="connsiteX3" fmla="*/ 0 w 2816193"/>
                  <a:gd name="connsiteY3" fmla="*/ 552001 h 676461"/>
                  <a:gd name="connsiteX4" fmla="*/ 0 w 2816193"/>
                  <a:gd name="connsiteY4" fmla="*/ 124460 h 676461"/>
                  <a:gd name="connsiteX5" fmla="*/ 124460 w 2816193"/>
                  <a:gd name="connsiteY5" fmla="*/ 0 h 676461"/>
                  <a:gd name="connsiteX6" fmla="*/ 1540109 w 2816193"/>
                  <a:gd name="connsiteY6" fmla="*/ 39843 h 676461"/>
                  <a:gd name="connsiteX7" fmla="*/ 2691733 w 2816193"/>
                  <a:gd name="connsiteY7" fmla="*/ 0 h 676461"/>
                  <a:gd name="connsiteX8" fmla="*/ 2816193 w 2816193"/>
                  <a:gd name="connsiteY8" fmla="*/ 124460 h 676461"/>
                  <a:gd name="connsiteX9" fmla="*/ 2816193 w 2816193"/>
                  <a:gd name="connsiteY9" fmla="*/ 552001 h 676461"/>
                  <a:gd name="connsiteX10" fmla="*/ 2691733 w 2816193"/>
                  <a:gd name="connsiteY10" fmla="*/ 676461 h 676461"/>
                  <a:gd name="connsiteX0" fmla="*/ 2691733 w 2816193"/>
                  <a:gd name="connsiteY0" fmla="*/ 676461 h 680394"/>
                  <a:gd name="connsiteX1" fmla="*/ 2298670 w 2816193"/>
                  <a:gd name="connsiteY1" fmla="*/ 638133 h 680394"/>
                  <a:gd name="connsiteX2" fmla="*/ 1206802 w 2816193"/>
                  <a:gd name="connsiteY2" fmla="*/ 623176 h 680394"/>
                  <a:gd name="connsiteX3" fmla="*/ 124460 w 2816193"/>
                  <a:gd name="connsiteY3" fmla="*/ 676461 h 680394"/>
                  <a:gd name="connsiteX4" fmla="*/ 0 w 2816193"/>
                  <a:gd name="connsiteY4" fmla="*/ 552001 h 680394"/>
                  <a:gd name="connsiteX5" fmla="*/ 0 w 2816193"/>
                  <a:gd name="connsiteY5" fmla="*/ 124460 h 680394"/>
                  <a:gd name="connsiteX6" fmla="*/ 124460 w 2816193"/>
                  <a:gd name="connsiteY6" fmla="*/ 0 h 680394"/>
                  <a:gd name="connsiteX7" fmla="*/ 1540109 w 2816193"/>
                  <a:gd name="connsiteY7" fmla="*/ 39843 h 680394"/>
                  <a:gd name="connsiteX8" fmla="*/ 2691733 w 2816193"/>
                  <a:gd name="connsiteY8" fmla="*/ 0 h 680394"/>
                  <a:gd name="connsiteX9" fmla="*/ 2816193 w 2816193"/>
                  <a:gd name="connsiteY9" fmla="*/ 124460 h 680394"/>
                  <a:gd name="connsiteX10" fmla="*/ 2816193 w 2816193"/>
                  <a:gd name="connsiteY10" fmla="*/ 552001 h 680394"/>
                  <a:gd name="connsiteX11" fmla="*/ 2691733 w 2816193"/>
                  <a:gd name="connsiteY11" fmla="*/ 676461 h 680394"/>
                  <a:gd name="connsiteX0" fmla="*/ 2691733 w 2856097"/>
                  <a:gd name="connsiteY0" fmla="*/ 676461 h 680394"/>
                  <a:gd name="connsiteX1" fmla="*/ 2298670 w 2856097"/>
                  <a:gd name="connsiteY1" fmla="*/ 638133 h 680394"/>
                  <a:gd name="connsiteX2" fmla="*/ 1206802 w 2856097"/>
                  <a:gd name="connsiteY2" fmla="*/ 623176 h 680394"/>
                  <a:gd name="connsiteX3" fmla="*/ 124460 w 2856097"/>
                  <a:gd name="connsiteY3" fmla="*/ 676461 h 680394"/>
                  <a:gd name="connsiteX4" fmla="*/ 0 w 2856097"/>
                  <a:gd name="connsiteY4" fmla="*/ 552001 h 680394"/>
                  <a:gd name="connsiteX5" fmla="*/ 0 w 2856097"/>
                  <a:gd name="connsiteY5" fmla="*/ 124460 h 680394"/>
                  <a:gd name="connsiteX6" fmla="*/ 124460 w 2856097"/>
                  <a:gd name="connsiteY6" fmla="*/ 0 h 680394"/>
                  <a:gd name="connsiteX7" fmla="*/ 1540109 w 2856097"/>
                  <a:gd name="connsiteY7" fmla="*/ 39843 h 680394"/>
                  <a:gd name="connsiteX8" fmla="*/ 2691733 w 2856097"/>
                  <a:gd name="connsiteY8" fmla="*/ 0 h 680394"/>
                  <a:gd name="connsiteX9" fmla="*/ 2816193 w 2856097"/>
                  <a:gd name="connsiteY9" fmla="*/ 124460 h 680394"/>
                  <a:gd name="connsiteX10" fmla="*/ 2856097 w 2856097"/>
                  <a:gd name="connsiteY10" fmla="*/ 408789 h 680394"/>
                  <a:gd name="connsiteX11" fmla="*/ 2816193 w 2856097"/>
                  <a:gd name="connsiteY11" fmla="*/ 552001 h 680394"/>
                  <a:gd name="connsiteX12" fmla="*/ 2691733 w 2856097"/>
                  <a:gd name="connsiteY12" fmla="*/ 676461 h 680394"/>
                  <a:gd name="connsiteX0" fmla="*/ 2731959 w 2896323"/>
                  <a:gd name="connsiteY0" fmla="*/ 676461 h 680394"/>
                  <a:gd name="connsiteX1" fmla="*/ 2338896 w 2896323"/>
                  <a:gd name="connsiteY1" fmla="*/ 638133 h 680394"/>
                  <a:gd name="connsiteX2" fmla="*/ 1247028 w 2896323"/>
                  <a:gd name="connsiteY2" fmla="*/ 623176 h 680394"/>
                  <a:gd name="connsiteX3" fmla="*/ 164686 w 2896323"/>
                  <a:gd name="connsiteY3" fmla="*/ 676461 h 680394"/>
                  <a:gd name="connsiteX4" fmla="*/ 40226 w 2896323"/>
                  <a:gd name="connsiteY4" fmla="*/ 552001 h 680394"/>
                  <a:gd name="connsiteX5" fmla="*/ 0 w 2896323"/>
                  <a:gd name="connsiteY5" fmla="*/ 279159 h 680394"/>
                  <a:gd name="connsiteX6" fmla="*/ 40226 w 2896323"/>
                  <a:gd name="connsiteY6" fmla="*/ 124460 h 680394"/>
                  <a:gd name="connsiteX7" fmla="*/ 164686 w 2896323"/>
                  <a:gd name="connsiteY7" fmla="*/ 0 h 680394"/>
                  <a:gd name="connsiteX8" fmla="*/ 1580335 w 2896323"/>
                  <a:gd name="connsiteY8" fmla="*/ 39843 h 680394"/>
                  <a:gd name="connsiteX9" fmla="*/ 2731959 w 2896323"/>
                  <a:gd name="connsiteY9" fmla="*/ 0 h 680394"/>
                  <a:gd name="connsiteX10" fmla="*/ 2856419 w 2896323"/>
                  <a:gd name="connsiteY10" fmla="*/ 124460 h 680394"/>
                  <a:gd name="connsiteX11" fmla="*/ 2896323 w 2896323"/>
                  <a:gd name="connsiteY11" fmla="*/ 408789 h 680394"/>
                  <a:gd name="connsiteX12" fmla="*/ 2856419 w 2896323"/>
                  <a:gd name="connsiteY12" fmla="*/ 552001 h 680394"/>
                  <a:gd name="connsiteX13" fmla="*/ 2731959 w 2896323"/>
                  <a:gd name="connsiteY13" fmla="*/ 676461 h 6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323" h="680394">
                    <a:moveTo>
                      <a:pt x="2731959" y="676461"/>
                    </a:moveTo>
                    <a:cubicBezTo>
                      <a:pt x="2639959" y="694140"/>
                      <a:pt x="2586384" y="647014"/>
                      <a:pt x="2338896" y="638133"/>
                    </a:cubicBezTo>
                    <a:cubicBezTo>
                      <a:pt x="2091408" y="629252"/>
                      <a:pt x="1603650" y="620112"/>
                      <a:pt x="1247028" y="623176"/>
                    </a:cubicBezTo>
                    <a:lnTo>
                      <a:pt x="164686" y="676461"/>
                    </a:lnTo>
                    <a:cubicBezTo>
                      <a:pt x="96106" y="676461"/>
                      <a:pt x="40226" y="620581"/>
                      <a:pt x="40226" y="552001"/>
                    </a:cubicBezTo>
                    <a:cubicBezTo>
                      <a:pt x="34479" y="471025"/>
                      <a:pt x="5747" y="360135"/>
                      <a:pt x="0" y="279159"/>
                    </a:cubicBezTo>
                    <a:lnTo>
                      <a:pt x="40226" y="124460"/>
                    </a:lnTo>
                    <a:cubicBezTo>
                      <a:pt x="40226" y="55880"/>
                      <a:pt x="96106" y="0"/>
                      <a:pt x="164686" y="0"/>
                    </a:cubicBezTo>
                    <a:cubicBezTo>
                      <a:pt x="623160" y="-14"/>
                      <a:pt x="1121861" y="39857"/>
                      <a:pt x="1580335" y="39843"/>
                    </a:cubicBezTo>
                    <a:cubicBezTo>
                      <a:pt x="1977619" y="39857"/>
                      <a:pt x="2334675" y="-14"/>
                      <a:pt x="2731959" y="0"/>
                    </a:cubicBezTo>
                    <a:cubicBezTo>
                      <a:pt x="2800539" y="0"/>
                      <a:pt x="2856419" y="55880"/>
                      <a:pt x="2856419" y="124460"/>
                    </a:cubicBezTo>
                    <a:cubicBezTo>
                      <a:pt x="2856311" y="219236"/>
                      <a:pt x="2896431" y="314013"/>
                      <a:pt x="2896323" y="408789"/>
                    </a:cubicBezTo>
                    <a:lnTo>
                      <a:pt x="2856419" y="552001"/>
                    </a:lnTo>
                    <a:cubicBezTo>
                      <a:pt x="2856419" y="620581"/>
                      <a:pt x="2800539" y="676461"/>
                      <a:pt x="2731959" y="676461"/>
                    </a:cubicBezTo>
                    <a:close/>
                  </a:path>
                </a:pathLst>
              </a:custGeom>
              <a:solidFill>
                <a:srgbClr val="FACCC9"/>
              </a:solidFill>
            </p:spPr>
            <p:txBody>
              <a:bodyPr/>
              <a:lstStyle/>
              <a:p>
                <a:endParaRPr lang="en-US">
                  <a:latin typeface="Cambria" panose="02040503050406030204" pitchFamily="18" charset="0"/>
                  <a:ea typeface="Cambria" panose="02040503050406030204" pitchFamily="18" charset="0"/>
                </a:endParaRPr>
              </a:p>
            </p:txBody>
          </p:sp>
        </p:grpSp>
        <p:sp>
          <p:nvSpPr>
            <p:cNvPr id="10" name="TextBox 8"/>
            <p:cNvSpPr txBox="1"/>
            <p:nvPr/>
          </p:nvSpPr>
          <p:spPr>
            <a:xfrm>
              <a:off x="754395" y="4304193"/>
              <a:ext cx="8407221" cy="3686662"/>
            </a:xfrm>
            <a:prstGeom prst="rect">
              <a:avLst/>
            </a:prstGeom>
          </p:spPr>
          <p:txBody>
            <a:bodyPr wrap="square" lIns="0" tIns="0" rIns="0" bIns="0" rtlCol="0" anchor="t">
              <a:spAutoFit/>
            </a:bodyPr>
            <a:lstStyle/>
            <a:p>
              <a:pPr algn="just"/>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Những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phần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cơ</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thể</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còn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lại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cũng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không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phải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ai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cũng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thể</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tùy</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tiện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chạm</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vào</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được</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đâu</a:t>
              </a:r>
              <a:r>
                <a:rPr lang="en-US" sz="3000" dirty="0">
                  <a:solidFill>
                    <a:srgbClr val="664C65"/>
                  </a:solidFill>
                  <a:latin typeface="Cambria" panose="02040503050406030204" pitchFamily="18" charset="0"/>
                  <a:ea typeface="Cambria" panose="02040503050406030204" pitchFamily="18" charset="0"/>
                </a:rPr>
                <a:t>. Con </a:t>
              </a:r>
              <a:r>
                <a:rPr lang="en-US" sz="3000" dirty="0" err="1">
                  <a:solidFill>
                    <a:srgbClr val="664C65"/>
                  </a:solidFill>
                  <a:latin typeface="Cambria" panose="02040503050406030204" pitchFamily="18" charset="0"/>
                  <a:ea typeface="Cambria" panose="02040503050406030204" pitchFamily="18" charset="0"/>
                </a:rPr>
                <a:t>có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quyền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từ</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chối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nếu</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ai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chạm</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vào</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là</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một</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điều</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đúng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đắn</a:t>
              </a:r>
              <a:r>
                <a:rPr lang="en-US" sz="3000" dirty="0">
                  <a:solidFill>
                    <a:srgbClr val="664C6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86807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841</Words>
  <Application>Microsoft Office PowerPoint</Application>
  <PresentationFormat>Widescreen</PresentationFormat>
  <Paragraphs>52</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40</cp:revision>
  <dcterms:created xsi:type="dcterms:W3CDTF">2024-01-13T10:44:00Z</dcterms:created>
  <dcterms:modified xsi:type="dcterms:W3CDTF">2024-02-28T09:40:20Z</dcterms:modified>
</cp:coreProperties>
</file>