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645" r:id="rId3"/>
    <p:sldId id="1568" r:id="rId4"/>
    <p:sldId id="2660" r:id="rId5"/>
    <p:sldId id="2663" r:id="rId6"/>
    <p:sldId id="2661" r:id="rId7"/>
    <p:sldId id="2664" r:id="rId8"/>
    <p:sldId id="2665" r:id="rId9"/>
    <p:sldId id="2666" r:id="rId10"/>
    <p:sldId id="2667" r:id="rId11"/>
    <p:sldId id="33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8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DC02-A6F2-4465-A42C-8FF5219D547B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3F5CA-C46D-4766-8BEC-F1E5CEBD8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1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1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9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5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0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469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90766"/>
            <a:ext cx="9543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20406"/>
            <a:ext cx="9543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639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0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9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415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FDB57E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任意多边形: 形状 4"/>
          <p:cNvSpPr/>
          <p:nvPr userDrawn="1"/>
        </p:nvSpPr>
        <p:spPr>
          <a:xfrm flipV="1">
            <a:off x="0" y="4012247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10600" y="5992483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2">
            <a:lumMod val="20000"/>
            <a:lumOff val="80000"/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4"/>
          <p:cNvSpPr/>
          <p:nvPr userDrawn="1"/>
        </p:nvSpPr>
        <p:spPr>
          <a:xfrm flipV="1">
            <a:off x="56515" y="5367972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275"/>
            <a:ext cx="2125345" cy="1367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893" y="0"/>
            <a:ext cx="9543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07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6" grpId="0" animBg="1"/>
      <p:bldP spid="6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31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228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accent2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2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252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F59880-4217-4BD1-AC5B-17F63760CDE6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D271C-2A91-4C37-BA50-A6D2DDF931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4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4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202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5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2024/5/2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99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7">
            <a:extLst>
              <a:ext uri="{FF2B5EF4-FFF2-40B4-BE49-F238E27FC236}">
                <a16:creationId xmlns:a16="http://schemas.microsoft.com/office/drawing/2014/main" id="{CDB951B4-AEF2-4BAF-903C-A2660639F3CD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663A26B-6414-F1F3-76EC-8C9F9E4866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762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1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5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3DC9D6-4704-2350-37D1-7E47C9D5EE05}"/>
              </a:ext>
            </a:extLst>
          </p:cNvPr>
          <p:cNvGrpSpPr/>
          <p:nvPr/>
        </p:nvGrpSpPr>
        <p:grpSpPr>
          <a:xfrm>
            <a:off x="2918739" y="0"/>
            <a:ext cx="6099858" cy="2008388"/>
            <a:chOff x="4337964" y="2716029"/>
            <a:chExt cx="6099858" cy="2008388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266A25EE-E7D1-C920-853F-73370F01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CF00AC-B7AE-4941-C9D6-B42B96A31CF8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CDE1076-C468-2201-61AE-F658A10C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380" y="2115224"/>
            <a:ext cx="8974090" cy="2017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F9246-2461-7DFD-97E4-87DD0F912657}"/>
              </a:ext>
            </a:extLst>
          </p:cNvPr>
          <p:cNvSpPr txBox="1"/>
          <p:nvPr/>
        </p:nvSpPr>
        <p:spPr>
          <a:xfrm>
            <a:off x="3424711" y="3761627"/>
            <a:ext cx="4842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113)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02A00-0187-D407-D8FE-AF02966E86C5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992A46-5891-AF8A-0549-178428D92C95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189752" y="1379808"/>
            <a:ext cx="9233622" cy="176580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1.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 được số lớn nhất, số bé nhất và sắp xếp được 4 số trong phạm vi 100 000 theo thứ tự từ lớn đến bé.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729" y="348155"/>
            <a:ext cx="5168542" cy="1422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BC296-1384-5747-990A-DCB0FCB8942B}"/>
              </a:ext>
            </a:extLst>
          </p:cNvPr>
          <p:cNvSpPr txBox="1"/>
          <p:nvPr/>
        </p:nvSpPr>
        <p:spPr>
          <a:xfrm>
            <a:off x="2109199" y="2608051"/>
            <a:ext cx="8662473" cy="176580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2.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được số thành tổng các chục nghìn, nghìn, trăm, chục, đơn vị và ngược lại.</a:t>
            </a:r>
          </a:p>
          <a:p>
            <a:pPr>
              <a:lnSpc>
                <a:spcPct val="120000"/>
              </a:lnSpc>
              <a:defRPr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632C2-0544-9596-2528-7C0AADCEC5CE}"/>
              </a:ext>
            </a:extLst>
          </p:cNvPr>
          <p:cNvSpPr txBox="1"/>
          <p:nvPr/>
        </p:nvSpPr>
        <p:spPr>
          <a:xfrm>
            <a:off x="2167108" y="4032692"/>
            <a:ext cx="8678110" cy="176580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600" dirty="0">
                <a:solidFill>
                  <a:srgbClr val="00206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3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.</a:t>
            </a:r>
            <a:r>
              <a:rPr kumimoji="0" lang="vi-VN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 được bài toán thực tế liên quan đến số tròn chục bé nhất có </a:t>
            </a:r>
            <a:r>
              <a:rPr lang="vi-VN" sz="28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bốn chữ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 khác nhau.</a:t>
            </a:r>
          </a:p>
          <a:p>
            <a:pPr>
              <a:lnSpc>
                <a:spcPct val="120000"/>
              </a:lnSpc>
              <a:defRPr/>
            </a:pP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FCC79-8A6E-0948-D01D-8803B65600D2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DEFA5-31F9-4E9D-9B36-13E1004319B2}"/>
              </a:ext>
            </a:extLst>
          </p:cNvPr>
          <p:cNvGrpSpPr/>
          <p:nvPr/>
        </p:nvGrpSpPr>
        <p:grpSpPr>
          <a:xfrm>
            <a:off x="289560" y="1833485"/>
            <a:ext cx="11353800" cy="5198537"/>
            <a:chOff x="457200" y="1828800"/>
            <a:chExt cx="11353800" cy="5198537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8307B859-7A11-41D8-8A5B-93C8D5AB867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BE97B236-3DC1-4733-9FEB-19C45265DD9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EDC4F-49FF-41BD-8138-E1C666C9787F}"/>
              </a:ext>
            </a:extLst>
          </p:cNvPr>
          <p:cNvGrpSpPr/>
          <p:nvPr/>
        </p:nvGrpSpPr>
        <p:grpSpPr>
          <a:xfrm>
            <a:off x="457200" y="275897"/>
            <a:ext cx="10153650" cy="1248103"/>
            <a:chOff x="457200" y="275897"/>
            <a:chExt cx="10153650" cy="12481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32553D-C1A1-470E-83F8-38FFCAA7B60B}"/>
                </a:ext>
              </a:extLst>
            </p:cNvPr>
            <p:cNvSpPr txBox="1"/>
            <p:nvPr/>
          </p:nvSpPr>
          <p:spPr>
            <a:xfrm>
              <a:off x="2047875" y="363732"/>
              <a:ext cx="856297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 đây là số khẩu trang của bốn công ty may được trong một ngày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D16614-CEC0-4141-933D-9E4156AC1E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6CF85518-ABCF-4439-A48E-DDDD2AD4094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5A861-CEFC-4DF6-BC7D-F65C657D9AFB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37561B-F88D-EA52-8AA4-CB2D0EF13CC5}"/>
              </a:ext>
            </a:extLst>
          </p:cNvPr>
          <p:cNvSpPr txBox="1"/>
          <p:nvPr/>
        </p:nvSpPr>
        <p:spPr>
          <a:xfrm>
            <a:off x="1019176" y="2314575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42 000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Long: 28 000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074A6-140B-67D4-127C-7BFEFC897639}"/>
              </a:ext>
            </a:extLst>
          </p:cNvPr>
          <p:cNvSpPr txBox="1"/>
          <p:nvPr/>
        </p:nvSpPr>
        <p:spPr>
          <a:xfrm>
            <a:off x="6019801" y="22860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37 000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Long: 50 000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482148-451C-82DB-2D6A-F12D216CF7C9}"/>
              </a:ext>
            </a:extLst>
          </p:cNvPr>
          <p:cNvSpPr txBox="1"/>
          <p:nvPr/>
        </p:nvSpPr>
        <p:spPr>
          <a:xfrm>
            <a:off x="847725" y="3590925"/>
            <a:ext cx="10039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một ngày, công ty nào may được nhiều khẩu trang nhất, công ty nào may được ít khẩu trang nhất?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Sắp xếp các công ty trên theo thứ tự số khẩu trang may được trong một ngày từ nhiều nhất đến ít nhất.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275042-165F-E0DB-E92A-45933C364C37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2046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332421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AE759-92B0-B50B-B26D-732ACEE6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655052"/>
            <a:ext cx="9382125" cy="822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9388C-9457-02EE-3CEF-B4627A5CEF9D}"/>
              </a:ext>
            </a:extLst>
          </p:cNvPr>
          <p:cNvSpPr txBox="1"/>
          <p:nvPr/>
        </p:nvSpPr>
        <p:spPr>
          <a:xfrm>
            <a:off x="981075" y="1790700"/>
            <a:ext cx="1003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một ngày, công ty nào may được nhiều khẩu trang nhất, công ty nào may được ít khẩu trang nhất?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BBBB95-13C3-7DA0-D2D7-576055B921F2}"/>
              </a:ext>
            </a:extLst>
          </p:cNvPr>
          <p:cNvGrpSpPr/>
          <p:nvPr/>
        </p:nvGrpSpPr>
        <p:grpSpPr>
          <a:xfrm>
            <a:off x="808383" y="3413479"/>
            <a:ext cx="9826809" cy="2248483"/>
            <a:chOff x="3722255" y="1490091"/>
            <a:chExt cx="5046772" cy="2074467"/>
          </a:xfrm>
        </p:grpSpPr>
        <p:grpSp>
          <p:nvGrpSpPr>
            <p:cNvPr id="42" name="Graphic 7">
              <a:extLst>
                <a:ext uri="{FF2B5EF4-FFF2-40B4-BE49-F238E27FC236}">
                  <a16:creationId xmlns:a16="http://schemas.microsoft.com/office/drawing/2014/main" id="{77FCE7DE-C2A0-545C-DDB5-71B55BCC4345}"/>
                </a:ext>
              </a:extLst>
            </p:cNvPr>
            <p:cNvGrpSpPr/>
            <p:nvPr/>
          </p:nvGrpSpPr>
          <p:grpSpPr>
            <a:xfrm>
              <a:off x="3722255" y="1490091"/>
              <a:ext cx="5046772" cy="2074467"/>
              <a:chOff x="609584" y="2133703"/>
              <a:chExt cx="7161964" cy="3608930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259266-9021-A1C3-F55E-3D337A2F6DD3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2" name="Graphic 7">
                <a:extLst>
                  <a:ext uri="{FF2B5EF4-FFF2-40B4-BE49-F238E27FC236}">
                    <a16:creationId xmlns:a16="http://schemas.microsoft.com/office/drawing/2014/main" id="{1BA879EE-5961-9DF0-1227-B9AE8EEE731A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4" cy="3608930"/>
                <a:chOff x="609584" y="2133703"/>
                <a:chExt cx="7161964" cy="3608930"/>
              </a:xfrm>
              <a:solidFill>
                <a:srgbClr val="000000"/>
              </a:solidFill>
            </p:grpSpPr>
            <p:grpSp>
              <p:nvGrpSpPr>
                <p:cNvPr id="53" name="Graphic 7">
                  <a:extLst>
                    <a:ext uri="{FF2B5EF4-FFF2-40B4-BE49-F238E27FC236}">
                      <a16:creationId xmlns:a16="http://schemas.microsoft.com/office/drawing/2014/main" id="{3B9203D8-E0E3-021D-3CA4-62DC404594EA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836370A-F92C-2533-A2F0-4F8198F7061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E3A7B9F-014C-BB19-E2AE-239542FAB4A5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7" name="Graphic 7">
                  <a:extLst>
                    <a:ext uri="{FF2B5EF4-FFF2-40B4-BE49-F238E27FC236}">
                      <a16:creationId xmlns:a16="http://schemas.microsoft.com/office/drawing/2014/main" id="{686A2710-8EE3-B7BA-9DF4-5E938021420C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3" cy="3477566"/>
                  <a:chOff x="1174197" y="2197548"/>
                  <a:chExt cx="6469433" cy="3477566"/>
                </a:xfrm>
                <a:solidFill>
                  <a:srgbClr val="000000"/>
                </a:solidFill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CD229939-3C57-DB9A-611E-E38D239F8E19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7F9F629C-D6C7-14FD-069A-5053AA77B0E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8" name="Graphic 7">
                  <a:extLst>
                    <a:ext uri="{FF2B5EF4-FFF2-40B4-BE49-F238E27FC236}">
                      <a16:creationId xmlns:a16="http://schemas.microsoft.com/office/drawing/2014/main" id="{5D44CA6D-24F7-205E-C5E9-4207B57CACB9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0D40194E-D9A6-77F7-2907-4592335E709A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80AC1577-D2B2-BEB7-738B-5288A2D4E09E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7D798A08-8FBD-EAA8-96B7-1E6C7F2C9915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806E3736-F485-45E8-1BB0-9188EFBCC171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2D0F5D8-85F1-20D1-0986-A1B5669F69CA}"/>
                </a:ext>
              </a:extLst>
            </p:cNvPr>
            <p:cNvSpPr txBox="1"/>
            <p:nvPr/>
          </p:nvSpPr>
          <p:spPr>
            <a:xfrm>
              <a:off x="4446123" y="1801319"/>
              <a:ext cx="4083052" cy="1362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ngà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công ty Thăng Long may được nhiều khẩu trang nhất, công ty Cửu Long may được ít khẩu trang nhất.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CBA20F4-335F-7E62-BF4B-EC44D38A8C8E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159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AE759-92B0-B50B-B26D-732ACEE6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655052"/>
            <a:ext cx="9382125" cy="822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9388C-9457-02EE-3CEF-B4627A5CEF9D}"/>
              </a:ext>
            </a:extLst>
          </p:cNvPr>
          <p:cNvSpPr txBox="1"/>
          <p:nvPr/>
        </p:nvSpPr>
        <p:spPr>
          <a:xfrm>
            <a:off x="981075" y="1790700"/>
            <a:ext cx="10039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Sắp xếp các công ty trên theo thứ tự số khẩu trang may được trong một ngày từ nhiều nhất đến ít nhất.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B05F10-9A42-5CF1-AA3C-B7A4A014FCC3}"/>
              </a:ext>
            </a:extLst>
          </p:cNvPr>
          <p:cNvSpPr txBox="1"/>
          <p:nvPr/>
        </p:nvSpPr>
        <p:spPr>
          <a:xfrm>
            <a:off x="795129" y="3105835"/>
            <a:ext cx="10823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Long &gt;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ty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Long.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3DAD78-EFEF-E9FC-3CCE-8229D44E413C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548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DEFA5-31F9-4E9D-9B36-13E1004319B2}"/>
              </a:ext>
            </a:extLst>
          </p:cNvPr>
          <p:cNvGrpSpPr/>
          <p:nvPr/>
        </p:nvGrpSpPr>
        <p:grpSpPr>
          <a:xfrm>
            <a:off x="289560" y="1833485"/>
            <a:ext cx="11353800" cy="5198537"/>
            <a:chOff x="457200" y="1828800"/>
            <a:chExt cx="11353800" cy="5198537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8307B859-7A11-41D8-8A5B-93C8D5AB867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BE97B236-3DC1-4733-9FEB-19C45265DD9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EDC4F-49FF-41BD-8138-E1C666C9787F}"/>
              </a:ext>
            </a:extLst>
          </p:cNvPr>
          <p:cNvGrpSpPr/>
          <p:nvPr/>
        </p:nvGrpSpPr>
        <p:grpSpPr>
          <a:xfrm>
            <a:off x="457200" y="275897"/>
            <a:ext cx="9801226" cy="1248103"/>
            <a:chOff x="457200" y="275897"/>
            <a:chExt cx="9801226" cy="12481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32553D-C1A1-470E-83F8-38FFCAA7B60B}"/>
                </a:ext>
              </a:extLst>
            </p:cNvPr>
            <p:cNvSpPr txBox="1"/>
            <p:nvPr/>
          </p:nvSpPr>
          <p:spPr>
            <a:xfrm>
              <a:off x="2047876" y="363732"/>
              <a:ext cx="821055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 mỗi số 8 327; 9 015; 25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468; 62 340 thành tổng (theo mẫu):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D16614-CEC0-4141-933D-9E4156AC1E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6CF85518-ABCF-4439-A48E-DDDD2AD4094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5A861-CEFC-4DF6-BC7D-F65C657D9AFB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349EDD4-4FB5-E6A7-9767-05D077DD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237" y="2147887"/>
            <a:ext cx="6646911" cy="9572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9A9170-5FB2-DFAA-57A6-5D84A5CAAD34}"/>
              </a:ext>
            </a:extLst>
          </p:cNvPr>
          <p:cNvSpPr txBox="1"/>
          <p:nvPr/>
        </p:nvSpPr>
        <p:spPr>
          <a:xfrm>
            <a:off x="1085850" y="3467100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8 327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24F39-EF4D-B56D-064E-5178A69A4C0E}"/>
              </a:ext>
            </a:extLst>
          </p:cNvPr>
          <p:cNvSpPr txBox="1"/>
          <p:nvPr/>
        </p:nvSpPr>
        <p:spPr>
          <a:xfrm>
            <a:off x="1047750" y="4229100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9 015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C05C2A-D9EC-FE36-BDF2-99FADED33FF1}"/>
              </a:ext>
            </a:extLst>
          </p:cNvPr>
          <p:cNvSpPr txBox="1"/>
          <p:nvPr/>
        </p:nvSpPr>
        <p:spPr>
          <a:xfrm>
            <a:off x="1038225" y="4981575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25 468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32637-8B89-C72A-4930-9AA804784FA2}"/>
              </a:ext>
            </a:extLst>
          </p:cNvPr>
          <p:cNvSpPr txBox="1"/>
          <p:nvPr/>
        </p:nvSpPr>
        <p:spPr>
          <a:xfrm>
            <a:off x="1009650" y="5838825"/>
            <a:ext cx="2486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62 340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E85A7-0876-E395-292E-08AC94BC77BD}"/>
              </a:ext>
            </a:extLst>
          </p:cNvPr>
          <p:cNvSpPr txBox="1"/>
          <p:nvPr/>
        </p:nvSpPr>
        <p:spPr>
          <a:xfrm>
            <a:off x="2419350" y="3476625"/>
            <a:ext cx="5305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8 000 + 300 + 20 + 7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ABF534-A0F8-F963-7D00-1D630CF26E5E}"/>
              </a:ext>
            </a:extLst>
          </p:cNvPr>
          <p:cNvSpPr txBox="1"/>
          <p:nvPr/>
        </p:nvSpPr>
        <p:spPr>
          <a:xfrm>
            <a:off x="2419350" y="4143375"/>
            <a:ext cx="5305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9 000 + 10 + 5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829366-387D-F80A-6A8A-6828638699E8}"/>
              </a:ext>
            </a:extLst>
          </p:cNvPr>
          <p:cNvSpPr txBox="1"/>
          <p:nvPr/>
        </p:nvSpPr>
        <p:spPr>
          <a:xfrm>
            <a:off x="2495550" y="4972050"/>
            <a:ext cx="780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20 000 + 5 000 + 400 + 60 + 8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4C5024-F408-ADFE-DE97-78C851C2AFCE}"/>
              </a:ext>
            </a:extLst>
          </p:cNvPr>
          <p:cNvSpPr txBox="1"/>
          <p:nvPr/>
        </p:nvSpPr>
        <p:spPr>
          <a:xfrm>
            <a:off x="2524125" y="5781675"/>
            <a:ext cx="780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60 000 + 2 000 + 300 + 40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90240B-C4B1-C0FB-EE82-08DB0881A91E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619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DEFA5-31F9-4E9D-9B36-13E1004319B2}"/>
              </a:ext>
            </a:extLst>
          </p:cNvPr>
          <p:cNvGrpSpPr/>
          <p:nvPr/>
        </p:nvGrpSpPr>
        <p:grpSpPr>
          <a:xfrm>
            <a:off x="289560" y="1362075"/>
            <a:ext cx="11353800" cy="5669947"/>
            <a:chOff x="457200" y="1828800"/>
            <a:chExt cx="11353800" cy="5198537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8307B859-7A11-41D8-8A5B-93C8D5AB867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BE97B236-3DC1-4733-9FEB-19C45265DD9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EDC4F-49FF-41BD-8138-E1C666C9787F}"/>
              </a:ext>
            </a:extLst>
          </p:cNvPr>
          <p:cNvGrpSpPr/>
          <p:nvPr/>
        </p:nvGrpSpPr>
        <p:grpSpPr>
          <a:xfrm>
            <a:off x="457200" y="275897"/>
            <a:ext cx="9582151" cy="1248103"/>
            <a:chOff x="457200" y="275897"/>
            <a:chExt cx="9582151" cy="12481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32553D-C1A1-470E-83F8-38FFCAA7B60B}"/>
                </a:ext>
              </a:extLst>
            </p:cNvPr>
            <p:cNvSpPr txBox="1"/>
            <p:nvPr/>
          </p:nvSpPr>
          <p:spPr>
            <a:xfrm>
              <a:off x="1828801" y="659007"/>
              <a:ext cx="82105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D16614-CEC0-4141-933D-9E4156AC1E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6CF85518-ABCF-4439-A48E-DDDD2AD4094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5A861-CEFC-4DF6-BC7D-F65C657D9AFB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830A7C-031E-FB3F-9FE4-48BA11B9E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1895474"/>
            <a:ext cx="9555152" cy="46446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F4F690-B767-FBD8-EAB5-D653571D7C65}"/>
              </a:ext>
            </a:extLst>
          </p:cNvPr>
          <p:cNvSpPr/>
          <p:nvPr/>
        </p:nvSpPr>
        <p:spPr>
          <a:xfrm>
            <a:off x="2838450" y="2524126"/>
            <a:ext cx="1543050" cy="590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34 500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55DD83-D36A-3D3A-CA5D-B3E3272DFE9C}"/>
              </a:ext>
            </a:extLst>
          </p:cNvPr>
          <p:cNvCxnSpPr/>
          <p:nvPr/>
        </p:nvCxnSpPr>
        <p:spPr>
          <a:xfrm flipV="1">
            <a:off x="5705475" y="2505075"/>
            <a:ext cx="238125" cy="180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549289-8194-D29C-AA3B-F6E111922AB5}"/>
              </a:ext>
            </a:extLst>
          </p:cNvPr>
          <p:cNvSpPr/>
          <p:nvPr/>
        </p:nvSpPr>
        <p:spPr>
          <a:xfrm>
            <a:off x="2562225" y="5419726"/>
            <a:ext cx="1543050" cy="590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88 819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44BF6D-900D-5405-CBAB-069BA46CFF87}"/>
              </a:ext>
            </a:extLst>
          </p:cNvPr>
          <p:cNvCxnSpPr>
            <a:cxnSpLocks/>
          </p:cNvCxnSpPr>
          <p:nvPr/>
        </p:nvCxnSpPr>
        <p:spPr>
          <a:xfrm flipV="1">
            <a:off x="5000625" y="4143375"/>
            <a:ext cx="561975" cy="171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4B229B2-DEF9-A3FC-77F0-AFB68E93A5F6}"/>
              </a:ext>
            </a:extLst>
          </p:cNvPr>
          <p:cNvSpPr/>
          <p:nvPr/>
        </p:nvSpPr>
        <p:spPr>
          <a:xfrm>
            <a:off x="8267700" y="2514601"/>
            <a:ext cx="1543050" cy="590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7 623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27BA17-A7F8-7276-E565-6E399F5E95AD}"/>
              </a:ext>
            </a:extLst>
          </p:cNvPr>
          <p:cNvCxnSpPr>
            <a:cxnSpLocks/>
          </p:cNvCxnSpPr>
          <p:nvPr/>
        </p:nvCxnSpPr>
        <p:spPr>
          <a:xfrm flipV="1">
            <a:off x="7086600" y="2819400"/>
            <a:ext cx="104775" cy="1695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312D47-A208-3259-FDB4-D138935D52F4}"/>
              </a:ext>
            </a:extLst>
          </p:cNvPr>
          <p:cNvSpPr/>
          <p:nvPr/>
        </p:nvSpPr>
        <p:spPr>
          <a:xfrm>
            <a:off x="8534400" y="4667251"/>
            <a:ext cx="1543050" cy="5905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90 502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7F7BA4-54BC-B991-ABF5-7CF7CA4A60A9}"/>
              </a:ext>
            </a:extLst>
          </p:cNvPr>
          <p:cNvCxnSpPr>
            <a:cxnSpLocks/>
          </p:cNvCxnSpPr>
          <p:nvPr/>
        </p:nvCxnSpPr>
        <p:spPr>
          <a:xfrm flipH="1" flipV="1">
            <a:off x="6362700" y="5705475"/>
            <a:ext cx="1200150" cy="952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2D58578-98A1-4800-6906-371261982006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380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9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DEFA5-31F9-4E9D-9B36-13E1004319B2}"/>
              </a:ext>
            </a:extLst>
          </p:cNvPr>
          <p:cNvGrpSpPr/>
          <p:nvPr/>
        </p:nvGrpSpPr>
        <p:grpSpPr>
          <a:xfrm>
            <a:off x="289560" y="1362075"/>
            <a:ext cx="11353800" cy="5669947"/>
            <a:chOff x="457200" y="1828800"/>
            <a:chExt cx="11353800" cy="5198537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8307B859-7A11-41D8-8A5B-93C8D5AB867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BE97B236-3DC1-4733-9FEB-19C45265DD9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EDC4F-49FF-41BD-8138-E1C666C9787F}"/>
              </a:ext>
            </a:extLst>
          </p:cNvPr>
          <p:cNvGrpSpPr/>
          <p:nvPr/>
        </p:nvGrpSpPr>
        <p:grpSpPr>
          <a:xfrm>
            <a:off x="457200" y="275897"/>
            <a:ext cx="9582151" cy="1248103"/>
            <a:chOff x="457200" y="275897"/>
            <a:chExt cx="9582151" cy="12481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32553D-C1A1-470E-83F8-38FFCAA7B60B}"/>
                </a:ext>
              </a:extLst>
            </p:cNvPr>
            <p:cNvSpPr txBox="1"/>
            <p:nvPr/>
          </p:nvSpPr>
          <p:spPr>
            <a:xfrm>
              <a:off x="1828801" y="659007"/>
              <a:ext cx="82105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D16614-CEC0-4141-933D-9E4156AC1E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6CF85518-ABCF-4439-A48E-DDDD2AD4094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5A861-CEFC-4DF6-BC7D-F65C657D9AFB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6BA561-CDA7-507C-2D6F-3D228F8E6C2E}"/>
              </a:ext>
            </a:extLst>
          </p:cNvPr>
          <p:cNvGrpSpPr/>
          <p:nvPr/>
        </p:nvGrpSpPr>
        <p:grpSpPr>
          <a:xfrm>
            <a:off x="1076325" y="2085975"/>
            <a:ext cx="9429750" cy="769441"/>
            <a:chOff x="914400" y="1743075"/>
            <a:chExt cx="942975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FE73C9-747F-71A1-93DF-5FC2461969E1}"/>
                </a:ext>
              </a:extLst>
            </p:cNvPr>
            <p:cNvSpPr txBox="1"/>
            <p:nvPr/>
          </p:nvSpPr>
          <p:spPr>
            <a:xfrm>
              <a:off x="914400" y="1743075"/>
              <a:ext cx="9429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a) 5 000 + 300 +       = 5 306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23BD3A-817F-AE9F-9F7D-DF1447233AB3}"/>
                </a:ext>
              </a:extLst>
            </p:cNvPr>
            <p:cNvSpPr/>
            <p:nvPr/>
          </p:nvSpPr>
          <p:spPr>
            <a:xfrm>
              <a:off x="4705350" y="1857375"/>
              <a:ext cx="685800" cy="485775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69EFD5-15C0-558D-A800-D8D3185B3157}"/>
              </a:ext>
            </a:extLst>
          </p:cNvPr>
          <p:cNvGrpSpPr/>
          <p:nvPr/>
        </p:nvGrpSpPr>
        <p:grpSpPr>
          <a:xfrm>
            <a:off x="1085850" y="3009900"/>
            <a:ext cx="9429750" cy="769441"/>
            <a:chOff x="914400" y="1743075"/>
            <a:chExt cx="9429750" cy="76944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EBB0CB-F37C-3ECA-03A0-E5542CFCC7F1}"/>
                </a:ext>
              </a:extLst>
            </p:cNvPr>
            <p:cNvSpPr txBox="1"/>
            <p:nvPr/>
          </p:nvSpPr>
          <p:spPr>
            <a:xfrm>
              <a:off x="914400" y="1743075"/>
              <a:ext cx="9429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2000 + 700 +       = 2 780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9FC7FEA-A11D-EB27-6ADF-BF50421AD623}"/>
                </a:ext>
              </a:extLst>
            </p:cNvPr>
            <p:cNvSpPr/>
            <p:nvPr/>
          </p:nvSpPr>
          <p:spPr>
            <a:xfrm>
              <a:off x="4562475" y="1866900"/>
              <a:ext cx="685800" cy="485775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CD25EF-CC42-0470-4164-FB60F4A626CD}"/>
              </a:ext>
            </a:extLst>
          </p:cNvPr>
          <p:cNvGrpSpPr/>
          <p:nvPr/>
        </p:nvGrpSpPr>
        <p:grpSpPr>
          <a:xfrm>
            <a:off x="1066800" y="3895725"/>
            <a:ext cx="9429750" cy="769441"/>
            <a:chOff x="914400" y="1743075"/>
            <a:chExt cx="9429750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C8677F-216D-4BC3-F00D-B3F70EF003DA}"/>
                </a:ext>
              </a:extLst>
            </p:cNvPr>
            <p:cNvSpPr txBox="1"/>
            <p:nvPr/>
          </p:nvSpPr>
          <p:spPr>
            <a:xfrm>
              <a:off x="914400" y="1743075"/>
              <a:ext cx="9429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a) 40 000 + 8 000 + 600 +       = 48 620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04739FF-5FB1-BC7D-FA93-2B132BAD65F3}"/>
                </a:ext>
              </a:extLst>
            </p:cNvPr>
            <p:cNvSpPr/>
            <p:nvPr/>
          </p:nvSpPr>
          <p:spPr>
            <a:xfrm>
              <a:off x="6800850" y="1885950"/>
              <a:ext cx="685800" cy="485775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CA11A50-9B8D-9460-8AA1-501BEDE19623}"/>
              </a:ext>
            </a:extLst>
          </p:cNvPr>
          <p:cNvGrpSpPr/>
          <p:nvPr/>
        </p:nvGrpSpPr>
        <p:grpSpPr>
          <a:xfrm>
            <a:off x="1038225" y="4933950"/>
            <a:ext cx="9429750" cy="769441"/>
            <a:chOff x="914400" y="1743075"/>
            <a:chExt cx="94297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7267FC-9CA7-609F-FB6D-878AA3F7B8C1}"/>
                </a:ext>
              </a:extLst>
            </p:cNvPr>
            <p:cNvSpPr txBox="1"/>
            <p:nvPr/>
          </p:nvSpPr>
          <p:spPr>
            <a:xfrm>
              <a:off x="914400" y="1743075"/>
              <a:ext cx="9429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90 000 + 2 000 +       = 92 007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D946E63-512D-96CA-5113-0EDAC75DE0A0}"/>
                </a:ext>
              </a:extLst>
            </p:cNvPr>
            <p:cNvSpPr/>
            <p:nvPr/>
          </p:nvSpPr>
          <p:spPr>
            <a:xfrm>
              <a:off x="4867275" y="1876425"/>
              <a:ext cx="685800" cy="485775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148E884-4A51-9597-B110-C653AAD7799A}"/>
              </a:ext>
            </a:extLst>
          </p:cNvPr>
          <p:cNvSpPr/>
          <p:nvPr/>
        </p:nvSpPr>
        <p:spPr>
          <a:xfrm>
            <a:off x="4867275" y="2190750"/>
            <a:ext cx="685800" cy="48577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B176947-FD8E-2655-481C-58AF953C7819}"/>
              </a:ext>
            </a:extLst>
          </p:cNvPr>
          <p:cNvSpPr/>
          <p:nvPr/>
        </p:nvSpPr>
        <p:spPr>
          <a:xfrm>
            <a:off x="4619625" y="3124200"/>
            <a:ext cx="847725" cy="5334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E444B4-6DD7-7E93-7FA3-77BB69DA18BA}"/>
              </a:ext>
            </a:extLst>
          </p:cNvPr>
          <p:cNvSpPr/>
          <p:nvPr/>
        </p:nvSpPr>
        <p:spPr>
          <a:xfrm>
            <a:off x="6819900" y="4010025"/>
            <a:ext cx="847725" cy="5334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416919A-4634-B972-E244-C765A6D90A81}"/>
              </a:ext>
            </a:extLst>
          </p:cNvPr>
          <p:cNvSpPr/>
          <p:nvPr/>
        </p:nvSpPr>
        <p:spPr>
          <a:xfrm>
            <a:off x="4886325" y="5038725"/>
            <a:ext cx="847725" cy="5334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927D05-9044-ED70-178E-6F4DFEF57E62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153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75DA5BD0-26AF-427C-8DD4-07091368D1C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DEFA5-31F9-4E9D-9B36-13E1004319B2}"/>
              </a:ext>
            </a:extLst>
          </p:cNvPr>
          <p:cNvGrpSpPr/>
          <p:nvPr/>
        </p:nvGrpSpPr>
        <p:grpSpPr>
          <a:xfrm>
            <a:off x="289560" y="1362075"/>
            <a:ext cx="11353800" cy="5669947"/>
            <a:chOff x="457200" y="1828800"/>
            <a:chExt cx="11353800" cy="5198537"/>
          </a:xfrm>
        </p:grpSpPr>
        <p:sp>
          <p:nvSpPr>
            <p:cNvPr id="8" name="Rectangle: Top Corners Rounded 7">
              <a:extLst>
                <a:ext uri="{FF2B5EF4-FFF2-40B4-BE49-F238E27FC236}">
                  <a16:creationId xmlns:a16="http://schemas.microsoft.com/office/drawing/2014/main" id="{8307B859-7A11-41D8-8A5B-93C8D5AB8671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BE97B236-3DC1-4733-9FEB-19C45265DD9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EDC4F-49FF-41BD-8138-E1C666C9787F}"/>
              </a:ext>
            </a:extLst>
          </p:cNvPr>
          <p:cNvGrpSpPr/>
          <p:nvPr/>
        </p:nvGrpSpPr>
        <p:grpSpPr>
          <a:xfrm>
            <a:off x="457200" y="275897"/>
            <a:ext cx="10429874" cy="1248103"/>
            <a:chOff x="457200" y="275897"/>
            <a:chExt cx="10429874" cy="12481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32553D-C1A1-470E-83F8-38FFCAA7B60B}"/>
                </a:ext>
              </a:extLst>
            </p:cNvPr>
            <p:cNvSpPr txBox="1"/>
            <p:nvPr/>
          </p:nvSpPr>
          <p:spPr>
            <a:xfrm>
              <a:off x="1800225" y="373257"/>
              <a:ext cx="9086849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cùng Nam tìm xem trường của Nam có bao nhiêu học sinh.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D16614-CEC0-4141-933D-9E4156AC1E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6CF85518-ABCF-4439-A48E-DDDD2AD4094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5A861-CEFC-4DF6-BC7D-F65C657D9AFB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A44151F-992E-702A-27E8-4A79020C9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595437"/>
            <a:ext cx="8362950" cy="3667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218D74-CE17-1FB5-6551-9408012DEEB5}"/>
              </a:ext>
            </a:extLst>
          </p:cNvPr>
          <p:cNvSpPr txBox="1"/>
          <p:nvPr/>
        </p:nvSpPr>
        <p:spPr>
          <a:xfrm>
            <a:off x="962024" y="5505450"/>
            <a:ext cx="10410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tròn chục bé nhất có 4 chữ số khác nhau là 1230. </a:t>
            </a:r>
          </a:p>
          <a:p>
            <a:pPr algn="just"/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 trường của Nam có tất cả 1230 học sinh.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D64CF9-6508-928F-5399-F1C065FCBD10}"/>
              </a:ext>
            </a:extLst>
          </p:cNvPr>
          <p:cNvSpPr/>
          <p:nvPr/>
        </p:nvSpPr>
        <p:spPr>
          <a:xfrm>
            <a:off x="-1510748" y="198783"/>
            <a:ext cx="1341557" cy="1417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3495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456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UTM Showcard</vt:lpstr>
      <vt:lpstr>思源黑体 CN Regular</vt:lpstr>
      <vt:lpstr>杨任东竹石体-Medium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2023-02-06T13:44:03Z</dcterms:created>
  <dcterms:modified xsi:type="dcterms:W3CDTF">2024-05-02T00:50:56Z</dcterms:modified>
</cp:coreProperties>
</file>