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10" r:id="rId2"/>
    <p:sldId id="321" r:id="rId3"/>
    <p:sldId id="376" r:id="rId4"/>
    <p:sldId id="348" r:id="rId5"/>
    <p:sldId id="320" r:id="rId6"/>
    <p:sldId id="354" r:id="rId7"/>
    <p:sldId id="337" r:id="rId8"/>
    <p:sldId id="339" r:id="rId9"/>
    <p:sldId id="341" r:id="rId10"/>
    <p:sldId id="383" r:id="rId11"/>
    <p:sldId id="385" r:id="rId12"/>
    <p:sldId id="386" r:id="rId13"/>
    <p:sldId id="387" r:id="rId14"/>
    <p:sldId id="35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490B8-9DAB-4A83-B613-2B4BB9D667DC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AB872-662F-49BF-B548-6AC61B57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3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này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7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039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87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4287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1126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013CECAD-BE80-42B4-8BA3-9556DDD7BB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225" y="409575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404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ECF60E-E19E-4207-8613-438E2C4B2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433" y="435618"/>
            <a:ext cx="5736833" cy="5681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926AD3-EB39-440E-ACF1-931EC1D3B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30" y="1038840"/>
            <a:ext cx="4584589" cy="33896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78D1BF-E11A-5D62-579D-C5E00DD82B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99724"/>
            <a:ext cx="1432825" cy="15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876300" y="569445"/>
            <a:ext cx="10439399" cy="1815883"/>
            <a:chOff x="1257300" y="596359"/>
            <a:chExt cx="7655656" cy="1361912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</a:t>
                </a:r>
                <a:endPara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2004058" y="596359"/>
              <a:ext cx="6908898" cy="1361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Một tàu chở 7 863 thùng hàng. Người ta dỡ xuống một số thùng hàng thì số thùng hàng còn lại bằng số thùng hàng ban đầu giảm đi 3 lần. Hỏi trên tàu còn lại bao nhiêu thùng hàng?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B33CCA2-3764-4DC0-8B5F-FAC808315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-304800" y="2311400"/>
            <a:ext cx="3759200" cy="406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49CB0D-C198-4732-A3AA-746D27A4CCEC}"/>
              </a:ext>
            </a:extLst>
          </p:cNvPr>
          <p:cNvSpPr txBox="1"/>
          <p:nvPr/>
        </p:nvSpPr>
        <p:spPr>
          <a:xfrm>
            <a:off x="3027680" y="2649442"/>
            <a:ext cx="7650480" cy="2955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7 863 : 3 = 2 621 (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2 621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3D0725-F455-3CD5-E7CC-8C1A6CA2D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99724"/>
            <a:ext cx="1432825" cy="15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2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pic>
        <p:nvPicPr>
          <p:cNvPr id="17" name="图片 24">
            <a:extLst>
              <a:ext uri="{FF2B5EF4-FFF2-40B4-BE49-F238E27FC236}">
                <a16:creationId xmlns:a16="http://schemas.microsoft.com/office/drawing/2014/main" id="{E5752D17-5DB3-47FD-ACDC-59316A6EF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03765"/>
            <a:ext cx="2013980" cy="12620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1279AF-AA81-495E-B243-786E8AF95DAF}"/>
              </a:ext>
            </a:extLst>
          </p:cNvPr>
          <p:cNvSpPr txBox="1"/>
          <p:nvPr/>
        </p:nvSpPr>
        <p:spPr>
          <a:xfrm rot="20214955">
            <a:off x="919249" y="551658"/>
            <a:ext cx="17935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71C0EA1-0E3D-415A-825D-539330A5B066}"/>
              </a:ext>
            </a:extLst>
          </p:cNvPr>
          <p:cNvSpPr/>
          <p:nvPr/>
        </p:nvSpPr>
        <p:spPr>
          <a:xfrm>
            <a:off x="1523999" y="1504950"/>
            <a:ext cx="1190625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Số</a:t>
            </a:r>
            <a:r>
              <a:rPr lang="en-US" sz="4000" dirty="0"/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FD9F82-8602-41F0-9947-2AAC5E491C13}"/>
              </a:ext>
            </a:extLst>
          </p:cNvPr>
          <p:cNvGrpSpPr/>
          <p:nvPr/>
        </p:nvGrpSpPr>
        <p:grpSpPr>
          <a:xfrm>
            <a:off x="2800350" y="552450"/>
            <a:ext cx="8810625" cy="2246769"/>
            <a:chOff x="3028950" y="581025"/>
            <a:chExt cx="8810625" cy="224676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63717E-7324-41AD-800C-6E7FF1D74FC5}"/>
                </a:ext>
              </a:extLst>
            </p:cNvPr>
            <p:cNvSpPr txBox="1"/>
            <p:nvPr/>
          </p:nvSpPr>
          <p:spPr>
            <a:xfrm>
              <a:off x="3028950" y="581025"/>
              <a:ext cx="881062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dirty="0">
                  <a:solidFill>
                    <a:srgbClr val="0B050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 vị quan dùng những khối đá giống nhau dạng khối hộp chữ nhật để lát một con đường dài 4</a:t>
              </a:r>
              <a:r>
                <a:rPr lang="en-US" sz="2800" b="1" dirty="0">
                  <a:solidFill>
                    <a:srgbClr val="0B050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solidFill>
                    <a:srgbClr val="0B050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555</a:t>
              </a:r>
              <a:r>
                <a:rPr lang="en-US" sz="2800" b="1" dirty="0">
                  <a:solidFill>
                    <a:srgbClr val="0B050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solidFill>
                    <a:srgbClr val="0B050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Hình chữ nhật ở mặt trên mỗi khối đá đó có chiều dài 5</a:t>
              </a:r>
              <a:r>
                <a:rPr lang="en-US" sz="2800" b="1" dirty="0">
                  <a:solidFill>
                    <a:srgbClr val="0B050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solidFill>
                    <a:srgbClr val="0B050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</a:t>
              </a:r>
            </a:p>
            <a:p>
              <a:r>
                <a:rPr lang="vi-VN" sz="2800" b="1" dirty="0">
                  <a:solidFill>
                    <a:srgbClr val="0B050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Vị quan ấy dùng </a:t>
              </a:r>
              <a:r>
                <a:rPr lang="en-US" sz="2800" b="1" dirty="0">
                  <a:solidFill>
                    <a:srgbClr val="0B050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vi-VN" sz="2800" b="1" dirty="0">
                  <a:solidFill>
                    <a:srgbClr val="0B050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>
                  <a:solidFill>
                    <a:srgbClr val="0B050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2800" b="1" dirty="0">
                  <a:solidFill>
                    <a:srgbClr val="0B050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khối đá.</a:t>
              </a:r>
              <a:endParaRPr lang="en-US" sz="2800" b="1" dirty="0">
                <a:solidFill>
                  <a:srgbClr val="0B050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8F54AC-A509-44DC-BDA9-F42F8BCF1897}"/>
                </a:ext>
              </a:extLst>
            </p:cNvPr>
            <p:cNvSpPr/>
            <p:nvPr/>
          </p:nvSpPr>
          <p:spPr>
            <a:xfrm>
              <a:off x="5812220" y="2271550"/>
              <a:ext cx="816523" cy="5232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68858A8-BDB9-4B95-B57D-26B05519D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50" y="3575394"/>
            <a:ext cx="5086350" cy="16585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6EA08D2-374F-4F9C-A9B3-507099246316}"/>
              </a:ext>
            </a:extLst>
          </p:cNvPr>
          <p:cNvSpPr txBox="1"/>
          <p:nvPr/>
        </p:nvSpPr>
        <p:spPr>
          <a:xfrm>
            <a:off x="1000125" y="3267075"/>
            <a:ext cx="5686425" cy="25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0" u="sng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sng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u="sng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b="1" i="0" u="sng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i="0" dirty="0" err="1">
                <a:solidFill>
                  <a:schemeClr val="bg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i="0" dirty="0">
                <a:solidFill>
                  <a:schemeClr val="bg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chemeClr val="bg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800" b="1" i="0" dirty="0">
                <a:solidFill>
                  <a:schemeClr val="bg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i="0" dirty="0">
                <a:solidFill>
                  <a:schemeClr val="bg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chemeClr val="bg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i="0" dirty="0">
                <a:solidFill>
                  <a:schemeClr val="bg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chemeClr val="bg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chemeClr val="bg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chemeClr val="bg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chemeClr val="bg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chemeClr val="bg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b="1" i="0" dirty="0">
                <a:solidFill>
                  <a:schemeClr val="bg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chemeClr val="bg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>
                <a:solidFill>
                  <a:schemeClr val="bg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i="0" dirty="0">
                <a:solidFill>
                  <a:schemeClr val="bg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4555 : 5 = 911 (</a:t>
            </a:r>
            <a:r>
              <a:rPr lang="en-US" sz="2800" b="1" i="0" dirty="0" err="1">
                <a:solidFill>
                  <a:schemeClr val="bg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chemeClr val="bg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chemeClr val="bg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b="1" i="0" dirty="0">
                <a:solidFill>
                  <a:schemeClr val="bg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b="1" i="0" dirty="0" err="1">
                <a:solidFill>
                  <a:schemeClr val="bg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1" i="0" dirty="0">
                <a:solidFill>
                  <a:schemeClr val="bg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chemeClr val="bg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chemeClr val="bg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911 </a:t>
            </a:r>
            <a:r>
              <a:rPr lang="en-US" sz="2800" b="1" i="0" dirty="0" err="1">
                <a:solidFill>
                  <a:schemeClr val="bg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chemeClr val="bg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chemeClr val="bg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endParaRPr lang="en-US" sz="2800" b="1" i="0" dirty="0">
              <a:solidFill>
                <a:schemeClr val="bg2">
                  <a:lumMod val="5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5F16CF-8C37-A9FF-AB43-5C618A5AC605}"/>
              </a:ext>
            </a:extLst>
          </p:cNvPr>
          <p:cNvSpPr txBox="1"/>
          <p:nvPr/>
        </p:nvSpPr>
        <p:spPr>
          <a:xfrm>
            <a:off x="5594459" y="2237807"/>
            <a:ext cx="81652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911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A37467-9C60-6D2C-6AB9-1AC5718EC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99724"/>
            <a:ext cx="1432825" cy="15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13" name="Tam giác Cân 4">
            <a:extLst>
              <a:ext uri="{FF2B5EF4-FFF2-40B4-BE49-F238E27FC236}">
                <a16:creationId xmlns:a16="http://schemas.microsoft.com/office/drawing/2014/main" id="{8F42F269-28E0-4D45-A5EF-AD3DD505B28A}"/>
              </a:ext>
            </a:extLst>
          </p:cNvPr>
          <p:cNvSpPr/>
          <p:nvPr/>
        </p:nvSpPr>
        <p:spPr>
          <a:xfrm>
            <a:off x="1076325" y="600075"/>
            <a:ext cx="723900" cy="619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675351-CC98-47F9-A640-4EED372454F7}"/>
              </a:ext>
            </a:extLst>
          </p:cNvPr>
          <p:cNvSpPr txBox="1"/>
          <p:nvPr/>
        </p:nvSpPr>
        <p:spPr>
          <a:xfrm>
            <a:off x="1771650" y="581025"/>
            <a:ext cx="100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5387E7-4C65-4362-B151-3652B96E03A4}"/>
              </a:ext>
            </a:extLst>
          </p:cNvPr>
          <p:cNvGrpSpPr/>
          <p:nvPr/>
        </p:nvGrpSpPr>
        <p:grpSpPr>
          <a:xfrm>
            <a:off x="2638425" y="657225"/>
            <a:ext cx="8686800" cy="2677656"/>
            <a:chOff x="2638425" y="657225"/>
            <a:chExt cx="8686800" cy="267765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51E648-472A-4C94-A6BF-A54C2C708A3D}"/>
                </a:ext>
              </a:extLst>
            </p:cNvPr>
            <p:cNvSpPr txBox="1"/>
            <p:nvPr/>
          </p:nvSpPr>
          <p:spPr>
            <a:xfrm>
              <a:off x="2638425" y="657225"/>
              <a:ext cx="86868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Người ta xây một bức tường thành bao quanh một khu đất có dạng hình vuông ABCD. Mỗi cạnh dài 2324 bước chân.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Bức tường thành dài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bước chân.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Người ta xây một chòi canh gác ở trung điểm I của cạnh AB. Đoạn AI dài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bước chân.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66E346-5E4F-480E-B826-3482931A3016}"/>
                </a:ext>
              </a:extLst>
            </p:cNvPr>
            <p:cNvSpPr/>
            <p:nvPr/>
          </p:nvSpPr>
          <p:spPr>
            <a:xfrm>
              <a:off x="6677025" y="1924050"/>
              <a:ext cx="571500" cy="4762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3CD957-0BAC-4095-A1EB-568BC6F96234}"/>
                </a:ext>
              </a:extLst>
            </p:cNvPr>
            <p:cNvSpPr/>
            <p:nvPr/>
          </p:nvSpPr>
          <p:spPr>
            <a:xfrm>
              <a:off x="6810375" y="2847975"/>
              <a:ext cx="571500" cy="4762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ABC478F-7E34-495E-8446-173A00CFED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104775" y="2663825"/>
            <a:ext cx="3759200" cy="406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266FA8-FD7E-4FCB-B077-E64EFA6A0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3264044"/>
            <a:ext cx="2590800" cy="26938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DDE8E5-2928-44E7-4781-AC65BF62BD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99724"/>
            <a:ext cx="1432825" cy="15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6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52A50F-5BF2-4D3F-A7D9-A2BB89AFA666}"/>
              </a:ext>
            </a:extLst>
          </p:cNvPr>
          <p:cNvGrpSpPr/>
          <p:nvPr/>
        </p:nvGrpSpPr>
        <p:grpSpPr>
          <a:xfrm>
            <a:off x="123825" y="276225"/>
            <a:ext cx="11753849" cy="6324600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7A08544-A135-47D2-9E31-00280066629E}"/>
              </a:ext>
            </a:extLst>
          </p:cNvPr>
          <p:cNvSpPr txBox="1"/>
          <p:nvPr/>
        </p:nvSpPr>
        <p:spPr>
          <a:xfrm>
            <a:off x="1495425" y="390525"/>
            <a:ext cx="8963025" cy="580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6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 tường dài số bước chân là: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2 324 x 4 = 9 296 (bước chân)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Đoạn AI dài số bước chân là: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2 324 : 2 = 1162 (bước chân)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a) 9 296 bước chân</a:t>
            </a:r>
            <a:endParaRPr lang="en-US" sz="36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1162 bước chân</a:t>
            </a:r>
            <a:endParaRPr lang="en-US" sz="36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50E6B-58B3-7FA2-2EAB-19FA03554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99724"/>
            <a:ext cx="1432825" cy="15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4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B75105-AD18-497D-852D-03F5117DE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43" y="823927"/>
            <a:ext cx="11302964" cy="40480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EF041-0CC0-2548-A676-44656656E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99724"/>
            <a:ext cx="1432825" cy="15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9569245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Giơ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tay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      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đối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với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đáp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án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     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đối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với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đáp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án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sai</a:t>
            </a:r>
            <a:endParaRPr lang="en-US" sz="4267" b="1" kern="0" dirty="0">
              <a:solidFill>
                <a:srgbClr val="251C00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983996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296347" y="4466932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40294" y="3280401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50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DF3129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sai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không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7EAB6-7534-446E-AFF0-88935E965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830" y="698333"/>
            <a:ext cx="6163590" cy="908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4BCD45-3839-EA31-3A3B-7A080C978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237" y="1740038"/>
            <a:ext cx="632966" cy="6527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8FB5D2-ED04-D88D-F83B-0C859384A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5754" y="2497464"/>
            <a:ext cx="632966" cy="6134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1F4EF9-E32D-A8C5-EF3D-71126739CA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99724"/>
            <a:ext cx="1432825" cy="15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720 x 6 = 4220 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Sai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7505819-3330-86A9-1901-86932CB8E3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99724"/>
            <a:ext cx="1432825" cy="15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4 818 : 6 = 803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Đúng</a:t>
              </a:r>
              <a:endParaRPr lang="en-US" sz="10666" dirty="0">
                <a:solidFill>
                  <a:srgbClr val="FFFFF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4BA543E-B80E-8382-094F-E6D7D4A9C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99724"/>
            <a:ext cx="1432825" cy="15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1179095" y="609522"/>
            <a:ext cx="9833811" cy="5229725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AF4303-A767-49C6-B5FD-A34FA04AA851}"/>
              </a:ext>
            </a:extLst>
          </p:cNvPr>
          <p:cNvSpPr txBox="1"/>
          <p:nvPr/>
        </p:nvSpPr>
        <p:spPr>
          <a:xfrm>
            <a:off x="4575514" y="1565092"/>
            <a:ext cx="2621871" cy="83099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9999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Toán</a:t>
            </a:r>
            <a:endParaRPr kumimoji="0" lang="en-US" sz="66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9999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C15C6-FD37-4B45-A774-0224E050B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66" y="2657789"/>
            <a:ext cx="9589839" cy="15424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4AFF1E-E534-9DD6-B39A-DEE583C42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99724"/>
            <a:ext cx="1432825" cy="15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6CF8F31-759F-7BBB-F3AD-220BD01BD902}"/>
              </a:ext>
            </a:extLst>
          </p:cNvPr>
          <p:cNvGrpSpPr/>
          <p:nvPr/>
        </p:nvGrpSpPr>
        <p:grpSpPr>
          <a:xfrm>
            <a:off x="558799" y="158449"/>
            <a:ext cx="11362267" cy="6541103"/>
            <a:chOff x="419099" y="118836"/>
            <a:chExt cx="8521700" cy="490582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4A96654-6D78-6054-D670-40E74D792724}"/>
                </a:ext>
              </a:extLst>
            </p:cNvPr>
            <p:cNvSpPr txBox="1"/>
            <p:nvPr/>
          </p:nvSpPr>
          <p:spPr>
            <a:xfrm>
              <a:off x="3985812" y="2110085"/>
              <a:ext cx="1172375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585">
                <a:buClr>
                  <a:srgbClr val="000000"/>
                </a:buClr>
              </a:pP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Nguyễn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Thị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Ái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Quyên</a:t>
              </a:r>
              <a:endParaRPr lang="en-SG" sz="3200" b="1" dirty="0">
                <a:solidFill>
                  <a:srgbClr val="002060"/>
                </a:solidFill>
                <a:sym typeface="Arial"/>
              </a:endParaRPr>
            </a:p>
          </p:txBody>
        </p:sp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CCE9DA74-45C8-B4B5-6C87-35FFB6F012A0}"/>
                </a:ext>
              </a:extLst>
            </p:cNvPr>
            <p:cNvGrpSpPr/>
            <p:nvPr/>
          </p:nvGrpSpPr>
          <p:grpSpPr>
            <a:xfrm flipH="1">
              <a:off x="419099" y="118836"/>
              <a:ext cx="8521700" cy="4905827"/>
              <a:chOff x="685801" y="400050"/>
              <a:chExt cx="8033083" cy="4449303"/>
            </a:xfrm>
          </p:grpSpPr>
          <p:sp>
            <p:nvSpPr>
              <p:cNvPr id="5" name="Hình chữ nhật: Góc Tròn 1">
                <a:extLst>
                  <a:ext uri="{FF2B5EF4-FFF2-40B4-BE49-F238E27FC236}">
                    <a16:creationId xmlns:a16="http://schemas.microsoft.com/office/drawing/2014/main" id="{4F6DE09A-47D5-D056-4E23-39D58E3FE318}"/>
                  </a:ext>
                </a:extLst>
              </p:cNvPr>
              <p:cNvSpPr/>
              <p:nvPr/>
            </p:nvSpPr>
            <p:spPr>
              <a:xfrm>
                <a:off x="685801" y="400050"/>
                <a:ext cx="7928810" cy="4343400"/>
              </a:xfrm>
              <a:custGeom>
                <a:avLst/>
                <a:gdLst>
                  <a:gd name="connsiteX0" fmla="*/ 0 w 7928810"/>
                  <a:gd name="connsiteY0" fmla="*/ 671777 h 4030579"/>
                  <a:gd name="connsiteX1" fmla="*/ 671777 w 7928810"/>
                  <a:gd name="connsiteY1" fmla="*/ 0 h 4030579"/>
                  <a:gd name="connsiteX2" fmla="*/ 7257033 w 7928810"/>
                  <a:gd name="connsiteY2" fmla="*/ 0 h 4030579"/>
                  <a:gd name="connsiteX3" fmla="*/ 7928810 w 7928810"/>
                  <a:gd name="connsiteY3" fmla="*/ 671777 h 4030579"/>
                  <a:gd name="connsiteX4" fmla="*/ 7928810 w 7928810"/>
                  <a:gd name="connsiteY4" fmla="*/ 3358802 h 4030579"/>
                  <a:gd name="connsiteX5" fmla="*/ 7257033 w 7928810"/>
                  <a:gd name="connsiteY5" fmla="*/ 4030579 h 4030579"/>
                  <a:gd name="connsiteX6" fmla="*/ 671777 w 7928810"/>
                  <a:gd name="connsiteY6" fmla="*/ 4030579 h 4030579"/>
                  <a:gd name="connsiteX7" fmla="*/ 0 w 7928810"/>
                  <a:gd name="connsiteY7" fmla="*/ 3358802 h 4030579"/>
                  <a:gd name="connsiteX8" fmla="*/ 0 w 7928810"/>
                  <a:gd name="connsiteY8" fmla="*/ 671777 h 4030579"/>
                  <a:gd name="connsiteX0" fmla="*/ 493295 w 7928810"/>
                  <a:gd name="connsiteY0" fmla="*/ 1526019 h 4030579"/>
                  <a:gd name="connsiteX1" fmla="*/ 671777 w 7928810"/>
                  <a:gd name="connsiteY1" fmla="*/ 0 h 4030579"/>
                  <a:gd name="connsiteX2" fmla="*/ 7257033 w 7928810"/>
                  <a:gd name="connsiteY2" fmla="*/ 0 h 4030579"/>
                  <a:gd name="connsiteX3" fmla="*/ 7928810 w 7928810"/>
                  <a:gd name="connsiteY3" fmla="*/ 671777 h 4030579"/>
                  <a:gd name="connsiteX4" fmla="*/ 7928810 w 7928810"/>
                  <a:gd name="connsiteY4" fmla="*/ 3358802 h 4030579"/>
                  <a:gd name="connsiteX5" fmla="*/ 7257033 w 7928810"/>
                  <a:gd name="connsiteY5" fmla="*/ 4030579 h 4030579"/>
                  <a:gd name="connsiteX6" fmla="*/ 671777 w 7928810"/>
                  <a:gd name="connsiteY6" fmla="*/ 4030579 h 4030579"/>
                  <a:gd name="connsiteX7" fmla="*/ 0 w 7928810"/>
                  <a:gd name="connsiteY7" fmla="*/ 3358802 h 4030579"/>
                  <a:gd name="connsiteX8" fmla="*/ 493295 w 7928810"/>
                  <a:gd name="connsiteY8" fmla="*/ 1526019 h 4030579"/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257033 w 7928810"/>
                  <a:gd name="connsiteY2" fmla="*/ 312821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160781 w 7928810"/>
                  <a:gd name="connsiteY2" fmla="*/ 0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28810" h="4343400">
                    <a:moveTo>
                      <a:pt x="493295" y="1838840"/>
                    </a:moveTo>
                    <a:cubicBezTo>
                      <a:pt x="493295" y="1467828"/>
                      <a:pt x="276702" y="0"/>
                      <a:pt x="647714" y="0"/>
                    </a:cubicBezTo>
                    <a:lnTo>
                      <a:pt x="7160781" y="0"/>
                    </a:lnTo>
                    <a:cubicBezTo>
                      <a:pt x="7531793" y="0"/>
                      <a:pt x="7928810" y="613586"/>
                      <a:pt x="7928810" y="984598"/>
                    </a:cubicBezTo>
                    <a:lnTo>
                      <a:pt x="7928810" y="3671623"/>
                    </a:lnTo>
                    <a:cubicBezTo>
                      <a:pt x="7928810" y="4042635"/>
                      <a:pt x="7628045" y="4343400"/>
                      <a:pt x="7257033" y="4343400"/>
                    </a:cubicBezTo>
                    <a:lnTo>
                      <a:pt x="671777" y="4343400"/>
                    </a:lnTo>
                    <a:cubicBezTo>
                      <a:pt x="300765" y="4343400"/>
                      <a:pt x="0" y="4042635"/>
                      <a:pt x="0" y="3671623"/>
                    </a:cubicBezTo>
                    <a:cubicBezTo>
                      <a:pt x="0" y="2775948"/>
                      <a:pt x="493295" y="2734515"/>
                      <a:pt x="493295" y="1838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b="1" kern="0">
                  <a:solidFill>
                    <a:srgbClr val="002060"/>
                  </a:solidFill>
                  <a:sym typeface="Arial"/>
                </a:endParaRPr>
              </a:p>
            </p:txBody>
          </p:sp>
          <p:sp>
            <p:nvSpPr>
              <p:cNvPr id="6" name="Hình chữ nhật: Góc Tròn 1">
                <a:extLst>
                  <a:ext uri="{FF2B5EF4-FFF2-40B4-BE49-F238E27FC236}">
                    <a16:creationId xmlns:a16="http://schemas.microsoft.com/office/drawing/2014/main" id="{79F9DFCC-DCCE-11FB-DC9C-8A0B6582DBCA}"/>
                  </a:ext>
                </a:extLst>
              </p:cNvPr>
              <p:cNvSpPr/>
              <p:nvPr/>
            </p:nvSpPr>
            <p:spPr>
              <a:xfrm>
                <a:off x="790074" y="505953"/>
                <a:ext cx="7928810" cy="4343400"/>
              </a:xfrm>
              <a:custGeom>
                <a:avLst/>
                <a:gdLst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160781 w 7928810"/>
                  <a:gd name="connsiteY2" fmla="*/ 0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28810" h="4343400" extrusionOk="0">
                    <a:moveTo>
                      <a:pt x="493295" y="1838840"/>
                    </a:moveTo>
                    <a:cubicBezTo>
                      <a:pt x="480229" y="1490752"/>
                      <a:pt x="242953" y="-13936"/>
                      <a:pt x="647714" y="0"/>
                    </a:cubicBezTo>
                    <a:cubicBezTo>
                      <a:pt x="3750692" y="-60713"/>
                      <a:pt x="4868337" y="61072"/>
                      <a:pt x="7160781" y="0"/>
                    </a:cubicBezTo>
                    <a:cubicBezTo>
                      <a:pt x="7514830" y="5670"/>
                      <a:pt x="7924900" y="618210"/>
                      <a:pt x="7928810" y="984598"/>
                    </a:cubicBezTo>
                    <a:cubicBezTo>
                      <a:pt x="7953262" y="1987959"/>
                      <a:pt x="7996473" y="2918477"/>
                      <a:pt x="7928810" y="3671623"/>
                    </a:cubicBezTo>
                    <a:cubicBezTo>
                      <a:pt x="7962136" y="4010960"/>
                      <a:pt x="7700590" y="4348187"/>
                      <a:pt x="7257033" y="4343400"/>
                    </a:cubicBezTo>
                    <a:cubicBezTo>
                      <a:pt x="5064265" y="4269629"/>
                      <a:pt x="2934583" y="4187517"/>
                      <a:pt x="671777" y="4343400"/>
                    </a:cubicBezTo>
                    <a:cubicBezTo>
                      <a:pt x="306206" y="4344189"/>
                      <a:pt x="-5697" y="4040035"/>
                      <a:pt x="0" y="3671623"/>
                    </a:cubicBezTo>
                    <a:cubicBezTo>
                      <a:pt x="-43347" y="2788883"/>
                      <a:pt x="502953" y="2721423"/>
                      <a:pt x="493295" y="183884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onnsiteX0" fmla="*/ 0 w 7928810"/>
                          <a:gd name="connsiteY0" fmla="*/ 671777 h 4030579"/>
                          <a:gd name="connsiteX1" fmla="*/ 671777 w 7928810"/>
                          <a:gd name="connsiteY1" fmla="*/ 0 h 4030579"/>
                          <a:gd name="connsiteX2" fmla="*/ 7257033 w 7928810"/>
                          <a:gd name="connsiteY2" fmla="*/ 0 h 4030579"/>
                          <a:gd name="connsiteX3" fmla="*/ 7928810 w 7928810"/>
                          <a:gd name="connsiteY3" fmla="*/ 671777 h 4030579"/>
                          <a:gd name="connsiteX4" fmla="*/ 7928810 w 7928810"/>
                          <a:gd name="connsiteY4" fmla="*/ 3358802 h 4030579"/>
                          <a:gd name="connsiteX5" fmla="*/ 7257033 w 7928810"/>
                          <a:gd name="connsiteY5" fmla="*/ 4030579 h 4030579"/>
                          <a:gd name="connsiteX6" fmla="*/ 671777 w 7928810"/>
                          <a:gd name="connsiteY6" fmla="*/ 4030579 h 4030579"/>
                          <a:gd name="connsiteX7" fmla="*/ 0 w 7928810"/>
                          <a:gd name="connsiteY7" fmla="*/ 3358802 h 4030579"/>
                          <a:gd name="connsiteX8" fmla="*/ 0 w 7928810"/>
                          <a:gd name="connsiteY8" fmla="*/ 671777 h 4030579"/>
                          <a:gd name="connsiteX0" fmla="*/ 493295 w 7928810"/>
                          <a:gd name="connsiteY0" fmla="*/ 1526019 h 4030579"/>
                          <a:gd name="connsiteX1" fmla="*/ 671777 w 7928810"/>
                          <a:gd name="connsiteY1" fmla="*/ 0 h 4030579"/>
                          <a:gd name="connsiteX2" fmla="*/ 7257033 w 7928810"/>
                          <a:gd name="connsiteY2" fmla="*/ 0 h 4030579"/>
                          <a:gd name="connsiteX3" fmla="*/ 7928810 w 7928810"/>
                          <a:gd name="connsiteY3" fmla="*/ 671777 h 4030579"/>
                          <a:gd name="connsiteX4" fmla="*/ 7928810 w 7928810"/>
                          <a:gd name="connsiteY4" fmla="*/ 3358802 h 4030579"/>
                          <a:gd name="connsiteX5" fmla="*/ 7257033 w 7928810"/>
                          <a:gd name="connsiteY5" fmla="*/ 4030579 h 4030579"/>
                          <a:gd name="connsiteX6" fmla="*/ 671777 w 7928810"/>
                          <a:gd name="connsiteY6" fmla="*/ 4030579 h 4030579"/>
                          <a:gd name="connsiteX7" fmla="*/ 0 w 7928810"/>
                          <a:gd name="connsiteY7" fmla="*/ 3358802 h 4030579"/>
                          <a:gd name="connsiteX8" fmla="*/ 493295 w 7928810"/>
                          <a:gd name="connsiteY8" fmla="*/ 1526019 h 4030579"/>
                          <a:gd name="connsiteX0" fmla="*/ 493295 w 7928810"/>
                          <a:gd name="connsiteY0" fmla="*/ 1838840 h 4343400"/>
                          <a:gd name="connsiteX1" fmla="*/ 647714 w 7928810"/>
                          <a:gd name="connsiteY1" fmla="*/ 0 h 4343400"/>
                          <a:gd name="connsiteX2" fmla="*/ 7257033 w 7928810"/>
                          <a:gd name="connsiteY2" fmla="*/ 312821 h 4343400"/>
                          <a:gd name="connsiteX3" fmla="*/ 7928810 w 7928810"/>
                          <a:gd name="connsiteY3" fmla="*/ 984598 h 4343400"/>
                          <a:gd name="connsiteX4" fmla="*/ 7928810 w 7928810"/>
                          <a:gd name="connsiteY4" fmla="*/ 3671623 h 4343400"/>
                          <a:gd name="connsiteX5" fmla="*/ 7257033 w 7928810"/>
                          <a:gd name="connsiteY5" fmla="*/ 4343400 h 4343400"/>
                          <a:gd name="connsiteX6" fmla="*/ 671777 w 7928810"/>
                          <a:gd name="connsiteY6" fmla="*/ 4343400 h 4343400"/>
                          <a:gd name="connsiteX7" fmla="*/ 0 w 7928810"/>
                          <a:gd name="connsiteY7" fmla="*/ 3671623 h 4343400"/>
                          <a:gd name="connsiteX8" fmla="*/ 493295 w 7928810"/>
                          <a:gd name="connsiteY8" fmla="*/ 1838840 h 4343400"/>
                          <a:gd name="connsiteX0" fmla="*/ 493295 w 7928810"/>
                          <a:gd name="connsiteY0" fmla="*/ 1838840 h 4343400"/>
                          <a:gd name="connsiteX1" fmla="*/ 647714 w 7928810"/>
                          <a:gd name="connsiteY1" fmla="*/ 0 h 4343400"/>
                          <a:gd name="connsiteX2" fmla="*/ 7160781 w 7928810"/>
                          <a:gd name="connsiteY2" fmla="*/ 0 h 4343400"/>
                          <a:gd name="connsiteX3" fmla="*/ 7928810 w 7928810"/>
                          <a:gd name="connsiteY3" fmla="*/ 984598 h 4343400"/>
                          <a:gd name="connsiteX4" fmla="*/ 7928810 w 7928810"/>
                          <a:gd name="connsiteY4" fmla="*/ 3671623 h 4343400"/>
                          <a:gd name="connsiteX5" fmla="*/ 7257033 w 7928810"/>
                          <a:gd name="connsiteY5" fmla="*/ 4343400 h 4343400"/>
                          <a:gd name="connsiteX6" fmla="*/ 671777 w 7928810"/>
                          <a:gd name="connsiteY6" fmla="*/ 4343400 h 4343400"/>
                          <a:gd name="connsiteX7" fmla="*/ 0 w 7928810"/>
                          <a:gd name="connsiteY7" fmla="*/ 3671623 h 4343400"/>
                          <a:gd name="connsiteX8" fmla="*/ 493295 w 7928810"/>
                          <a:gd name="connsiteY8" fmla="*/ 1838840 h 4343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928810" h="4343400">
                            <a:moveTo>
                              <a:pt x="493295" y="1838840"/>
                            </a:moveTo>
                            <a:cubicBezTo>
                              <a:pt x="493295" y="1467828"/>
                              <a:pt x="276702" y="0"/>
                              <a:pt x="647714" y="0"/>
                            </a:cubicBezTo>
                            <a:lnTo>
                              <a:pt x="7160781" y="0"/>
                            </a:lnTo>
                            <a:cubicBezTo>
                              <a:pt x="7531793" y="0"/>
                              <a:pt x="7928810" y="613586"/>
                              <a:pt x="7928810" y="984598"/>
                            </a:cubicBezTo>
                            <a:lnTo>
                              <a:pt x="7928810" y="3671623"/>
                            </a:lnTo>
                            <a:cubicBezTo>
                              <a:pt x="7928810" y="4042635"/>
                              <a:pt x="7628045" y="4343400"/>
                              <a:pt x="7257033" y="4343400"/>
                            </a:cubicBezTo>
                            <a:lnTo>
                              <a:pt x="671777" y="4343400"/>
                            </a:lnTo>
                            <a:cubicBezTo>
                              <a:pt x="300765" y="4343400"/>
                              <a:pt x="0" y="4042635"/>
                              <a:pt x="0" y="3671623"/>
                            </a:cubicBezTo>
                            <a:cubicBezTo>
                              <a:pt x="0" y="2775948"/>
                              <a:pt x="493295" y="2734515"/>
                              <a:pt x="493295" y="18388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b="1" kern="0">
                  <a:solidFill>
                    <a:srgbClr val="002060"/>
                  </a:solidFill>
                  <a:sym typeface="Arial"/>
                </a:endParaRPr>
              </a:p>
            </p:txBody>
          </p:sp>
        </p:grpSp>
      </p:grp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481FB2B4-13F8-8DFA-462E-7DBDC0B969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19" t="7933" r="46881" b="43984"/>
          <a:stretch/>
        </p:blipFill>
        <p:spPr>
          <a:xfrm>
            <a:off x="1240063" y="1089688"/>
            <a:ext cx="1570348" cy="943849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251D2C19-B5A2-042B-32A8-2CC87AA13280}"/>
              </a:ext>
            </a:extLst>
          </p:cNvPr>
          <p:cNvGrpSpPr/>
          <p:nvPr/>
        </p:nvGrpSpPr>
        <p:grpSpPr>
          <a:xfrm>
            <a:off x="817807" y="1983025"/>
            <a:ext cx="10363712" cy="1234824"/>
            <a:chOff x="613356" y="1531576"/>
            <a:chExt cx="7772784" cy="926118"/>
          </a:xfrm>
        </p:grpSpPr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2ED111F-382F-B54F-845B-94AEC7EBAAEE}"/>
                </a:ext>
              </a:extLst>
            </p:cNvPr>
            <p:cNvSpPr txBox="1"/>
            <p:nvPr/>
          </p:nvSpPr>
          <p:spPr>
            <a:xfrm>
              <a:off x="1156795" y="1531576"/>
              <a:ext cx="7229345" cy="92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1600" marR="0" indent="1270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Thực hiện được phép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nhân và phép chia số có bốn chữ s</a:t>
              </a:r>
              <a:r>
                <a:rPr lang="en-US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ố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v</a:t>
              </a: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ới (cho) số có một chữ số.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3" name="Hình ảnh 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F00BE4DC-C102-6AF3-6B51-B8848FFDBC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13356" y="1635863"/>
              <a:ext cx="635989" cy="615781"/>
            </a:xfrm>
            <a:prstGeom prst="rect">
              <a:avLst/>
            </a:prstGeom>
          </p:spPr>
        </p:pic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2EF107FD-6FB1-B196-039E-790A86B5BE83}"/>
              </a:ext>
            </a:extLst>
          </p:cNvPr>
          <p:cNvGrpSpPr/>
          <p:nvPr/>
        </p:nvGrpSpPr>
        <p:grpSpPr>
          <a:xfrm>
            <a:off x="817809" y="3138205"/>
            <a:ext cx="10363711" cy="1234825"/>
            <a:chOff x="613356" y="2353652"/>
            <a:chExt cx="7772783" cy="926118"/>
          </a:xfrm>
        </p:grpSpPr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CADA2772-6EAA-58A2-9087-769310251D2B}"/>
                </a:ext>
              </a:extLst>
            </p:cNvPr>
            <p:cNvSpPr txBox="1"/>
            <p:nvPr/>
          </p:nvSpPr>
          <p:spPr>
            <a:xfrm>
              <a:off x="1156794" y="2353652"/>
              <a:ext cx="7229345" cy="92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101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Áp dụng được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Palatino Linotype" panose="02040502050505030304" pitchFamily="18" charset="0"/>
                  <a:cs typeface="Palatino Linotype" panose="02040502050505030304" pitchFamily="18" charset="0"/>
                </a:rPr>
                <a:t>phép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nhân và phép chia vào các tình huống</a:t>
              </a:r>
              <a:r>
                <a:rPr lang="vi-VN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 thực tế.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15" name="Hình ảnh 14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3E337029-1ECA-9CA0-90A7-3E8BD995F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13356" y="2504855"/>
              <a:ext cx="635989" cy="615781"/>
            </a:xfrm>
            <a:prstGeom prst="rect">
              <a:avLst/>
            </a:prstGeom>
          </p:spPr>
        </p:pic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62B2E037-E8E7-38AB-68C8-27B4C05D3D63}"/>
              </a:ext>
            </a:extLst>
          </p:cNvPr>
          <p:cNvGrpSpPr/>
          <p:nvPr/>
        </p:nvGrpSpPr>
        <p:grpSpPr>
          <a:xfrm>
            <a:off x="846382" y="4306404"/>
            <a:ext cx="10335137" cy="821041"/>
            <a:chOff x="634786" y="3229805"/>
            <a:chExt cx="7751353" cy="615781"/>
          </a:xfrm>
        </p:grpSpPr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E0FE50EF-7873-CC1B-08CB-CB6D936EB701}"/>
                </a:ext>
              </a:extLst>
            </p:cNvPr>
            <p:cNvSpPr txBox="1"/>
            <p:nvPr/>
          </p:nvSpPr>
          <p:spPr>
            <a:xfrm>
              <a:off x="1156794" y="3237405"/>
              <a:ext cx="722934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Thực hiện thành thạo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quy tắc tính nhân và chia</a:t>
              </a:r>
              <a:endParaRPr lang="en-US" sz="3200" b="1" kern="0" dirty="0">
                <a:solidFill>
                  <a:srgbClr val="002060"/>
                </a:solidFill>
                <a:cs typeface="Arial"/>
                <a:sym typeface="Arial"/>
              </a:endParaRPr>
            </a:p>
          </p:txBody>
        </p:sp>
        <p:pic>
          <p:nvPicPr>
            <p:cNvPr id="21" name="Hình ảnh 20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17AF37B0-88A1-FEEF-1A41-868B6532E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34786" y="3229805"/>
              <a:ext cx="635989" cy="615781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52925BA-F9D4-4B15-9DCC-31EA81758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703" y="409535"/>
            <a:ext cx="6157494" cy="914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89DC18-334C-E6C9-DE95-6D5FB23195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99724"/>
            <a:ext cx="1432825" cy="15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1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E922D0E2-8810-3524-7DE3-B45FBC9856C8}"/>
              </a:ext>
            </a:extLst>
          </p:cNvPr>
          <p:cNvGrpSpPr/>
          <p:nvPr/>
        </p:nvGrpSpPr>
        <p:grpSpPr>
          <a:xfrm>
            <a:off x="5139423" y="323467"/>
            <a:ext cx="6939963" cy="5989220"/>
            <a:chOff x="685801" y="400050"/>
            <a:chExt cx="8099276" cy="4510470"/>
          </a:xfrm>
        </p:grpSpPr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FA39AF21-D01E-D9C6-A9AE-D199C375DD2F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ình chữ nhật: Góc Tròn 1">
              <a:extLst>
                <a:ext uri="{FF2B5EF4-FFF2-40B4-BE49-F238E27FC236}">
                  <a16:creationId xmlns:a16="http://schemas.microsoft.com/office/drawing/2014/main" id="{CF5D52DB-D7B6-8F8D-255F-44BD030DDA2C}"/>
                </a:ext>
              </a:extLst>
            </p:cNvPr>
            <p:cNvSpPr/>
            <p:nvPr/>
          </p:nvSpPr>
          <p:spPr>
            <a:xfrm>
              <a:off x="1013509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21F427F-28FB-4ED9-AB37-BBCBB1E56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109" y="1625194"/>
            <a:ext cx="5474682" cy="34933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B9EE8B-F480-EF75-B4DD-A127B033F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99724"/>
            <a:ext cx="1432825" cy="15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1109004" y="657703"/>
            <a:ext cx="7671580" cy="932204"/>
            <a:chOff x="1257300" y="662552"/>
            <a:chExt cx="5753685" cy="699153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vi-VN" sz="4267" b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</a:t>
                </a:r>
                <a:endParaRPr lang="en-US" sz="4267" b="1" kern="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862638" y="799964"/>
              <a:ext cx="5148347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Tính giá trị của bi</a:t>
              </a:r>
              <a:r>
                <a:rPr lang="en-US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ể</a:t>
              </a:r>
              <a:r>
                <a:rPr lang="vi-VN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u thức:</a:t>
              </a:r>
              <a:endParaRPr lang="en-US" sz="42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EC517D7-6269-4A71-B3A9-2EAF2E08DD76}"/>
              </a:ext>
            </a:extLst>
          </p:cNvPr>
          <p:cNvSpPr txBox="1"/>
          <p:nvPr/>
        </p:nvSpPr>
        <p:spPr>
          <a:xfrm>
            <a:off x="1371600" y="1800225"/>
            <a:ext cx="491490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B050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(2</a:t>
            </a:r>
            <a:r>
              <a:rPr lang="vi-VN" sz="3600" b="1" i="0" dirty="0">
                <a:solidFill>
                  <a:srgbClr val="0B050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3600" b="1" i="0" dirty="0">
                <a:solidFill>
                  <a:srgbClr val="0B050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000 + 7</a:t>
            </a:r>
            <a:r>
              <a:rPr lang="vi-VN" sz="3600" b="1" i="0" dirty="0">
                <a:solidFill>
                  <a:srgbClr val="0B050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3600" b="1" i="0" dirty="0">
                <a:solidFill>
                  <a:srgbClr val="0B050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015) : 3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B050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(102 + 901) x 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722CAF-EE5A-40D1-8D8F-C3201C51203A}"/>
              </a:ext>
            </a:extLst>
          </p:cNvPr>
          <p:cNvSpPr txBox="1"/>
          <p:nvPr/>
        </p:nvSpPr>
        <p:spPr>
          <a:xfrm>
            <a:off x="7724775" y="1724025"/>
            <a:ext cx="386715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B050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2</a:t>
            </a:r>
            <a:r>
              <a:rPr lang="vi-VN" sz="3600" b="1" i="0" dirty="0">
                <a:solidFill>
                  <a:srgbClr val="0B050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3600" b="1" i="0" dirty="0">
                <a:solidFill>
                  <a:srgbClr val="0B050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515 : (1 + 4)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B050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d) 705 x (8 - 2)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360F7F-3E34-8454-3D0B-396398B81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99724"/>
            <a:ext cx="1432825" cy="15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4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-270568" y="0"/>
            <a:ext cx="12309662" cy="7083188"/>
            <a:chOff x="494042" y="331478"/>
            <a:chExt cx="8224842" cy="4867302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494042" y="331478"/>
              <a:ext cx="8046300" cy="4867302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494042" y="505955"/>
              <a:ext cx="8224842" cy="4692825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765851 w 12309662"/>
                        <a:gd name="connsiteY0" fmla="*/ 2891272 h 6829279"/>
                        <a:gd name="connsiteX1" fmla="*/ 1005591 w 12309662"/>
                        <a:gd name="connsiteY1" fmla="*/ 0 h 6829279"/>
                        <a:gd name="connsiteX2" fmla="*/ 11117279 w 12309662"/>
                        <a:gd name="connsiteY2" fmla="*/ 0 h 6829279"/>
                        <a:gd name="connsiteX3" fmla="*/ 12309662 w 12309662"/>
                        <a:gd name="connsiteY3" fmla="*/ 1548117 h 6829279"/>
                        <a:gd name="connsiteX4" fmla="*/ 12309662 w 12309662"/>
                        <a:gd name="connsiteY4" fmla="*/ 5773020 h 6829279"/>
                        <a:gd name="connsiteX5" fmla="*/ 11266712 w 12309662"/>
                        <a:gd name="connsiteY5" fmla="*/ 6829278 h 6829279"/>
                        <a:gd name="connsiteX6" fmla="*/ 1042949 w 12309662"/>
                        <a:gd name="connsiteY6" fmla="*/ 6829278 h 6829279"/>
                        <a:gd name="connsiteX7" fmla="*/ 0 w 12309662"/>
                        <a:gd name="connsiteY7" fmla="*/ 5773020 h 6829279"/>
                        <a:gd name="connsiteX8" fmla="*/ 765851 w 12309662"/>
                        <a:gd name="connsiteY8" fmla="*/ 2891272 h 68292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309662" h="6829279" extrusionOk="0">
                          <a:moveTo>
                            <a:pt x="765851" y="2891272"/>
                          </a:moveTo>
                          <a:cubicBezTo>
                            <a:pt x="709607" y="2407049"/>
                            <a:pt x="268568" y="-66768"/>
                            <a:pt x="1005591" y="0"/>
                          </a:cubicBezTo>
                          <a:cubicBezTo>
                            <a:pt x="5871343" y="-102593"/>
                            <a:pt x="7454919" y="284145"/>
                            <a:pt x="11117279" y="0"/>
                          </a:cubicBezTo>
                          <a:cubicBezTo>
                            <a:pt x="11660338" y="11124"/>
                            <a:pt x="12272101" y="1009270"/>
                            <a:pt x="12309662" y="1548117"/>
                          </a:cubicBezTo>
                          <a:cubicBezTo>
                            <a:pt x="12447394" y="3061171"/>
                            <a:pt x="12381029" y="4596548"/>
                            <a:pt x="12309662" y="5773020"/>
                          </a:cubicBezTo>
                          <a:cubicBezTo>
                            <a:pt x="12367816" y="6300475"/>
                            <a:pt x="12033178" y="6841941"/>
                            <a:pt x="11266712" y="6829278"/>
                          </a:cubicBezTo>
                          <a:cubicBezTo>
                            <a:pt x="8058722" y="7048879"/>
                            <a:pt x="4317162" y="6579046"/>
                            <a:pt x="1042949" y="6829278"/>
                          </a:cubicBezTo>
                          <a:cubicBezTo>
                            <a:pt x="506989" y="6835101"/>
                            <a:pt x="-92978" y="6313891"/>
                            <a:pt x="0" y="5773020"/>
                          </a:cubicBezTo>
                          <a:cubicBezTo>
                            <a:pt x="-183323" y="4419680"/>
                            <a:pt x="812896" y="4235541"/>
                            <a:pt x="765851" y="2891272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451A22F-70D4-47B5-BC7E-E4C6176311D9}"/>
              </a:ext>
            </a:extLst>
          </p:cNvPr>
          <p:cNvSpPr txBox="1"/>
          <p:nvPr/>
        </p:nvSpPr>
        <p:spPr>
          <a:xfrm>
            <a:off x="426419" y="1468037"/>
            <a:ext cx="5598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B05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 (2000 + 7015) : 3 </a:t>
            </a:r>
          </a:p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D0E9B14-6B9F-4DE1-8195-1231B8B6BB2F}"/>
              </a:ext>
            </a:extLst>
          </p:cNvPr>
          <p:cNvSpPr txBox="1"/>
          <p:nvPr/>
        </p:nvSpPr>
        <p:spPr>
          <a:xfrm>
            <a:off x="6542174" y="1503892"/>
            <a:ext cx="5595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B05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(102 + 901) x 7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1BA2FB2-883F-4795-A48D-56BDA2C89CDF}"/>
              </a:ext>
            </a:extLst>
          </p:cNvPr>
          <p:cNvSpPr txBox="1"/>
          <p:nvPr/>
        </p:nvSpPr>
        <p:spPr>
          <a:xfrm>
            <a:off x="1360759" y="3811642"/>
            <a:ext cx="6052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B05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2515 : (1 + 4)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A47369-E398-474D-9765-ED0A6EC5C2E8}"/>
              </a:ext>
            </a:extLst>
          </p:cNvPr>
          <p:cNvSpPr txBox="1"/>
          <p:nvPr/>
        </p:nvSpPr>
        <p:spPr>
          <a:xfrm>
            <a:off x="6651169" y="3712833"/>
            <a:ext cx="5567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B050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705 x (8 - 2)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05616-2E18-09B0-418B-69FB008BE89C}"/>
              </a:ext>
            </a:extLst>
          </p:cNvPr>
          <p:cNvSpPr txBox="1"/>
          <p:nvPr/>
        </p:nvSpPr>
        <p:spPr>
          <a:xfrm>
            <a:off x="878699" y="1994075"/>
            <a:ext cx="6807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(2000 + 7015) : 3 = 9015 : 3 </a:t>
            </a:r>
          </a:p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 			      = </a:t>
            </a:r>
            <a:r>
              <a:rPr lang="pt-B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3005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8A08F3-BBDA-CC01-0A1E-60DC0F88D1D8}"/>
              </a:ext>
            </a:extLst>
          </p:cNvPr>
          <p:cNvSpPr txBox="1"/>
          <p:nvPr/>
        </p:nvSpPr>
        <p:spPr>
          <a:xfrm>
            <a:off x="6519226" y="2172587"/>
            <a:ext cx="6858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(102 + 901) x 7 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1003 x 7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pl-PL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7021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174BD-8D82-2BBB-F980-521458E3C092}"/>
              </a:ext>
            </a:extLst>
          </p:cNvPr>
          <p:cNvSpPr txBox="1"/>
          <p:nvPr/>
        </p:nvSpPr>
        <p:spPr>
          <a:xfrm>
            <a:off x="1360759" y="4544866"/>
            <a:ext cx="73050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2515 : (1 + 4)= 2515 : 5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		     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pl-PL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2543A5-29DF-45C6-05EA-31E9C64D0ED7}"/>
              </a:ext>
            </a:extLst>
          </p:cNvPr>
          <p:cNvSpPr txBox="1"/>
          <p:nvPr/>
        </p:nvSpPr>
        <p:spPr>
          <a:xfrm>
            <a:off x="6542174" y="4366354"/>
            <a:ext cx="73050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705 x (8 - 2)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705 x 6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pl-PL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4230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03AAC-8758-D88E-4D6E-B258560F6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99724"/>
            <a:ext cx="1432825" cy="15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78" grpId="0" uiExpand="1" build="p"/>
      <p:bldP spid="79" grpId="0" build="p"/>
      <p:bldP spid="84" grpId="0" build="p"/>
      <p:bldP spid="6" grpId="0"/>
      <p:bldP spid="8" grpId="0"/>
      <p:bldP spid="11" grpId="0"/>
      <p:bldP spid="18" grpId="0"/>
    </p:bldLst>
  </p:timing>
</p:sld>
</file>

<file path=ppt/theme/theme1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525</Words>
  <Application>Microsoft Office PowerPoint</Application>
  <PresentationFormat>Widescreen</PresentationFormat>
  <Paragraphs>66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</vt:lpstr>
      <vt:lpstr>Inter</vt:lpstr>
      <vt:lpstr>Orelega One</vt:lpstr>
      <vt:lpstr>Palatino Linotype</vt:lpstr>
      <vt:lpstr>Times New Roman</vt:lpstr>
      <vt:lpstr>Organic Poultry Farm MK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33</cp:revision>
  <dcterms:created xsi:type="dcterms:W3CDTF">2022-11-25T06:41:37Z</dcterms:created>
  <dcterms:modified xsi:type="dcterms:W3CDTF">2024-02-27T06:07:50Z</dcterms:modified>
</cp:coreProperties>
</file>