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7" r:id="rId3"/>
    <p:sldMasterId id="2147483699" r:id="rId4"/>
    <p:sldMasterId id="2147483711" r:id="rId5"/>
  </p:sldMasterIdLst>
  <p:notesMasterIdLst>
    <p:notesMasterId r:id="rId17"/>
  </p:notesMasterIdLst>
  <p:sldIdLst>
    <p:sldId id="1137" r:id="rId6"/>
    <p:sldId id="259" r:id="rId7"/>
    <p:sldId id="264" r:id="rId8"/>
    <p:sldId id="257" r:id="rId9"/>
    <p:sldId id="1149" r:id="rId10"/>
    <p:sldId id="1144" r:id="rId11"/>
    <p:sldId id="1128" r:id="rId12"/>
    <p:sldId id="1151" r:id="rId13"/>
    <p:sldId id="1154" r:id="rId14"/>
    <p:sldId id="1152" r:id="rId15"/>
    <p:sldId id="261" r:id="rId16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9E6F7"/>
    <a:srgbClr val="FF0045"/>
    <a:srgbClr val="FFE669"/>
    <a:srgbClr val="F22849"/>
    <a:srgbClr val="FFB83B"/>
    <a:srgbClr val="FFFF99"/>
    <a:srgbClr val="FF6600"/>
    <a:srgbClr val="FDF3ED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88124" autoAdjust="0"/>
  </p:normalViewPr>
  <p:slideViewPr>
    <p:cSldViewPr snapToGrid="0">
      <p:cViewPr varScale="1">
        <p:scale>
          <a:sx n="64" d="100"/>
          <a:sy n="64" d="100"/>
        </p:scale>
        <p:origin x="8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85B22-EF2B-4D89-949E-082E747EC6D6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CDEC63-207D-4CDD-85AC-263A53B7D4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203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94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800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CDEC63-207D-4CDD-85AC-263A53B7D48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18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60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A5627-C86C-47E3-B0EF-6B8D04AD6762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553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314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009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1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6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50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60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7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26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0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28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3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1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08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1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56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414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115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09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4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7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1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03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4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389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661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034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3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8331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1"/>
          <p:cNvSpPr txBox="1"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6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4228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2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62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6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9271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3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6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6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5162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4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64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500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65"/>
          <p:cNvSpPr txBox="1"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 txBox="1">
            <a:spLocks noGrp="1"/>
          </p:cNvSpPr>
          <p:nvPr>
            <p:ph type="body" idx="1"/>
          </p:nvPr>
        </p:nvSpPr>
        <p:spPr>
          <a:xfrm>
            <a:off x="839788" y="1681164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0" name="Google Shape;350;p6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65"/>
          <p:cNvSpPr txBox="1">
            <a:spLocks noGrp="1"/>
          </p:cNvSpPr>
          <p:nvPr>
            <p:ph type="body" idx="3"/>
          </p:nvPr>
        </p:nvSpPr>
        <p:spPr>
          <a:xfrm>
            <a:off x="6172200" y="1681164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2" name="Google Shape;352;p6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39398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8731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">
  <p:cSld name="4_Blank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04787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">
  <p:cSld name="3_Blank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6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68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2093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6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6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6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42157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43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7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7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80" name="Google Shape;380;p71"/>
          <p:cNvSpPr txBox="1">
            <a:spLocks noGrp="1"/>
          </p:cNvSpPr>
          <p:nvPr>
            <p:ph type="body" idx="2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1" name="Google Shape;381;p7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7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02412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7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7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87" name="Google Shape;387;p72"/>
          <p:cNvSpPr txBox="1">
            <a:spLocks noGrp="1"/>
          </p:cNvSpPr>
          <p:nvPr>
            <p:ph type="body" idx="1"/>
          </p:nvPr>
        </p:nvSpPr>
        <p:spPr>
          <a:xfrm>
            <a:off x="839789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9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5189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74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7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484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16065FA-AD28-41C6-9D92-BCBC497ADC1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E81E4CD-F525-4986-BF12-23A4926F326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713" y="-122582"/>
            <a:ext cx="1340656" cy="134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8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2024/11/11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90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7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4" name="Google Shape;314;p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9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75123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png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6.sv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2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0" y="-9394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CB54-F64D-4968-AFCB-7050E6EFC07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18129" y="2596038"/>
            <a:ext cx="8358340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147484" y="704081"/>
            <a:ext cx="8204036" cy="603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3128070" y="885821"/>
            <a:ext cx="43565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Rô bốt chia 60 con cá vào các rổ, mỗi rổ 8 con cá. Hỏi Rô-bốt cần ít nhất bao nhiêu chiếc rổ để chia cá?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Rô-bốt cần ít nhất 8 chiếc rổ.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01E1AF3-AD2C-DFDC-5E98-8B6FC844BE5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96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B408F-9835-B476-5814-C62D241EC7C4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59450"/>
            <a:ext cx="8396155" cy="55411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5636" y="1365431"/>
            <a:ext cx="1886725" cy="2949328"/>
            <a:chOff x="4575636" y="1365431"/>
            <a:chExt cx="1886725" cy="2949328"/>
          </a:xfrm>
        </p:grpSpPr>
        <p:sp>
          <p:nvSpPr>
            <p:cNvPr id="32" name="Text Placeholder 3">
              <a:extLst>
                <a:ext uri="{FF2B5EF4-FFF2-40B4-BE49-F238E27FC236}">
                  <a16:creationId xmlns:a16="http://schemas.microsoft.com/office/drawing/2014/main" id="{8341E5BB-FDEE-4CC8-946C-D98345582B91}"/>
                </a:ext>
              </a:extLst>
            </p:cNvPr>
            <p:cNvSpPr txBox="1">
              <a:spLocks/>
            </p:cNvSpPr>
            <p:nvPr/>
          </p:nvSpPr>
          <p:spPr>
            <a:xfrm>
              <a:off x="4575636" y="1365431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bg1"/>
                  </a:solidFill>
                  <a:latin typeface="字魂107号-萌趣欢乐体" panose="00000500000000000000" pitchFamily="2" charset="-122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01</a:t>
              </a:r>
            </a:p>
          </p:txBody>
        </p:sp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67A5DF51-3041-42CD-B93F-ABE72B24C19C}"/>
                </a:ext>
              </a:extLst>
            </p:cNvPr>
            <p:cNvSpPr txBox="1">
              <a:spLocks/>
            </p:cNvSpPr>
            <p:nvPr/>
          </p:nvSpPr>
          <p:spPr>
            <a:xfrm>
              <a:off x="5231193" y="3136948"/>
              <a:ext cx="1231168" cy="1177811"/>
            </a:xfrm>
            <a:prstGeom prst="rect">
              <a:avLst/>
            </a:prstGeom>
          </p:spPr>
          <p:txBody>
            <a:bodyPr wrap="none" lIns="0" tIns="0" rIns="0" bIns="0" anchor="ctr"/>
            <a:lstStyle>
              <a:lvl1pPr marL="0" indent="0" algn="ctr">
                <a:buNone/>
                <a:defRPr sz="2800" b="1" baseline="0">
                  <a:solidFill>
                    <a:schemeClr val="tx2">
                      <a:lumMod val="60000"/>
                      <a:lumOff val="40000"/>
                    </a:schemeClr>
                  </a:solidFill>
                </a:defRPr>
              </a:lvl1pPr>
              <a:lvl2pPr marL="457200" indent="0">
                <a:buNone/>
                <a:defRPr sz="1200"/>
              </a:lvl2pPr>
              <a:lvl3pPr marL="914400" indent="0">
                <a:buNone/>
                <a:defRPr sz="1000"/>
              </a:lvl3pPr>
              <a:lvl4pPr marL="1371600" indent="0">
                <a:buNone/>
                <a:defRPr sz="900"/>
              </a:lvl4pPr>
              <a:lvl5pPr marL="1828800" indent="0">
                <a:buNone/>
                <a:defRPr sz="900"/>
              </a:lvl5pPr>
              <a:lvl6pPr marL="2286000" indent="0">
                <a:buNone/>
                <a:defRPr sz="900"/>
              </a:lvl6pPr>
              <a:lvl7pPr marL="2743200" indent="0">
                <a:buNone/>
                <a:defRPr sz="900"/>
              </a:lvl7pPr>
              <a:lvl8pPr marL="3200400" indent="0">
                <a:buNone/>
                <a:defRPr sz="900"/>
              </a:lvl8pPr>
              <a:lvl9pPr marL="3657600" indent="0">
                <a:buNone/>
                <a:defRPr sz="900"/>
              </a:lvl9pPr>
            </a:lstStyle>
            <a:p>
              <a:pPr fontAlgn="base">
                <a:spcBef>
                  <a:spcPct val="20000"/>
                </a:spcBef>
                <a:spcAft>
                  <a:spcPct val="0"/>
                </a:spcAft>
                <a:defRPr/>
              </a:pPr>
              <a:r>
                <a:rPr lang="en-US" sz="9600" dirty="0">
                  <a:solidFill>
                    <a:schemeClr val="tx1"/>
                  </a:solidFill>
                  <a:latin typeface="Arial" panose="020B0604020202020204" pitchFamily="34" charset="0"/>
                  <a:ea typeface="字魂107号-萌趣欢乐体" panose="00000500000000000000" pitchFamily="2" charset="-122"/>
                  <a:cs typeface="Arial" panose="020B0604020202020204" pitchFamily="34" charset="0"/>
                  <a:sym typeface="字魂107号-萌趣欢乐体" panose="00000500000000000000" pitchFamily="2" charset="-122"/>
                </a:rPr>
                <a:t>Tr.74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1DAD6B9-C282-4BB8-B580-FDFE3BC21A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8572" y="1766543"/>
            <a:ext cx="5499069" cy="144487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6875940-E8CA-040C-AA3C-E795F4B90117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Google Shape;63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993" y="168053"/>
            <a:ext cx="11899595" cy="633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9" descr="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11916" y="214037"/>
            <a:ext cx="5717782" cy="117312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9"/>
          <p:cNvSpPr txBox="1"/>
          <p:nvPr/>
        </p:nvSpPr>
        <p:spPr>
          <a:xfrm>
            <a:off x="4269555" y="403313"/>
            <a:ext cx="4379769" cy="600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304" b="1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YÊU CẦU CẦN ĐẠT</a:t>
            </a:r>
            <a:endParaRPr kumimoji="0" sz="3304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9"/>
          <p:cNvGrpSpPr/>
          <p:nvPr/>
        </p:nvGrpSpPr>
        <p:grpSpPr>
          <a:xfrm>
            <a:off x="1233185" y="1217321"/>
            <a:ext cx="8926682" cy="4920648"/>
            <a:chOff x="0" y="276"/>
            <a:chExt cx="8926682" cy="4920648"/>
          </a:xfrm>
        </p:grpSpPr>
        <p:sp>
          <p:nvSpPr>
            <p:cNvPr id="636" name="Google Shape;636;p9"/>
            <p:cNvSpPr/>
            <p:nvPr/>
          </p:nvSpPr>
          <p:spPr>
            <a:xfrm rot="5400000">
              <a:off x="-265283" y="265559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chemeClr val="accent4"/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9"/>
            <p:cNvSpPr txBox="1"/>
            <p:nvPr/>
          </p:nvSpPr>
          <p:spPr>
            <a:xfrm>
              <a:off x="1" y="619271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9"/>
            <p:cNvSpPr/>
            <p:nvPr/>
          </p:nvSpPr>
          <p:spPr>
            <a:xfrm rot="5400000">
              <a:off x="4507555" y="-3269290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 txBox="1"/>
            <p:nvPr/>
          </p:nvSpPr>
          <p:spPr>
            <a:xfrm>
              <a:off x="1237990" y="56392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Calibri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000" kern="0" dirty="0" err="1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về</a:t>
              </a:r>
              <a:r>
                <a:rPr lang="en-US" sz="3000" kern="0" dirty="0">
                  <a:solidFill>
                    <a:srgbClr val="000000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hết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dư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9"/>
            <p:cNvSpPr/>
            <p:nvPr/>
          </p:nvSpPr>
          <p:spPr>
            <a:xfrm rot="5400000">
              <a:off x="-265283" y="1841605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21E146"/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9"/>
            <p:cNvSpPr txBox="1"/>
            <p:nvPr/>
          </p:nvSpPr>
          <p:spPr>
            <a:xfrm>
              <a:off x="1" y="2195317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 rot="5400000">
              <a:off x="4507555" y="-1693244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21E14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9"/>
            <p:cNvSpPr txBox="1"/>
            <p:nvPr/>
          </p:nvSpPr>
          <p:spPr>
            <a:xfrm>
              <a:off x="1237990" y="1632438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Vận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dụng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phép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chia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vào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giải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các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toán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liên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3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</a:t>
              </a:r>
              <a:r>
                <a:rPr kumimoji="0" 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9"/>
            <p:cNvSpPr/>
            <p:nvPr/>
          </p:nvSpPr>
          <p:spPr>
            <a:xfrm rot="5400000">
              <a:off x="-265283" y="3417651"/>
              <a:ext cx="1768556" cy="1237989"/>
            </a:xfrm>
            <a:prstGeom prst="chevron">
              <a:avLst>
                <a:gd name="adj" fmla="val 50000"/>
              </a:avLst>
            </a:prstGeom>
            <a:solidFill>
              <a:srgbClr val="4371C3"/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9"/>
            <p:cNvSpPr txBox="1"/>
            <p:nvPr/>
          </p:nvSpPr>
          <p:spPr>
            <a:xfrm>
              <a:off x="1" y="3771363"/>
              <a:ext cx="1237989" cy="530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575" tIns="21575" rIns="21575" bIns="2157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400"/>
                <a:buFont typeface="Calibri"/>
                <a:buNone/>
                <a:tabLst/>
                <a:defRPr/>
              </a:pPr>
              <a:r>
                <a:rPr kumimoji="0" lang="en-US" sz="3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9"/>
            <p:cNvSpPr/>
            <p:nvPr/>
          </p:nvSpPr>
          <p:spPr>
            <a:xfrm rot="5400000">
              <a:off x="4507555" y="-117197"/>
              <a:ext cx="1149561" cy="7688693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7" name="Google Shape;647;p9"/>
            <p:cNvSpPr txBox="1"/>
            <p:nvPr/>
          </p:nvSpPr>
          <p:spPr>
            <a:xfrm>
              <a:off x="1237990" y="3208485"/>
              <a:ext cx="7632576" cy="10373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13350" tIns="19050" rIns="19050" bIns="19050" anchor="ctr" anchorCtr="0">
              <a:noAutofit/>
            </a:bodyPr>
            <a:lstStyle/>
            <a:p>
              <a:pPr marL="285750" marR="0" lvl="1" indent="-28575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0"/>
                <a:buFont typeface="Arial"/>
                <a:buChar char="•"/>
                <a:tabLst/>
                <a:defRPr/>
              </a:pPr>
              <a:r>
                <a:rPr kumimoji="0" lang="en-US" sz="3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Yêu thích môn học và trình bày bài cẩn thận, sạch đẹp.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6832" y="431919"/>
            <a:ext cx="7503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2602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C1CDFA-2685-487C-69AB-F3F02D535BA2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795;p14">
            <a:extLst>
              <a:ext uri="{FF2B5EF4-FFF2-40B4-BE49-F238E27FC236}">
                <a16:creationId xmlns:a16="http://schemas.microsoft.com/office/drawing/2014/main" id="{436CE15B-6F08-031D-5F66-22825CEE6491}"/>
              </a:ext>
            </a:extLst>
          </p:cNvPr>
          <p:cNvSpPr/>
          <p:nvPr/>
        </p:nvSpPr>
        <p:spPr>
          <a:xfrm>
            <a:off x="630586" y="489883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7A44F6A-2101-BC63-60B0-A110FFFED986}"/>
              </a:ext>
            </a:extLst>
          </p:cNvPr>
          <p:cNvSpPr/>
          <p:nvPr/>
        </p:nvSpPr>
        <p:spPr>
          <a:xfrm>
            <a:off x="5790000" y="522774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ysClr val="windowText" lastClr="000000"/>
                </a:solidFill>
              </a:ln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985" y="270858"/>
            <a:ext cx="1081209" cy="66888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51261" y="-7209"/>
            <a:ext cx="1246347" cy="870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884" y="270859"/>
            <a:ext cx="9613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    b)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Chậu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3?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78F1-F64D-4A3C-BF4A-B406CD4057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15981" y="1391645"/>
            <a:ext cx="9158848" cy="4710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1254" y="4397528"/>
            <a:ext cx="1031961" cy="1097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8746" y="4397528"/>
            <a:ext cx="982744" cy="1098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0" y="4397528"/>
            <a:ext cx="942110" cy="1097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16559" y="4397528"/>
            <a:ext cx="947305" cy="109728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177609" y="5605012"/>
            <a:ext cx="665018" cy="64059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C01D0F-C8DF-96A8-B4FB-6987F1DB452A}"/>
              </a:ext>
            </a:extLst>
          </p:cNvPr>
          <p:cNvSpPr/>
          <p:nvPr/>
        </p:nvSpPr>
        <p:spPr>
          <a:xfrm>
            <a:off x="1510537" y="329719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5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6897" y="20930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7310" y="307110"/>
            <a:ext cx="9560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C4380776-F1DF-4386-80C4-5DAB8F1A1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297" y="1599616"/>
            <a:ext cx="4156124" cy="33557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5D715AD-829D-49C8-8357-CEA13AEF3FBA}"/>
              </a:ext>
            </a:extLst>
          </p:cNvPr>
          <p:cNvGrpSpPr/>
          <p:nvPr/>
        </p:nvGrpSpPr>
        <p:grpSpPr>
          <a:xfrm>
            <a:off x="1537310" y="1089769"/>
            <a:ext cx="2251928" cy="2811320"/>
            <a:chOff x="1716718" y="1992174"/>
            <a:chExt cx="1715828" cy="2811320"/>
          </a:xfrm>
        </p:grpSpPr>
        <p:pic>
          <p:nvPicPr>
            <p:cNvPr id="10" name="Picture 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6A5C3775-B4CF-4EFA-AEFD-C619B1979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D495B0-6AA4-4EAB-BF1A-A0FBADAE831F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17 : 2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8DB4811-164F-4B18-A10D-CB65265F1F5B}"/>
              </a:ext>
            </a:extLst>
          </p:cNvPr>
          <p:cNvGrpSpPr/>
          <p:nvPr/>
        </p:nvGrpSpPr>
        <p:grpSpPr>
          <a:xfrm>
            <a:off x="316089" y="3611390"/>
            <a:ext cx="2251928" cy="2811320"/>
            <a:chOff x="1716718" y="1992174"/>
            <a:chExt cx="1715828" cy="2811320"/>
          </a:xfrm>
        </p:grpSpPr>
        <p:pic>
          <p:nvPicPr>
            <p:cNvPr id="40" name="Picture 39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9610559-4C1E-4F7A-AC1D-C2DD118F4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FDD100E-E3FE-47D1-BE78-7CBB7274B569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5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04A0A65-D774-4B80-8FC3-0B2E8AD1A8D3}"/>
              </a:ext>
            </a:extLst>
          </p:cNvPr>
          <p:cNvGrpSpPr/>
          <p:nvPr/>
        </p:nvGrpSpPr>
        <p:grpSpPr>
          <a:xfrm>
            <a:off x="4914395" y="4685578"/>
            <a:ext cx="2251928" cy="2811320"/>
            <a:chOff x="1716718" y="1992174"/>
            <a:chExt cx="1715828" cy="2811320"/>
          </a:xfrm>
        </p:grpSpPr>
        <p:pic>
          <p:nvPicPr>
            <p:cNvPr id="45" name="Picture 44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2481E597-A3F2-4806-BC4D-53619550C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682D913-C73F-499F-87D7-FCAD37BF8F3A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34 : 6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7A5352D-214B-4E28-BFE1-345B3333B2E8}"/>
              </a:ext>
            </a:extLst>
          </p:cNvPr>
          <p:cNvGrpSpPr/>
          <p:nvPr/>
        </p:nvGrpSpPr>
        <p:grpSpPr>
          <a:xfrm>
            <a:off x="8407928" y="2915769"/>
            <a:ext cx="2251928" cy="2811320"/>
            <a:chOff x="1716718" y="1992174"/>
            <a:chExt cx="1715828" cy="2811320"/>
          </a:xfrm>
        </p:grpSpPr>
        <p:pic>
          <p:nvPicPr>
            <p:cNvPr id="48" name="Picture 47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4136708D-7484-4EFC-80BB-96E4724139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1B86E63-1F07-45C8-A728-2BF958CA0EA7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16 : 6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A5294B-4F19-4F5D-9F2D-252711CC0972}"/>
              </a:ext>
            </a:extLst>
          </p:cNvPr>
          <p:cNvGrpSpPr/>
          <p:nvPr/>
        </p:nvGrpSpPr>
        <p:grpSpPr>
          <a:xfrm>
            <a:off x="6999992" y="728484"/>
            <a:ext cx="2251928" cy="2811320"/>
            <a:chOff x="1716718" y="1992174"/>
            <a:chExt cx="1715828" cy="2811320"/>
          </a:xfrm>
        </p:grpSpPr>
        <p:pic>
          <p:nvPicPr>
            <p:cNvPr id="64" name="Picture 63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D130317A-B0F3-4C4D-90A0-927BBDD26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6718" y="1992174"/>
              <a:ext cx="1715828" cy="281132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099CA8F-4D10-44E7-9FB2-63926AD2760C}"/>
                </a:ext>
              </a:extLst>
            </p:cNvPr>
            <p:cNvSpPr/>
            <p:nvPr/>
          </p:nvSpPr>
          <p:spPr>
            <a:xfrm>
              <a:off x="2095018" y="2488557"/>
              <a:ext cx="1053296" cy="833377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19 : 7</a:t>
              </a:r>
            </a:p>
          </p:txBody>
        </p:sp>
      </p:grpSp>
      <p:sp>
        <p:nvSpPr>
          <p:cNvPr id="66" name="Google Shape;470;p34">
            <a:extLst>
              <a:ext uri="{FF2B5EF4-FFF2-40B4-BE49-F238E27FC236}">
                <a16:creationId xmlns:a16="http://schemas.microsoft.com/office/drawing/2014/main" id="{BCCD69B5-E944-41A6-A368-5309D04BD38B}"/>
              </a:ext>
            </a:extLst>
          </p:cNvPr>
          <p:cNvSpPr txBox="1">
            <a:spLocks/>
          </p:cNvSpPr>
          <p:nvPr/>
        </p:nvSpPr>
        <p:spPr>
          <a:xfrm>
            <a:off x="1689904" y="2581106"/>
            <a:ext cx="2330617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(dư 1)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Google Shape;470;p34">
            <a:extLst>
              <a:ext uri="{FF2B5EF4-FFF2-40B4-BE49-F238E27FC236}">
                <a16:creationId xmlns:a16="http://schemas.microsoft.com/office/drawing/2014/main" id="{99C30E05-8F18-4F62-8C97-890F97D5F7AE}"/>
              </a:ext>
            </a:extLst>
          </p:cNvPr>
          <p:cNvSpPr txBox="1">
            <a:spLocks/>
          </p:cNvSpPr>
          <p:nvPr/>
        </p:nvSpPr>
        <p:spPr>
          <a:xfrm>
            <a:off x="758191" y="5128083"/>
            <a:ext cx="2761924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(dư 4)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Google Shape;470;p34">
            <a:extLst>
              <a:ext uri="{FF2B5EF4-FFF2-40B4-BE49-F238E27FC236}">
                <a16:creationId xmlns:a16="http://schemas.microsoft.com/office/drawing/2014/main" id="{A51B4261-16BE-4DEF-A6F5-52AFCD2A0083}"/>
              </a:ext>
            </a:extLst>
          </p:cNvPr>
          <p:cNvSpPr txBox="1">
            <a:spLocks/>
          </p:cNvSpPr>
          <p:nvPr/>
        </p:nvSpPr>
        <p:spPr>
          <a:xfrm>
            <a:off x="6733006" y="5695048"/>
            <a:ext cx="2456865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Google Shape;470;p34">
            <a:extLst>
              <a:ext uri="{FF2B5EF4-FFF2-40B4-BE49-F238E27FC236}">
                <a16:creationId xmlns:a16="http://schemas.microsoft.com/office/drawing/2014/main" id="{85049606-B8AC-4D60-8B52-A002C6BDEBA3}"/>
              </a:ext>
            </a:extLst>
          </p:cNvPr>
          <p:cNvSpPr txBox="1">
            <a:spLocks/>
          </p:cNvSpPr>
          <p:nvPr/>
        </p:nvSpPr>
        <p:spPr>
          <a:xfrm>
            <a:off x="8816833" y="4361055"/>
            <a:ext cx="2682440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4)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Google Shape;470;p34">
            <a:extLst>
              <a:ext uri="{FF2B5EF4-FFF2-40B4-BE49-F238E27FC236}">
                <a16:creationId xmlns:a16="http://schemas.microsoft.com/office/drawing/2014/main" id="{544B0B5D-CD1D-4456-BC59-D4C0F07361A3}"/>
              </a:ext>
            </a:extLst>
          </p:cNvPr>
          <p:cNvSpPr txBox="1">
            <a:spLocks/>
          </p:cNvSpPr>
          <p:nvPr/>
        </p:nvSpPr>
        <p:spPr>
          <a:xfrm>
            <a:off x="8133490" y="1943664"/>
            <a:ext cx="2724452" cy="8478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Fredoka One"/>
              <a:buNone/>
              <a:defRPr sz="38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(dư 5) </a:t>
            </a:r>
            <a:endParaRPr lang="en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1F32D8-1AFC-3C97-36D1-4D5968100490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B126E51-16F2-DEBA-B45B-206A8B0D9AEC}"/>
              </a:ext>
            </a:extLst>
          </p:cNvPr>
          <p:cNvSpPr/>
          <p:nvPr/>
        </p:nvSpPr>
        <p:spPr>
          <a:xfrm>
            <a:off x="1231310" y="371208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71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72 -0.06991 L 0.06172 -0.06968 C 0.06406 -0.06042 0.06628 -0.05023 0.06953 -0.04097 C 0.08021 -0.01065 0.10247 0.03148 0.10963 0.0618 C 0.11081 0.06759 0.11224 0.07338 0.11341 0.07916 C 0.11654 0.09282 0.11484 0.08958 0.11953 0.10555 C 0.1207 0.10949 0.12174 0.11389 0.12357 0.11736 C 0.12786 0.12615 0.13372 0.13148 0.13958 0.13796 C 0.1401 0.13981 0.14075 0.14166 0.14154 0.14375 C 0.14245 0.14606 0.14362 0.14838 0.1444 0.15092 C 0.14805 0.16273 0.14401 0.1574 0.14974 0.16296 " pathEditMode="relative" rAng="0" ptsTypes="AAAAAAAAAAA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1" y="1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049 -0.08125 L 0.04049 -0.08102 C 0.05599 -0.09259 0.07135 -0.10463 0.08698 -0.11504 C 0.1194 -0.13727 0.15286 -0.15486 0.18476 -0.1794 C 0.19362 -0.18611 0.20234 -0.19352 0.21133 -0.19954 C 0.21745 -0.2037 0.22422 -0.20532 0.23034 -0.20972 C 0.24167 -0.21782 0.25208 -0.2294 0.26354 -0.2368 C 0.28346 -0.2493 0.30443 -0.25625 0.32435 -0.26875 C 0.32969 -0.27222 0.3349 -0.27662 0.34049 -0.27893 C 0.347 -0.28171 0.35378 -0.28217 0.36042 -0.28403 C 0.36732 -0.28912 0.37422 -0.29444 0.38125 -0.29907 C 0.39349 -0.30717 0.39492 -0.30717 0.40599 -0.31088 C 0.41536 -0.31944 0.40625 -0.31227 0.42682 -0.31782 C 0.43164 -0.31898 0.43633 -0.32106 0.44115 -0.32268 C 0.44648 -0.32222 0.45195 -0.32315 0.45716 -0.32106 C 0.45833 -0.3206 0.45859 -0.31782 0.45911 -0.31597 C 0.4599 -0.31273 0.46029 -0.30926 0.46107 -0.30602 C 0.46575 -0.28495 0.46081 -0.31042 0.46393 -0.29421 " pathEditMode="relative" rAng="0" ptsTypes="AAAAAAAAAAAAAAAAAA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72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19444 L 0.01055 -0.19444 C 0.01302 -0.20694 0.01472 -0.2199 0.0181 -0.23171 C 0.02019 -0.23935 0.02383 -0.24513 0.0267 -0.25185 C 0.05065 -0.31088 0.04076 -0.29467 0.07409 -0.34652 C 0.08685 -0.3662 0.11302 -0.40393 0.11302 -0.40393 C 0.11433 -0.40833 0.11511 -0.41365 0.1168 -0.41736 C 0.12709 -0.43935 0.12878 -0.44004 0.13972 -0.45277 " pathEditMode="relative" ptsTypes="AAAAAAAA">
                                      <p:cBhvr>
                                        <p:cTn id="6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9 -0.1456 L -0.03099 -0.1456 C -0.03984 -0.16759 -0.03711 -0.16365 -0.05768 -0.18449 C -0.08893 -0.21643 -0.08242 -0.21273 -0.10325 -0.22014 C -0.10573 -0.22222 -0.10807 -0.22546 -0.11081 -0.22685 C -0.11393 -0.22824 -0.11719 -0.22754 -0.12031 -0.22847 C -0.12135 -0.2287 -0.12213 -0.22986 -0.12318 -0.23009 C -0.12604 -0.23102 -0.12891 -0.23125 -0.13164 -0.23194 C -0.13359 -0.23287 -0.13542 -0.23518 -0.13737 -0.23518 C -0.1431 -0.23565 -0.14883 -0.23403 -0.15443 -0.23356 C -0.15664 -0.23333 -0.15885 -0.23356 -0.16107 -0.23356 " pathEditMode="relative" ptsTypes="AAAAAAAAAAA">
                                      <p:cBhvr>
                                        <p:cTn id="7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4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14 -0.06481 L -0.04714 -0.06458 C -0.05899 -0.04676 -0.06654 -0.02037 -0.0823 -0.01065 C -0.11641 0.01065 -0.10092 -0.00139 -0.13412 0.02986 C -0.13659 0.03195 -0.13894 0.03449 -0.14141 0.03681 C -0.14453 0.03982 -0.14818 0.0419 -0.15105 0.0456 C -0.15521 0.0507 -0.15886 0.05671 -0.16315 0.06134 C -0.16732 0.06574 -0.1724 0.06759 -0.17657 0.07199 C -0.17969 0.07523 -0.18203 0.08033 -0.18503 0.08426 C -0.18594 0.08565 -0.18737 0.08658 -0.18842 0.08796 " pathEditMode="relative" rAng="0" ptsTypes="AAAAAAAAAA">
                                      <p:cBhvr>
                                        <p:cTn id="8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70" y="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6" grpId="0" animBg="1"/>
      <p:bldP spid="67" grpId="0" animBg="1"/>
      <p:bldP spid="68" grpId="0" animBg="1"/>
      <p:bldP spid="69" grpId="0" animBg="1"/>
      <p:bldP spid="7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05193" y="410620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B76D08B-396D-40E0-B4A7-F35A48598765}"/>
              </a:ext>
            </a:extLst>
          </p:cNvPr>
          <p:cNvGrpSpPr/>
          <p:nvPr/>
        </p:nvGrpSpPr>
        <p:grpSpPr>
          <a:xfrm>
            <a:off x="0" y="6355716"/>
            <a:ext cx="12192000" cy="713190"/>
            <a:chOff x="0" y="5656716"/>
            <a:chExt cx="12926997" cy="141899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EFFB80-EFA6-4107-B0E5-C93A9A2293AE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60A55B76-B433-4977-8D7F-4EC88176C8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CBEF935A-F5C1-449E-94EC-B4140F395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47AD331-2D26-47E4-83E8-62589BD5C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859755" y="776746"/>
            <a:ext cx="61200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461358-1633-4D54-8134-B25EAEA8D21B}"/>
              </a:ext>
            </a:extLst>
          </p:cNvPr>
          <p:cNvSpPr txBox="1"/>
          <p:nvPr/>
        </p:nvSpPr>
        <p:spPr>
          <a:xfrm>
            <a:off x="1558286" y="690482"/>
            <a:ext cx="101437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/>
              <a:t>Rô-bốt chia 56 con cá vào các rổ, mỗi rổ 8 con cá. Hỏi Rô-bốt chia được bao nhiêu rổ cá như vậy?</a:t>
            </a:r>
            <a:endParaRPr lang="en-US" sz="3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BD7D0-574C-4DA1-907D-A8CC0B81BCB9}"/>
              </a:ext>
            </a:extLst>
          </p:cNvPr>
          <p:cNvSpPr txBox="1"/>
          <p:nvPr/>
        </p:nvSpPr>
        <p:spPr>
          <a:xfrm>
            <a:off x="4479403" y="1767700"/>
            <a:ext cx="40511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71556C-51B7-4022-B3B8-CDE103CC43F1}"/>
              </a:ext>
            </a:extLst>
          </p:cNvPr>
          <p:cNvCxnSpPr/>
          <p:nvPr/>
        </p:nvCxnSpPr>
        <p:spPr>
          <a:xfrm>
            <a:off x="3102015" y="1226916"/>
            <a:ext cx="44562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E3AA977-703E-4B24-BCA0-8F3FC524419D}"/>
              </a:ext>
            </a:extLst>
          </p:cNvPr>
          <p:cNvCxnSpPr>
            <a:cxnSpLocks/>
          </p:cNvCxnSpPr>
          <p:nvPr/>
        </p:nvCxnSpPr>
        <p:spPr>
          <a:xfrm>
            <a:off x="7974957" y="1226916"/>
            <a:ext cx="27452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5128AA59-99EB-4C83-B283-FDF5BA3CEA86}"/>
              </a:ext>
            </a:extLst>
          </p:cNvPr>
          <p:cNvCxnSpPr>
            <a:cxnSpLocks/>
          </p:cNvCxnSpPr>
          <p:nvPr/>
        </p:nvCxnSpPr>
        <p:spPr>
          <a:xfrm>
            <a:off x="3350712" y="1643605"/>
            <a:ext cx="593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526DA51-C825-41D7-98F6-E3BCC6F2771C}"/>
              </a:ext>
            </a:extLst>
          </p:cNvPr>
          <p:cNvSpPr txBox="1"/>
          <p:nvPr/>
        </p:nvSpPr>
        <p:spPr>
          <a:xfrm>
            <a:off x="2044860" y="2808575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Rô-bốt chia được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rổ</a:t>
            </a:r>
            <a:r>
              <a:rPr lang="en-US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cá</a:t>
            </a:r>
            <a:r>
              <a:rPr lang="vi-VN" sz="4400" dirty="0">
                <a:solidFill>
                  <a:srgbClr val="FF0000"/>
                </a:solidFill>
                <a:latin typeface="Arial (Body)"/>
                <a:cs typeface="Arial" panose="020B0604020202020204" pitchFamily="34" charset="0"/>
              </a:rPr>
              <a:t> là:</a:t>
            </a:r>
            <a:endParaRPr lang="en-US" sz="4400" dirty="0">
              <a:solidFill>
                <a:srgbClr val="FF0000"/>
              </a:solidFill>
              <a:latin typeface="Arial (Body)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989738-1272-4D1F-A7A9-1854DE7636BD}"/>
              </a:ext>
            </a:extLst>
          </p:cNvPr>
          <p:cNvSpPr txBox="1"/>
          <p:nvPr/>
        </p:nvSpPr>
        <p:spPr>
          <a:xfrm>
            <a:off x="2107477" y="3894954"/>
            <a:ext cx="8418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cs typeface="Arial" panose="020B0604020202020204" pitchFamily="34" charset="0"/>
              </a:rPr>
              <a:t>56 : 8 = 7 (rổ) 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1BEB1-0D95-46E9-8388-A7F132CB2B33}"/>
              </a:ext>
            </a:extLst>
          </p:cNvPr>
          <p:cNvSpPr txBox="1"/>
          <p:nvPr/>
        </p:nvSpPr>
        <p:spPr>
          <a:xfrm>
            <a:off x="3902820" y="4884616"/>
            <a:ext cx="6709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số: 7 rổ cá</a:t>
            </a:r>
            <a:endParaRPr lang="en-US" sz="4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5610D0-A828-DE21-0651-C71F80FC5AC9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Google Shape;795;p14">
            <a:extLst>
              <a:ext uri="{FF2B5EF4-FFF2-40B4-BE49-F238E27FC236}">
                <a16:creationId xmlns:a16="http://schemas.microsoft.com/office/drawing/2014/main" id="{70AD2667-5E6A-C326-6DD3-1101A24EFC9C}"/>
              </a:ext>
            </a:extLst>
          </p:cNvPr>
          <p:cNvSpPr/>
          <p:nvPr/>
        </p:nvSpPr>
        <p:spPr>
          <a:xfrm>
            <a:off x="-94299" y="1498351"/>
            <a:ext cx="4714890" cy="1551470"/>
          </a:xfrm>
          <a:prstGeom prst="cloudCallout">
            <a:avLst>
              <a:gd name="adj1" fmla="val -26486"/>
              <a:gd name="adj2" fmla="val 74551"/>
            </a:avLst>
          </a:prstGeom>
          <a:gradFill>
            <a:gsLst>
              <a:gs pos="0">
                <a:srgbClr val="CFFEFF"/>
              </a:gs>
              <a:gs pos="35000">
                <a:srgbClr val="DDFEFF"/>
              </a:gs>
              <a:gs pos="100000">
                <a:srgbClr val="EFFFFF"/>
              </a:gs>
            </a:gsLst>
            <a:lin ang="16200000" scaled="0"/>
          </a:gradFill>
          <a:ln w="9525" cap="flat" cmpd="sng">
            <a:solidFill>
              <a:srgbClr val="B5DADD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Font typeface="Arial"/>
              <a:buNone/>
            </a:pP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con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làm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vào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vở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thời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gian</a:t>
            </a:r>
            <a:r>
              <a:rPr lang="en-US" sz="28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5 </a:t>
            </a:r>
            <a:r>
              <a:rPr lang="en-US" sz="28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phút</a:t>
            </a:r>
            <a:endParaRPr sz="2800" b="0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32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58" grpId="0"/>
      <p:bldP spid="60" grpId="0"/>
      <p:bldP spid="61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65850" y="2037077"/>
            <a:ext cx="4700789" cy="13822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Vận</a:t>
            </a:r>
            <a:r>
              <a:rPr kumimoji="0" lang="en-US" sz="7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dụng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056" l="208" r="99323">
                        <a14:foregroundMark x1="12031" y1="74352" x2="6250" y2="71667"/>
                        <a14:foregroundMark x1="13542" y1="84907" x2="28073" y2="97407"/>
                        <a14:foregroundMark x1="15625" y1="92500" x2="3594" y2="92222"/>
                        <a14:foregroundMark x1="20104" y1="91944" x2="74531" y2="88333"/>
                        <a14:foregroundMark x1="74531" y1="88333" x2="98542" y2="89352"/>
                        <a14:foregroundMark x1="417" y1="90833" x2="16198" y2="93519"/>
                        <a14:foregroundMark x1="17500" y1="97130" x2="1510" y2="93611"/>
                        <a14:foregroundMark x1="5573" y1="88981" x2="10417" y2="88519"/>
                        <a14:foregroundMark x1="4531" y1="82500" x2="6667" y2="87685"/>
                        <a14:foregroundMark x1="5156" y1="84074" x2="260" y2="82963"/>
                        <a14:foregroundMark x1="260" y1="82963" x2="260" y2="82963"/>
                        <a14:foregroundMark x1="96510" y1="97963" x2="99323" y2="98056"/>
                      </a14:backgroundRemoval>
                    </a14:imgEffect>
                  </a14:imgLayer>
                </a14:imgProps>
              </a:ext>
            </a:extLst>
          </a:blip>
          <a:srcRect t="33046" b="22033"/>
          <a:stretch>
            <a:fillRect/>
          </a:stretch>
        </p:blipFill>
        <p:spPr>
          <a:xfrm>
            <a:off x="0" y="4326255"/>
            <a:ext cx="12331700" cy="2531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ADD174-5EFD-3142-F4C2-93FFC6C48DAD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82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34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8283D108-1411-4B93-945B-2C75C0996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188142" y="628943"/>
            <a:ext cx="8608360" cy="6032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artoon students Royalty Free Vector Image - VectorStock">
            <a:extLst>
              <a:ext uri="{FF2B5EF4-FFF2-40B4-BE49-F238E27FC236}">
                <a16:creationId xmlns:a16="http://schemas.microsoft.com/office/drawing/2014/main" id="{59739320-F719-4B8C-B6B7-9359F8D6D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6633909" y="2259940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F9F0663-D77F-41F1-BF92-BAA75BBE9678}"/>
              </a:ext>
            </a:extLst>
          </p:cNvPr>
          <p:cNvSpPr txBox="1"/>
          <p:nvPr/>
        </p:nvSpPr>
        <p:spPr>
          <a:xfrm>
            <a:off x="2861188" y="1086509"/>
            <a:ext cx="45777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nl-NL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thực hiện phép chia 49 : 8 = 5 (dư 9). Hỏi bạn Lan thực hiện phép tính đã đúng chưa? Vì sao?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9AA429-FF69-4D7E-A522-260DB6C8CE05}"/>
              </a:ext>
            </a:extLst>
          </p:cNvPr>
          <p:cNvGrpSpPr/>
          <p:nvPr/>
        </p:nvGrpSpPr>
        <p:grpSpPr>
          <a:xfrm>
            <a:off x="7438918" y="314990"/>
            <a:ext cx="4606778" cy="2217897"/>
            <a:chOff x="7077074" y="-180163"/>
            <a:chExt cx="4606778" cy="2217897"/>
          </a:xfrm>
        </p:grpSpPr>
        <p:sp>
          <p:nvSpPr>
            <p:cNvPr id="43" name="Rounded Rectangular Callout 4">
              <a:extLst>
                <a:ext uri="{FF2B5EF4-FFF2-40B4-BE49-F238E27FC236}">
                  <a16:creationId xmlns:a16="http://schemas.microsoft.com/office/drawing/2014/main" id="{1004349C-9F1E-4085-8FFD-6DDF1F024F8F}"/>
                </a:ext>
              </a:extLst>
            </p:cNvPr>
            <p:cNvSpPr/>
            <p:nvPr/>
          </p:nvSpPr>
          <p:spPr>
            <a:xfrm>
              <a:off x="7077075" y="-180163"/>
              <a:ext cx="4606777" cy="2217897"/>
            </a:xfrm>
            <a:prstGeom prst="wedgeRoundRectCallout">
              <a:avLst>
                <a:gd name="adj1" fmla="val -45644"/>
                <a:gd name="adj2" fmla="val 7280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4" name="Rounded Rectangular Callout 18">
              <a:extLst>
                <a:ext uri="{FF2B5EF4-FFF2-40B4-BE49-F238E27FC236}">
                  <a16:creationId xmlns:a16="http://schemas.microsoft.com/office/drawing/2014/main" id="{47D2BEAA-3C41-45FD-AE45-FD663AA180AF}"/>
                </a:ext>
              </a:extLst>
            </p:cNvPr>
            <p:cNvSpPr/>
            <p:nvPr/>
          </p:nvSpPr>
          <p:spPr>
            <a:xfrm>
              <a:off x="7077074" y="-180163"/>
              <a:ext cx="4606777" cy="2217897"/>
            </a:xfrm>
            <a:prstGeom prst="wedgeRoundRectCallout">
              <a:avLst>
                <a:gd name="adj1" fmla="val 2738"/>
                <a:gd name="adj2" fmla="val 77961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nl-NL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Lan thực hiện phép chia sai vì số dư lớn hơn số chia.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7E59A402-F26C-42B9-9A92-0BD1C342E83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56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76350" y="-156210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AE64EB-13B8-7D40-F929-14277FC959E8}"/>
              </a:ext>
            </a:extLst>
          </p:cNvPr>
          <p:cNvSpPr/>
          <p:nvPr/>
        </p:nvSpPr>
        <p:spPr>
          <a:xfrm>
            <a:off x="-1978702" y="-179882"/>
            <a:ext cx="1899508" cy="2122928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226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329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055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303</Words>
  <Application>Microsoft Office PowerPoint</Application>
  <PresentationFormat>Widescreen</PresentationFormat>
  <Paragraphs>50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等线</vt:lpstr>
      <vt:lpstr>等线 Light</vt:lpstr>
      <vt:lpstr>Arial</vt:lpstr>
      <vt:lpstr>Arial (Body)</vt:lpstr>
      <vt:lpstr>Calibri</vt:lpstr>
      <vt:lpstr>Calibri Light</vt:lpstr>
      <vt:lpstr>Source Han Sans Regular</vt:lpstr>
      <vt:lpstr>Times New Roman</vt:lpstr>
      <vt:lpstr>UTM Cookies</vt:lpstr>
      <vt:lpstr>字魂107号-萌趣欢乐体</vt:lpstr>
      <vt:lpstr>Office 主题</vt:lpstr>
      <vt:lpstr>Office 主题​​</vt:lpstr>
      <vt:lpstr>2_Office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1055</dc:title>
  <dc:creator>DELL</dc:creator>
  <cp:lastModifiedBy>Admin</cp:lastModifiedBy>
  <cp:revision>118</cp:revision>
  <dcterms:modified xsi:type="dcterms:W3CDTF">2024-11-11T05:39:43Z</dcterms:modified>
</cp:coreProperties>
</file>