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  <p:sldMasterId id="2147483698" r:id="rId3"/>
  </p:sldMasterIdLst>
  <p:notesMasterIdLst>
    <p:notesMasterId r:id="rId12"/>
  </p:notesMasterIdLst>
  <p:sldIdLst>
    <p:sldId id="318" r:id="rId4"/>
    <p:sldId id="2634" r:id="rId5"/>
    <p:sldId id="2661" r:id="rId6"/>
    <p:sldId id="320" r:id="rId7"/>
    <p:sldId id="321" r:id="rId8"/>
    <p:sldId id="322" r:id="rId9"/>
    <p:sldId id="2632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271A056B-756A-4CA2-92CF-AF4AB1D3D2E0}">
          <dgm:prSet custT="1"/>
          <dgm:spPr/>
          <dgm:t>
            <a:bodyPr/>
            <a:lstStyle/>
            <a:p>
              <a:pPr rtl="0"/>
              <a:r>
                <a:rPr lang="nl-NL" sz="2400" dirty="0"/>
                <a:t>Có “biểu tượng” về 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7</m:t>
                      </m:r>
                    </m:den>
                  </m:f>
                  <m:r>
                    <a:rPr lang="nl-NL" sz="2400" i="1">
                      <a:latin typeface="Cambria Math" panose="02040503050406030204" pitchFamily="18" charset="0"/>
                    </a:rPr>
                    <m:t>; </m:t>
                  </m:r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8</m:t>
                      </m:r>
                    </m:den>
                  </m:f>
                </m:oMath>
              </a14:m>
              <a:r>
                <a:rPr lang="nl-NL" sz="2400" dirty="0"/>
                <a:t> ;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9</m:t>
                      </m:r>
                    </m:den>
                  </m:f>
                </m:oMath>
              </a14:m>
              <a:r>
                <a:rPr lang="nl-NL" sz="2400" dirty="0"/>
                <a:t> của một hình và nhận biết được  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7</m:t>
                      </m:r>
                    </m:den>
                  </m:f>
                  <m:r>
                    <a:rPr lang="nl-NL" sz="2400" i="1">
                      <a:latin typeface="Cambria Math" panose="02040503050406030204" pitchFamily="18" charset="0"/>
                    </a:rPr>
                    <m:t>; </m:t>
                  </m:r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8</m:t>
                      </m:r>
                    </m:den>
                  </m:f>
                </m:oMath>
              </a14:m>
              <a:r>
                <a:rPr lang="nl-NL" sz="2400" dirty="0"/>
                <a:t> ;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9</m:t>
                      </m:r>
                    </m:den>
                  </m:f>
                </m:oMath>
              </a14:m>
              <a:r>
                <a:rPr lang="nl-NL" sz="2400" dirty="0"/>
                <a:t>  thông qua các hình ảnh trực quan.</a:t>
              </a:r>
              <a:endParaRPr lang="en-US" sz="2400" dirty="0">
                <a:latin typeface="+mj-lt"/>
                <a:cs typeface="Times New Roman" panose="02020603050405020304" pitchFamily="18" charset="0"/>
              </a:endParaRPr>
            </a:p>
          </dgm:t>
        </dgm:pt>
      </mc:Choice>
      <mc:Fallback xmlns="">
        <dgm:pt modelId="{271A056B-756A-4CA2-92CF-AF4AB1D3D2E0}">
          <dgm:prSet custT="1"/>
          <dgm:spPr/>
          <dgm:t>
            <a:bodyPr/>
            <a:lstStyle/>
            <a:p>
              <a:pPr rtl="0"/>
              <a:r>
                <a:rPr lang="nl-NL" sz="2400" dirty="0" smtClean="0"/>
                <a:t>Có “biểu tượng” về  </a:t>
              </a:r>
              <a:r>
                <a:rPr lang="nl-NL" sz="2400" i="0"/>
                <a:t>1</a:t>
              </a:r>
              <a:r>
                <a:rPr lang="en-US" sz="2400" i="0"/>
                <a:t>/</a:t>
              </a:r>
              <a:r>
                <a:rPr lang="nl-NL" sz="2400" i="0"/>
                <a:t>7;  1</a:t>
              </a:r>
              <a:r>
                <a:rPr lang="en-US" sz="2400" i="0"/>
                <a:t>/</a:t>
              </a:r>
              <a:r>
                <a:rPr lang="nl-NL" sz="2400" i="0"/>
                <a:t>8</a:t>
              </a:r>
              <a:r>
                <a:rPr lang="nl-NL" sz="2400" dirty="0"/>
                <a:t> ; </a:t>
              </a:r>
              <a:r>
                <a:rPr lang="nl-NL" sz="2400" i="0"/>
                <a:t>1</a:t>
              </a:r>
              <a:r>
                <a:rPr lang="en-US" sz="2400" i="0"/>
                <a:t>/</a:t>
              </a:r>
              <a:r>
                <a:rPr lang="nl-NL" sz="2400" i="0"/>
                <a:t>9</a:t>
              </a:r>
              <a:r>
                <a:rPr lang="nl-NL" sz="2400" dirty="0"/>
                <a:t> của một hình và nhận biết được   </a:t>
              </a:r>
              <a:r>
                <a:rPr lang="nl-NL" sz="2400" i="0"/>
                <a:t>1</a:t>
              </a:r>
              <a:r>
                <a:rPr lang="en-US" sz="2400" i="0"/>
                <a:t>/</a:t>
              </a:r>
              <a:r>
                <a:rPr lang="nl-NL" sz="2400" i="0"/>
                <a:t>7;  1</a:t>
              </a:r>
              <a:r>
                <a:rPr lang="en-US" sz="2400" i="0"/>
                <a:t>/</a:t>
              </a:r>
              <a:r>
                <a:rPr lang="nl-NL" sz="2400" i="0"/>
                <a:t>8</a:t>
              </a:r>
              <a:r>
                <a:rPr lang="nl-NL" sz="2400" dirty="0"/>
                <a:t> ; </a:t>
              </a:r>
              <a:r>
                <a:rPr lang="nl-NL" sz="2400" i="0"/>
                <a:t>1</a:t>
              </a:r>
              <a:r>
                <a:rPr lang="en-US" sz="2400" i="0"/>
                <a:t>/</a:t>
              </a:r>
              <a:r>
                <a:rPr lang="nl-NL" sz="2400" i="0"/>
                <a:t>9</a:t>
              </a:r>
              <a:r>
                <a:rPr lang="nl-NL" sz="2400" dirty="0"/>
                <a:t>  thông qua các hình </a:t>
              </a:r>
              <a:r>
                <a:rPr lang="nl-NL" sz="2400" dirty="0" smtClean="0"/>
                <a:t>ảnh </a:t>
              </a:r>
              <a:r>
                <a:rPr lang="nl-NL" sz="2400" dirty="0"/>
                <a:t>trực </a:t>
              </a:r>
              <a:r>
                <a:rPr lang="nl-NL" sz="2400" dirty="0" smtClean="0"/>
                <a:t>quan.</a:t>
              </a:r>
              <a:endParaRPr lang="en-US" sz="2400" dirty="0">
                <a:latin typeface="+mj-lt"/>
                <a:cs typeface="Times New Roman" panose="02020603050405020304" pitchFamily="18" charset="0"/>
              </a:endParaRPr>
            </a:p>
          </dgm:t>
        </dgm:pt>
      </mc:Fallback>
    </mc:AlternateConten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>
        <a:blipFill>
          <a:blip xmlns:r="http://schemas.openxmlformats.org/officeDocument/2006/relationships" r:embed="rId1"/>
          <a:stretch>
            <a:fillRect l="-95" r="-1515" b="-982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271A056B-756A-4CA2-92CF-AF4AB1D3D2E0}">
          <dgm:prSet custT="1"/>
          <dgm:spPr/>
          <dgm:t>
            <a:bodyPr/>
            <a:lstStyle/>
            <a:p>
              <a:pPr rtl="0"/>
              <a:r>
                <a:rPr lang="nl-NL" sz="2400" dirty="0"/>
                <a:t>Xác định được  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lang="nl-NL" sz="2400" i="1">
                      <a:latin typeface="Cambria Math" panose="02040503050406030204" pitchFamily="18" charset="0"/>
                    </a:rPr>
                    <m:t>; </m:t>
                  </m:r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den>
                  </m:f>
                </m:oMath>
              </a14:m>
              <a:r>
                <a:rPr lang="nl-NL" sz="2400" dirty="0"/>
                <a:t> ;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den>
                  </m:f>
                </m:oMath>
              </a14:m>
              <a:r>
                <a:rPr lang="nl-NL" sz="2400" dirty="0"/>
                <a:t> của một nhóm đồ vật bằng việc chia thành các phần bằng nhau</a:t>
              </a:r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dirty="0">
                <a:latin typeface="+mj-lt"/>
                <a:cs typeface="Times New Roman" panose="02020603050405020304" pitchFamily="18" charset="0"/>
              </a:endParaRPr>
            </a:p>
          </dgm:t>
        </dgm:pt>
      </mc:Choice>
      <mc:Fallback xmlns="">
        <dgm:pt modelId="{271A056B-756A-4CA2-92CF-AF4AB1D3D2E0}">
          <dgm:prSet custT="1"/>
          <dgm:spPr/>
          <dgm:t>
            <a:bodyPr/>
            <a:lstStyle/>
            <a:p>
              <a:pPr rtl="0"/>
              <a:r>
                <a:rPr lang="nl-NL" sz="2400" dirty="0" smtClean="0"/>
                <a:t>Xác định được   </a:t>
              </a:r>
              <a:r>
                <a:rPr lang="nl-NL" sz="2400" i="0"/>
                <a:t>1</a:t>
              </a:r>
              <a:r>
                <a:rPr lang="en-US" sz="2400" i="0"/>
                <a:t>/</a:t>
              </a:r>
              <a:r>
                <a:rPr lang="en-US" sz="2400" b="0" i="0" smtClean="0">
                  <a:latin typeface="Cambria Math" panose="02040503050406030204" pitchFamily="18" charset="0"/>
                </a:rPr>
                <a:t>2</a:t>
              </a:r>
              <a:r>
                <a:rPr lang="nl-NL" sz="2400" i="0"/>
                <a:t>;  1</a:t>
              </a:r>
              <a:r>
                <a:rPr lang="en-US" sz="2400" i="0"/>
                <a:t>/</a:t>
              </a:r>
              <a:r>
                <a:rPr lang="en-US" sz="2400" b="0" i="0" smtClean="0">
                  <a:latin typeface="Cambria Math" panose="02040503050406030204" pitchFamily="18" charset="0"/>
                </a:rPr>
                <a:t>3</a:t>
              </a:r>
              <a:r>
                <a:rPr lang="nl-NL" sz="2400" dirty="0"/>
                <a:t> ; </a:t>
              </a:r>
              <a:r>
                <a:rPr lang="nl-NL" sz="2400" i="0"/>
                <a:t>1</a:t>
              </a:r>
              <a:r>
                <a:rPr lang="en-US" sz="2400" i="0"/>
                <a:t>/</a:t>
              </a:r>
              <a:r>
                <a:rPr lang="en-US" sz="2400" b="0" i="0" smtClean="0">
                  <a:latin typeface="Cambria Math" panose="02040503050406030204" pitchFamily="18" charset="0"/>
                </a:rPr>
                <a:t>5</a:t>
              </a:r>
              <a:r>
                <a:rPr lang="nl-NL" sz="2400" dirty="0"/>
                <a:t> của một nhóm đồ vật bằng việc chia thành các phần bằng </a:t>
              </a:r>
              <a:r>
                <a:rPr lang="nl-NL" sz="2400" dirty="0" smtClean="0"/>
                <a:t>nhau</a:t>
              </a:r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dirty="0">
                <a:latin typeface="+mj-lt"/>
                <a:cs typeface="Times New Roman" panose="02020603050405020304" pitchFamily="18" charset="0"/>
              </a:endParaRPr>
            </a:p>
          </dgm:t>
        </dgm:pt>
      </mc:Fallback>
    </mc:AlternateConten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5568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>
        <a:blipFill>
          <a:blip xmlns:r="http://schemas.openxmlformats.org/officeDocument/2006/relationships" r:embed="rId1"/>
          <a:stretch>
            <a:fillRect r="-1560" b="-279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Y="5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3200" dirty="0">
              <a:latin typeface="+mj-lt"/>
              <a:cs typeface="Times New Roman" panose="02020603050405020304" pitchFamily="18" charset="0"/>
            </a:rPr>
            <a:t>3</a:t>
          </a:r>
          <a:endParaRPr lang="en-US" sz="32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Rèn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năng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lực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lập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luận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và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phát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triển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tư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duy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học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311934" y="313968"/>
          <a:ext cx="2079565" cy="14556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2" y="729881"/>
        <a:ext cx="1455695" cy="623870"/>
      </dsp:txXfrm>
    </dsp:sp>
    <dsp:sp modelId="{F97EB1BA-22EF-49EF-A4D2-6FF056CB5200}">
      <dsp:nvSpPr>
        <dsp:cNvPr id="0" name=""/>
        <dsp:cNvSpPr/>
      </dsp:nvSpPr>
      <dsp:spPr>
        <a:xfrm rot="5400000">
          <a:off x="3992237" y="-2536541"/>
          <a:ext cx="1351717" cy="6424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 dirty="0"/>
            <a:t>Có “biểu tượng” về 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7</m:t>
                  </m:r>
                </m:den>
              </m:f>
              <m:r>
                <a:rPr lang="nl-NL" sz="2400" i="1" kern="1200">
                  <a:latin typeface="Cambria Math" panose="02040503050406030204" pitchFamily="18" charset="0"/>
                </a:rPr>
                <m:t>; </m:t>
              </m:r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8</m:t>
                  </m:r>
                </m:den>
              </m:f>
            </m:oMath>
          </a14:m>
          <a:r>
            <a:rPr lang="nl-NL" sz="2400" kern="1200" dirty="0"/>
            <a:t> ;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9</m:t>
                  </m:r>
                </m:den>
              </m:f>
            </m:oMath>
          </a14:m>
          <a:r>
            <a:rPr lang="nl-NL" sz="2400" kern="1200" dirty="0"/>
            <a:t> của một hình và nhận biết được  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7</m:t>
                  </m:r>
                </m:den>
              </m:f>
              <m:r>
                <a:rPr lang="nl-NL" sz="2400" i="1" kern="1200">
                  <a:latin typeface="Cambria Math" panose="02040503050406030204" pitchFamily="18" charset="0"/>
                </a:rPr>
                <m:t>; </m:t>
              </m:r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8</m:t>
                  </m:r>
                </m:den>
              </m:f>
            </m:oMath>
          </a14:m>
          <a:r>
            <a:rPr lang="nl-NL" sz="2400" kern="1200" dirty="0"/>
            <a:t> ;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9</m:t>
                  </m:r>
                </m:den>
              </m:f>
            </m:oMath>
          </a14:m>
          <a:r>
            <a:rPr lang="nl-NL" sz="2400" kern="1200" dirty="0"/>
            <a:t>  thông qua các hình ảnh trực quan.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455696" y="65985"/>
        <a:ext cx="6358816" cy="1219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48461" y="248461"/>
          <a:ext cx="1656412" cy="115948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1" y="579743"/>
        <a:ext cx="1159488" cy="496924"/>
      </dsp:txXfrm>
    </dsp:sp>
    <dsp:sp modelId="{F97EB1BA-22EF-49EF-A4D2-6FF056CB5200}">
      <dsp:nvSpPr>
        <dsp:cNvPr id="0" name=""/>
        <dsp:cNvSpPr/>
      </dsp:nvSpPr>
      <dsp:spPr>
        <a:xfrm rot="5400000">
          <a:off x="3936687" y="-2717250"/>
          <a:ext cx="1076667" cy="6631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 dirty="0"/>
            <a:t>Xác định được  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2</m:t>
                  </m:r>
                </m:den>
              </m:f>
              <m:r>
                <a:rPr lang="nl-NL" sz="2400" i="1" kern="1200">
                  <a:latin typeface="Cambria Math" panose="02040503050406030204" pitchFamily="18" charset="0"/>
                </a:rPr>
                <m:t>; </m:t>
              </m:r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3</m:t>
                  </m:r>
                </m:den>
              </m:f>
            </m:oMath>
          </a14:m>
          <a:r>
            <a:rPr lang="nl-NL" sz="2400" kern="1200" dirty="0"/>
            <a:t> ;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5</m:t>
                  </m:r>
                </m:den>
              </m:f>
            </m:oMath>
          </a14:m>
          <a:r>
            <a:rPr lang="nl-NL" sz="2400" kern="1200" dirty="0"/>
            <a:t> của một nhóm đồ vật bằng việc chia thành các phần bằng nhau</a:t>
          </a:r>
          <a:r>
            <a:rPr lang="nl-NL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159489" y="112507"/>
        <a:ext cx="6578506" cy="9715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48461" y="248461"/>
          <a:ext cx="1656412" cy="11594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32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" y="579743"/>
        <a:ext cx="1159488" cy="496924"/>
      </dsp:txXfrm>
    </dsp:sp>
    <dsp:sp modelId="{F97EB1BA-22EF-49EF-A4D2-6FF056CB5200}">
      <dsp:nvSpPr>
        <dsp:cNvPr id="0" name=""/>
        <dsp:cNvSpPr/>
      </dsp:nvSpPr>
      <dsp:spPr>
        <a:xfrm rot="5400000">
          <a:off x="3936687" y="-2777198"/>
          <a:ext cx="1076667" cy="6631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Rèn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năng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lực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lập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luận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và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phát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triển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tư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duy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học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1159489" y="52559"/>
        <a:ext cx="6578506" cy="97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546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12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620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308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754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8990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7614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92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919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204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887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307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798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10/17/2024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43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28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01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83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213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40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3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879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90" r:id="rId14"/>
    <p:sldLayoutId id="214748369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225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27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5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21" Type="http://schemas.openxmlformats.org/officeDocument/2006/relationships/diagramLayout" Target="../diagrams/layout3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6" Type="http://schemas.openxmlformats.org/officeDocument/2006/relationships/diagramData" Target="../diagrams/data4.xml"/><Relationship Id="rId20" Type="http://schemas.openxmlformats.org/officeDocument/2006/relationships/diagramData" Target="../diagrams/data5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11" Type="http://schemas.openxmlformats.org/officeDocument/2006/relationships/diagramData" Target="../diagrams/data3.xml"/><Relationship Id="rId24" Type="http://schemas.microsoft.com/office/2007/relationships/diagramDrawing" Target="../diagrams/drawing3.xml"/><Relationship Id="rId5" Type="http://schemas.openxmlformats.org/officeDocument/2006/relationships/diagramColors" Target="../diagrams/colors1.xml"/><Relationship Id="rId15" Type="http://schemas.microsoft.com/office/2007/relationships/diagramDrawing" Target="../diagrams/drawing2.xml"/><Relationship Id="rId23" Type="http://schemas.openxmlformats.org/officeDocument/2006/relationships/diagramColors" Target="../diagrams/colors3.xml"/><Relationship Id="rId10" Type="http://schemas.openxmlformats.org/officeDocument/2006/relationships/diagramColors" Target="../diagrams/colors1.xml"/><Relationship Id="rId19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Relationship Id="rId14" Type="http://schemas.openxmlformats.org/officeDocument/2006/relationships/diagramColors" Target="../diagrams/colors2.xml"/><Relationship Id="rId22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3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5.png"/><Relationship Id="rId5" Type="http://schemas.openxmlformats.org/officeDocument/2006/relationships/image" Target="../media/image12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580.png"/><Relationship Id="rId4" Type="http://schemas.openxmlformats.org/officeDocument/2006/relationships/image" Target="../media/image5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692483-9231-A0B1-0B5D-DBA7D70D9616}"/>
              </a:ext>
            </a:extLst>
          </p:cNvPr>
          <p:cNvSpPr txBox="1"/>
          <p:nvPr/>
        </p:nvSpPr>
        <p:spPr>
          <a:xfrm>
            <a:off x="701878" y="892501"/>
            <a:ext cx="1078824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–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EFCB8-F186-1E4D-D7D6-04A260C8D6D8}"/>
              </a:ext>
            </a:extLst>
          </p:cNvPr>
          <p:cNvSpPr txBox="1"/>
          <p:nvPr/>
        </p:nvSpPr>
        <p:spPr>
          <a:xfrm>
            <a:off x="1219200" y="3313043"/>
            <a:ext cx="9303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 MỘT PHẦN MẤY </a:t>
            </a:r>
          </a:p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8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</a:rPr>
              <a:t>YÊU CẦU CẦN ĐẠT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/>
            </p:nvGraphicFramePr>
            <p:xfrm>
              <a:off x="2597627" y="1079292"/>
              <a:ext cx="7880497" cy="20836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/>
              </p:nvPr>
            </p:nvGraphicFramePr>
            <p:xfrm>
              <a:off x="2597627" y="1079292"/>
              <a:ext cx="7880497" cy="20836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/>
            </p:nvGraphicFramePr>
            <p:xfrm>
              <a:off x="2687570" y="2795665"/>
              <a:ext cx="7790554" cy="16564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/>
              </p:nvPr>
            </p:nvGraphicFramePr>
            <p:xfrm>
              <a:off x="2687570" y="2795665"/>
              <a:ext cx="7790554" cy="16564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6" r:lo="rId17" r:qs="rId18" r:cs="rId19"/>
              </a:graphicData>
            </a:graphic>
          </p:graphicFrame>
        </mc:Fallback>
      </mc:AlternateContent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/>
        </p:nvGraphicFramePr>
        <p:xfrm>
          <a:off x="2659942" y="4198672"/>
          <a:ext cx="7790554" cy="165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200451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1162432" y="834719"/>
            <a:ext cx="9867135" cy="5188561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5210734" y="2623771"/>
            <a:ext cx="516527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</a:t>
            </a:r>
            <a:r>
              <a:rPr kumimoji="0" lang="en-US" sz="7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98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573744" cy="638175"/>
            <a:chOff x="1028700" y="1381125"/>
            <a:chExt cx="2573744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840319" cy="6191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616152-DC23-4258-91CD-968D97EE7593}"/>
              </a:ext>
            </a:extLst>
          </p:cNvPr>
          <p:cNvSpPr txBox="1"/>
          <p:nvPr/>
        </p:nvSpPr>
        <p:spPr>
          <a:xfrm>
            <a:off x="831668" y="4110660"/>
            <a:ext cx="562641" cy="510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95" y="1216317"/>
            <a:ext cx="1961154" cy="1793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8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0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AA9378-368F-4680-8483-98956076AF23}"/>
              </a:ext>
            </a:extLst>
          </p:cNvPr>
          <p:cNvGrpSpPr/>
          <p:nvPr/>
        </p:nvGrpSpPr>
        <p:grpSpPr>
          <a:xfrm>
            <a:off x="9241937" y="417312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EC8DE9-102D-4320-9F60-F402F0B693EC}"/>
                </a:ext>
              </a:extLst>
            </p:cNvPr>
            <p:cNvGrpSpPr/>
            <p:nvPr/>
          </p:nvGrpSpPr>
          <p:grpSpPr>
            <a:xfrm>
              <a:off x="9159821" y="7086600"/>
              <a:ext cx="2143410" cy="2037140"/>
              <a:chOff x="9123962" y="7098813"/>
              <a:chExt cx="2143410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123962" y="8291326"/>
                <a:ext cx="2143410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THẢO LUẬN</a:t>
                </a:r>
                <a:br>
                  <a:rPr lang="en-US" sz="22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</a:br>
                <a:r>
                  <a:rPr lang="en-US" sz="22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94A29-60F8-EB8A-3207-F821082B5F76}"/>
              </a:ext>
            </a:extLst>
          </p:cNvPr>
          <p:cNvSpPr txBox="1"/>
          <p:nvPr/>
        </p:nvSpPr>
        <p:spPr>
          <a:xfrm>
            <a:off x="7166516" y="1533504"/>
            <a:ext cx="562641" cy="510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85104-CABC-D932-6EE0-E9AFA4A2BFD2}"/>
              </a:ext>
            </a:extLst>
          </p:cNvPr>
          <p:cNvSpPr txBox="1"/>
          <p:nvPr/>
        </p:nvSpPr>
        <p:spPr>
          <a:xfrm>
            <a:off x="811518" y="1609989"/>
            <a:ext cx="562641" cy="510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D805C9-0AED-6E76-A65F-2CDF4E216A8D}"/>
              </a:ext>
            </a:extLst>
          </p:cNvPr>
          <p:cNvSpPr txBox="1"/>
          <p:nvPr/>
        </p:nvSpPr>
        <p:spPr>
          <a:xfrm>
            <a:off x="7062452" y="3957047"/>
            <a:ext cx="562641" cy="510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3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8" y="1590200"/>
            <a:ext cx="5522506" cy="4656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3382F93-5595-48BA-95B4-1D39843696BC}"/>
              </a:ext>
            </a:extLst>
          </p:cNvPr>
          <p:cNvSpPr/>
          <p:nvPr/>
        </p:nvSpPr>
        <p:spPr>
          <a:xfrm>
            <a:off x="494321" y="2584940"/>
            <a:ext cx="3322767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4884854" y="3429000"/>
            <a:ext cx="634797" cy="561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426540D-F3DA-4664-9897-67A3E786F0B9}"/>
                  </a:ext>
                </a:extLst>
              </p:cNvPr>
              <p:cNvSpPr/>
              <p:nvPr/>
            </p:nvSpPr>
            <p:spPr>
              <a:xfrm>
                <a:off x="228600" y="190501"/>
                <a:ext cx="11690498" cy="6591300"/>
              </a:xfrm>
              <a:prstGeom prst="roundRect">
                <a:avLst>
                  <a:gd name="adj" fmla="val 552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sym typeface="Arial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prstClr val="white"/>
                  </a:solidFill>
                  <a:latin typeface="#9Slide02 Noi dung dai"/>
                  <a:sym typeface="Arial"/>
                </a:endParaRP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426540D-F3DA-4664-9897-67A3E786F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0501"/>
                <a:ext cx="11690498" cy="6591300"/>
              </a:xfrm>
              <a:prstGeom prst="roundRect">
                <a:avLst>
                  <a:gd name="adj" fmla="val 5521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B0AC4153-E880-42E0-9078-D168F0F42AD9}"/>
              </a:ext>
            </a:extLst>
          </p:cNvPr>
          <p:cNvGrpSpPr/>
          <p:nvPr/>
        </p:nvGrpSpPr>
        <p:grpSpPr>
          <a:xfrm>
            <a:off x="686322" y="275058"/>
            <a:ext cx="622300" cy="622301"/>
            <a:chOff x="647700" y="304800"/>
            <a:chExt cx="622300" cy="622300"/>
          </a:xfrm>
          <a:solidFill>
            <a:srgbClr val="7030A0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4C46D9-AA84-4584-9479-8828F4A777D8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6650CC-E132-430A-BB4E-9FAF8C7758C9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/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khoanh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bắp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khoanh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lách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blipFill>
                <a:blip r:embed="rId4"/>
                <a:stretch>
                  <a:fillRect l="-2443" t="-1282" r="-2199" b="-81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0E3DD42-5C9E-41EE-9362-1E374957E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691" y="1756199"/>
            <a:ext cx="5734350" cy="46344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53BFC8-0A49-4D7F-8CC5-624945F077DE}"/>
              </a:ext>
            </a:extLst>
          </p:cNvPr>
          <p:cNvCxnSpPr>
            <a:cxnSpLocks/>
          </p:cNvCxnSpPr>
          <p:nvPr/>
        </p:nvCxnSpPr>
        <p:spPr>
          <a:xfrm>
            <a:off x="4139690" y="923844"/>
            <a:ext cx="49657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DF652A-0C2A-416D-93C5-55D0425C24BE}"/>
              </a:ext>
            </a:extLst>
          </p:cNvPr>
          <p:cNvCxnSpPr>
            <a:cxnSpLocks/>
          </p:cNvCxnSpPr>
          <p:nvPr/>
        </p:nvCxnSpPr>
        <p:spPr>
          <a:xfrm flipV="1">
            <a:off x="1982814" y="1608836"/>
            <a:ext cx="5066379" cy="596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49193" y="3638673"/>
                <a:ext cx="806334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193" y="3638673"/>
                <a:ext cx="806334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0" y="5844201"/>
                <a:ext cx="806334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844201"/>
                <a:ext cx="806334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6803210" y="3572032"/>
            <a:ext cx="491965" cy="41958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3520471" y="5883177"/>
            <a:ext cx="491965" cy="41958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51100" y="267785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 ?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9CA1E-2860-4C3D-BBE5-9413B638B916}"/>
              </a:ext>
            </a:extLst>
          </p:cNvPr>
          <p:cNvSpPr/>
          <p:nvPr/>
        </p:nvSpPr>
        <p:spPr>
          <a:xfrm>
            <a:off x="1031358" y="1722474"/>
            <a:ext cx="7009056" cy="1872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838A2A-F5CD-410E-AF69-44B5D30AB420}"/>
              </a:ext>
            </a:extLst>
          </p:cNvPr>
          <p:cNvSpPr txBox="1"/>
          <p:nvPr/>
        </p:nvSpPr>
        <p:spPr>
          <a:xfrm>
            <a:off x="1256657" y="1767453"/>
            <a:ext cx="689102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Mẫu: </a:t>
            </a:r>
          </a:p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Chia 6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747" y="1978482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23878D-5FEF-45CD-853D-2DDA0A6DE55C}"/>
              </a:ext>
            </a:extLst>
          </p:cNvPr>
          <p:cNvGrpSpPr/>
          <p:nvPr/>
        </p:nvGrpSpPr>
        <p:grpSpPr>
          <a:xfrm>
            <a:off x="1045525" y="4317729"/>
            <a:ext cx="7330931" cy="1128579"/>
            <a:chOff x="1156239" y="8258636"/>
            <a:chExt cx="7330931" cy="11285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156239" y="8258636"/>
                  <a:ext cx="7330931" cy="11285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Chia 12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cam.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6239" y="8258636"/>
                  <a:ext cx="7330931" cy="1128579"/>
                </a:xfrm>
                <a:prstGeom prst="rect">
                  <a:avLst/>
                </a:prstGeom>
                <a:blipFill>
                  <a:blip r:embed="rId4"/>
                  <a:stretch>
                    <a:fillRect l="-3245" t="-10811" r="-3161"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3851899" y="8800602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3749699" y="4855705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Arc 25"/>
          <p:cNvSpPr/>
          <p:nvPr/>
        </p:nvSpPr>
        <p:spPr>
          <a:xfrm>
            <a:off x="8265712" y="2075454"/>
            <a:ext cx="1526681" cy="1508907"/>
          </a:xfrm>
          <a:prstGeom prst="arc">
            <a:avLst>
              <a:gd name="adj1" fmla="val 12695"/>
              <a:gd name="adj2" fmla="val 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56657" y="2779085"/>
            <a:ext cx="4632079" cy="664734"/>
            <a:chOff x="1256657" y="2779085"/>
            <a:chExt cx="4632079" cy="6647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5838A2A-F5CD-410E-AF69-44B5D30AB420}"/>
                    </a:ext>
                  </a:extLst>
                </p:cNvPr>
                <p:cNvSpPr txBox="1"/>
                <p:nvPr/>
              </p:nvSpPr>
              <p:spPr>
                <a:xfrm>
                  <a:off x="1256657" y="2779085"/>
                  <a:ext cx="4632079" cy="6647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táo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táo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5838A2A-F5CD-410E-AF69-44B5D30AB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6657" y="2779085"/>
                  <a:ext cx="4632079" cy="664734"/>
                </a:xfrm>
                <a:prstGeom prst="rect">
                  <a:avLst/>
                </a:prstGeom>
                <a:blipFill>
                  <a:blip r:embed="rId5"/>
                  <a:stretch>
                    <a:fillRect t="-4587" b="-183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3026070" y="2953839"/>
              <a:ext cx="442713" cy="328316"/>
            </a:xfrm>
            <a:prstGeom prst="rect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3007728" y="2953106"/>
            <a:ext cx="479395" cy="316691"/>
          </a:xfrm>
          <a:prstGeom prst="rect">
            <a:avLst/>
          </a:prstGeom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8537649" y="4305825"/>
            <a:ext cx="2931576" cy="2066392"/>
            <a:chOff x="6939657" y="-481154"/>
            <a:chExt cx="2931576" cy="2066392"/>
          </a:xfrm>
        </p:grpSpPr>
        <p:sp>
          <p:nvSpPr>
            <p:cNvPr id="139" name="Flowchart: Terminator 138"/>
            <p:cNvSpPr/>
            <p:nvPr/>
          </p:nvSpPr>
          <p:spPr>
            <a:xfrm>
              <a:off x="6939657" y="-481154"/>
              <a:ext cx="2873597" cy="607833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lowchart: Terminator 144"/>
            <p:cNvSpPr/>
            <p:nvPr/>
          </p:nvSpPr>
          <p:spPr>
            <a:xfrm>
              <a:off x="6961891" y="265893"/>
              <a:ext cx="2873597" cy="607833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Terminator 150"/>
            <p:cNvSpPr/>
            <p:nvPr/>
          </p:nvSpPr>
          <p:spPr>
            <a:xfrm>
              <a:off x="6997636" y="977405"/>
              <a:ext cx="2873597" cy="607833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8474779" y="4092734"/>
            <a:ext cx="2956818" cy="1034013"/>
            <a:chOff x="2419129" y="3423475"/>
            <a:chExt cx="2956818" cy="1034013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129" y="3436752"/>
              <a:ext cx="1213881" cy="1020736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080" y="3425922"/>
              <a:ext cx="1213881" cy="1020736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696" y="3423475"/>
              <a:ext cx="1213881" cy="1020736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066" y="3436752"/>
              <a:ext cx="1213881" cy="1020736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8478715" y="5589830"/>
            <a:ext cx="2956818" cy="1034013"/>
            <a:chOff x="2419129" y="3423475"/>
            <a:chExt cx="2956818" cy="1034013"/>
          </a:xfrm>
        </p:grpSpPr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129" y="3436752"/>
              <a:ext cx="1213881" cy="1020736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080" y="3425922"/>
              <a:ext cx="1213881" cy="1020736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696" y="3423475"/>
              <a:ext cx="1213881" cy="1020736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066" y="3436752"/>
              <a:ext cx="1213881" cy="1020736"/>
            </a:xfrm>
            <a:prstGeom prst="rect">
              <a:avLst/>
            </a:prstGeom>
          </p:spPr>
        </p:pic>
      </p:grpSp>
      <p:grpSp>
        <p:nvGrpSpPr>
          <p:cNvPr id="168" name="Group 167"/>
          <p:cNvGrpSpPr/>
          <p:nvPr/>
        </p:nvGrpSpPr>
        <p:grpSpPr>
          <a:xfrm>
            <a:off x="8444281" y="4848628"/>
            <a:ext cx="2956818" cy="1034013"/>
            <a:chOff x="2419129" y="3423475"/>
            <a:chExt cx="2956818" cy="1034013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129" y="3436752"/>
              <a:ext cx="1213881" cy="1020736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080" y="3425922"/>
              <a:ext cx="1213881" cy="1020736"/>
            </a:xfrm>
            <a:prstGeom prst="rect">
              <a:avLst/>
            </a:prstGeom>
          </p:spPr>
        </p:pic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696" y="3423475"/>
              <a:ext cx="1213881" cy="1020736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066" y="3436752"/>
              <a:ext cx="1213881" cy="1020736"/>
            </a:xfrm>
            <a:prstGeom prst="rect">
              <a:avLst/>
            </a:prstGeom>
          </p:spPr>
        </p:pic>
      </p:grpSp>
      <p:sp>
        <p:nvSpPr>
          <p:cNvPr id="175" name="Arc 174"/>
          <p:cNvSpPr/>
          <p:nvPr/>
        </p:nvSpPr>
        <p:spPr>
          <a:xfrm>
            <a:off x="8369827" y="4143019"/>
            <a:ext cx="3166722" cy="902479"/>
          </a:xfrm>
          <a:prstGeom prst="arc">
            <a:avLst>
              <a:gd name="adj1" fmla="val 1838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1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84990" y="2608874"/>
            <a:ext cx="711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 BIỆT VÀ HẸN GẶP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244</Words>
  <Application>Microsoft Office PowerPoint</Application>
  <PresentationFormat>Widescreen</PresentationFormat>
  <Paragraphs>50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微软雅黑</vt:lpstr>
      <vt:lpstr>#9Slide02 Noi dung dai</vt:lpstr>
      <vt:lpstr>#9Slide02 Tieu de dai</vt:lpstr>
      <vt:lpstr>Alef</vt:lpstr>
      <vt:lpstr>Alfa Slab One</vt:lpstr>
      <vt:lpstr>Arial</vt:lpstr>
      <vt:lpstr>Calibri</vt:lpstr>
      <vt:lpstr>Cambria Math</vt:lpstr>
      <vt:lpstr>Catamaran</vt:lpstr>
      <vt:lpstr>Catamaran Black</vt:lpstr>
      <vt:lpstr>Catamaran ExtraBold</vt:lpstr>
      <vt:lpstr>Catamaran Medium</vt:lpstr>
      <vt:lpstr>Dosis</vt:lpstr>
      <vt:lpstr>Pacifico</vt:lpstr>
      <vt:lpstr>Times New Roman</vt:lpstr>
      <vt:lpstr>Tw Cen MT Condensed</vt:lpstr>
      <vt:lpstr>UTM Avo</vt:lpstr>
      <vt:lpstr>Math Subject for Elementary - 3rd Grade: Practice Standards by Slidesgo</vt:lpstr>
      <vt:lpstr>1_Office Theme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62</cp:revision>
  <dcterms:created xsi:type="dcterms:W3CDTF">2022-07-01T10:56:17Z</dcterms:created>
  <dcterms:modified xsi:type="dcterms:W3CDTF">2024-10-17T05:19:35Z</dcterms:modified>
</cp:coreProperties>
</file>