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  <p:sldMasterId id="2147483709" r:id="rId3"/>
    <p:sldMasterId id="2147483721" r:id="rId4"/>
    <p:sldMasterId id="2147483734" r:id="rId5"/>
    <p:sldMasterId id="2147483749" r:id="rId6"/>
    <p:sldMasterId id="2147483766" r:id="rId7"/>
  </p:sldMasterIdLst>
  <p:notesMasterIdLst>
    <p:notesMasterId r:id="rId22"/>
  </p:notesMasterIdLst>
  <p:sldIdLst>
    <p:sldId id="318" r:id="rId8"/>
    <p:sldId id="2665" r:id="rId9"/>
    <p:sldId id="2662" r:id="rId10"/>
    <p:sldId id="2652" r:id="rId11"/>
    <p:sldId id="2653" r:id="rId12"/>
    <p:sldId id="2661" r:id="rId13"/>
    <p:sldId id="2654" r:id="rId14"/>
    <p:sldId id="2655" r:id="rId15"/>
    <p:sldId id="2657" r:id="rId16"/>
    <p:sldId id="2656" r:id="rId17"/>
    <p:sldId id="2659" r:id="rId18"/>
    <p:sldId id="291" r:id="rId19"/>
    <p:sldId id="2649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71A056B-756A-4CA2-92CF-AF4AB1D3D2E0}">
          <dgm:prSet custT="1"/>
          <dgm:spPr/>
          <dgm:t>
            <a:bodyPr/>
            <a:lstStyle/>
            <a:p>
              <a:pPr rtl="0"/>
              <a:r>
                <a:rPr lang="nl-NL" sz="2400" dirty="0"/>
                <a:t>Có “biểu tượng” về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3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4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5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6</m:t>
                      </m:r>
                    </m:den>
                  </m:f>
                </m:oMath>
              </a14:m>
              <a:r>
                <a:rPr lang="nl-NL" sz="2400" dirty="0"/>
                <a:t>  của một hình và nhận biết được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3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4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5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6</m:t>
                      </m:r>
                    </m:den>
                  </m:f>
                </m:oMath>
              </a14:m>
              <a:r>
                <a:rPr lang="nl-NL" sz="2400" dirty="0"/>
                <a:t> thông qua các hình ảnh trực quan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dgm:t>
        </dgm:pt>
      </mc:Choice>
      <mc:Fallback xmlns="">
        <dgm:pt modelId="{271A056B-756A-4CA2-92CF-AF4AB1D3D2E0}">
          <dgm:prSet custT="1"/>
          <dgm:spPr/>
          <dgm:t>
            <a:bodyPr/>
            <a:lstStyle/>
            <a:p>
              <a:pPr rtl="0"/>
              <a:r>
                <a:rPr lang="nl-NL" sz="2400" dirty="0" smtClean="0"/>
                <a:t>Có “biểu tượng” về </a:t>
              </a:r>
              <a:r>
                <a:rPr lang="nl-NL" sz="2400" i="0"/>
                <a:t>1</a:t>
              </a:r>
              <a:r>
                <a:rPr lang="en-US" sz="2400" i="0"/>
                <a:t>/</a:t>
              </a:r>
              <a:r>
                <a:rPr lang="nl-NL" sz="2400" i="0"/>
                <a:t>2;  1</a:t>
              </a:r>
              <a:r>
                <a:rPr lang="en-US" sz="2400" i="0"/>
                <a:t>/</a:t>
              </a:r>
              <a:r>
                <a:rPr lang="nl-NL" sz="2400" i="0"/>
                <a:t>3;  1</a:t>
              </a:r>
              <a:r>
                <a:rPr lang="en-US" sz="2400" i="0"/>
                <a:t>/</a:t>
              </a:r>
              <a:r>
                <a:rPr lang="nl-NL" sz="2400" i="0"/>
                <a:t>4;  1</a:t>
              </a:r>
              <a:r>
                <a:rPr lang="en-US" sz="2400" i="0"/>
                <a:t>/</a:t>
              </a:r>
              <a:r>
                <a:rPr lang="nl-NL" sz="2400" i="0"/>
                <a:t>5;  1</a:t>
              </a:r>
              <a:r>
                <a:rPr lang="en-US" sz="2400" i="0"/>
                <a:t>/</a:t>
              </a:r>
              <a:r>
                <a:rPr lang="nl-NL" sz="2400" i="0"/>
                <a:t>6</a:t>
              </a:r>
              <a:r>
                <a:rPr lang="nl-NL" sz="2400" dirty="0"/>
                <a:t>  của một hình và nhận biết được </a:t>
              </a:r>
              <a:r>
                <a:rPr lang="nl-NL" sz="2400" i="0"/>
                <a:t>1</a:t>
              </a:r>
              <a:r>
                <a:rPr lang="en-US" sz="2400" i="0"/>
                <a:t>/</a:t>
              </a:r>
              <a:r>
                <a:rPr lang="nl-NL" sz="2400" i="0"/>
                <a:t>2;  1</a:t>
              </a:r>
              <a:r>
                <a:rPr lang="en-US" sz="2400" i="0"/>
                <a:t>/</a:t>
              </a:r>
              <a:r>
                <a:rPr lang="nl-NL" sz="2400" i="0"/>
                <a:t>3;  1</a:t>
              </a:r>
              <a:r>
                <a:rPr lang="en-US" sz="2400" i="0"/>
                <a:t>/</a:t>
              </a:r>
              <a:r>
                <a:rPr lang="nl-NL" sz="2400" i="0"/>
                <a:t>4;  1</a:t>
              </a:r>
              <a:r>
                <a:rPr lang="en-US" sz="2400" i="0"/>
                <a:t>/</a:t>
              </a:r>
              <a:r>
                <a:rPr lang="nl-NL" sz="2400" i="0"/>
                <a:t>5;  1</a:t>
              </a:r>
              <a:r>
                <a:rPr lang="en-US" sz="2400" i="0"/>
                <a:t>/</a:t>
              </a:r>
              <a:r>
                <a:rPr lang="nl-NL" sz="2400" i="0"/>
                <a:t>6</a:t>
              </a:r>
              <a:r>
                <a:rPr lang="nl-NL" sz="2400" dirty="0"/>
                <a:t> thông qua các hình ảnh trực quan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dgm:t>
        </dgm:pt>
      </mc:Fallback>
    </mc:AlternateConten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>
        <a:blipFill>
          <a:blip xmlns:r="http://schemas.openxmlformats.org/officeDocument/2006/relationships" r:embed="rId1"/>
          <a:stretch>
            <a:fillRect l="-95" b="-8929"/>
          </a:stretch>
        </a:blipFill>
      </dgm:spPr>
      <dgm:t>
        <a:bodyPr/>
        <a:lstStyle/>
        <a:p>
          <a:r>
            <a:rPr lang="vi-VN">
              <a:noFill/>
            </a:rPr>
            <a:t> 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271A056B-756A-4CA2-92CF-AF4AB1D3D2E0}">
          <dgm:prSet custT="1"/>
          <dgm:spPr/>
          <dgm:t>
            <a:bodyPr/>
            <a:lstStyle/>
            <a:p>
              <a:pPr rtl="0"/>
              <a:r>
                <a:rPr lang="nl-NL" sz="2400" dirty="0"/>
                <a:t>Xác định được 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3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4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5</m:t>
                      </m:r>
                    </m:den>
                  </m:f>
                  <m:r>
                    <a:rPr lang="nl-NL" sz="2400" i="1">
                      <a:latin typeface="Cambria Math" panose="02040503050406030204" pitchFamily="18" charset="0"/>
                    </a:rPr>
                    <m:t>; </m:t>
                  </m:r>
                  <m:f>
                    <m:fPr>
                      <m:ctrlPr>
                        <a:rPr lang="en-US" sz="240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nl-NL" sz="2400" i="1"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nl-NL" sz="2400" i="1">
                          <a:latin typeface="Cambria Math" panose="02040503050406030204" pitchFamily="18" charset="0"/>
                        </a:rPr>
                        <m:t>6</m:t>
                      </m:r>
                    </m:den>
                  </m:f>
                </m:oMath>
              </a14:m>
              <a:r>
                <a:rPr lang="nl-NL" sz="2400" dirty="0"/>
                <a:t> của một nhóm đồ vật bằng việc chia thành các phần bằng nhau.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dgm:t>
        </dgm:pt>
      </mc:Choice>
      <mc:Fallback xmlns="">
        <dgm:pt modelId="{271A056B-756A-4CA2-92CF-AF4AB1D3D2E0}">
          <dgm:prSet custT="1"/>
          <dgm:spPr/>
          <dgm:t>
            <a:bodyPr/>
            <a:lstStyle/>
            <a:p>
              <a:pPr rtl="0"/>
              <a:r>
                <a:rPr lang="nl-NL" sz="2400" dirty="0" smtClean="0"/>
                <a:t>Xác định được </a:t>
              </a:r>
              <a:r>
                <a:rPr lang="nl-NL" sz="2400" i="0"/>
                <a:t>1</a:t>
              </a:r>
              <a:r>
                <a:rPr lang="en-US" sz="2400" i="0"/>
                <a:t>/</a:t>
              </a:r>
              <a:r>
                <a:rPr lang="nl-NL" sz="2400" i="0"/>
                <a:t>2;  1</a:t>
              </a:r>
              <a:r>
                <a:rPr lang="en-US" sz="2400" i="0"/>
                <a:t>/</a:t>
              </a:r>
              <a:r>
                <a:rPr lang="nl-NL" sz="2400" i="0"/>
                <a:t>3;  1</a:t>
              </a:r>
              <a:r>
                <a:rPr lang="en-US" sz="2400" i="0"/>
                <a:t>/</a:t>
              </a:r>
              <a:r>
                <a:rPr lang="nl-NL" sz="2400" i="0"/>
                <a:t>4;  1</a:t>
              </a:r>
              <a:r>
                <a:rPr lang="en-US" sz="2400" i="0"/>
                <a:t>/</a:t>
              </a:r>
              <a:r>
                <a:rPr lang="nl-NL" sz="2400" i="0"/>
                <a:t>5;  1</a:t>
              </a:r>
              <a:r>
                <a:rPr lang="en-US" sz="2400" i="0"/>
                <a:t>/</a:t>
              </a:r>
              <a:r>
                <a:rPr lang="nl-NL" sz="2400" i="0"/>
                <a:t>6</a:t>
              </a:r>
              <a:r>
                <a:rPr lang="nl-NL" sz="2400" dirty="0"/>
                <a:t> của một nhóm đồ vật bằng việc chia thành các phần bằng nhau.</a:t>
              </a:r>
              <a:endParaRPr lang="en-US" sz="2400" dirty="0">
                <a:latin typeface="+mj-lt"/>
                <a:cs typeface="Times New Roman" panose="02020603050405020304" pitchFamily="18" charset="0"/>
              </a:endParaRPr>
            </a:p>
          </dgm:t>
        </dgm:pt>
      </mc:Fallback>
    </mc:AlternateConten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5568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>
        <a:blipFill>
          <a:blip xmlns:r="http://schemas.openxmlformats.org/officeDocument/2006/relationships" r:embed="rId1"/>
          <a:stretch>
            <a:fillRect l="-92" t="-5618" r="-2844" b="-16854"/>
          </a:stretch>
        </a:blipFill>
      </dgm:spPr>
      <dgm:t>
        <a:bodyPr/>
        <a:lstStyle/>
        <a:p>
          <a:r>
            <a:rPr lang="vi-VN">
              <a:noFill/>
            </a:rPr>
            <a:t> 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5568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3200" dirty="0">
              <a:latin typeface="+mj-lt"/>
              <a:cs typeface="Times New Roman" panose="02020603050405020304" pitchFamily="18" charset="0"/>
            </a:rPr>
            <a:t>3</a:t>
          </a:r>
          <a:endParaRPr lang="en-US" sz="32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311934" y="313968"/>
          <a:ext cx="2079565" cy="14556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2" y="729881"/>
        <a:ext cx="1455695" cy="623870"/>
      </dsp:txXfrm>
    </dsp:sp>
    <dsp:sp modelId="{F97EB1BA-22EF-49EF-A4D2-6FF056CB5200}">
      <dsp:nvSpPr>
        <dsp:cNvPr id="0" name=""/>
        <dsp:cNvSpPr/>
      </dsp:nvSpPr>
      <dsp:spPr>
        <a:xfrm rot="5400000">
          <a:off x="3992237" y="-2536541"/>
          <a:ext cx="1351717" cy="6424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 dirty="0"/>
            <a:t>Có “biểu tượng” về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3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4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5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6</m:t>
                  </m:r>
                </m:den>
              </m:f>
            </m:oMath>
          </a14:m>
          <a:r>
            <a:rPr lang="nl-NL" sz="2400" kern="1200" dirty="0"/>
            <a:t>  của một hình và nhận biết được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3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4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5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6</m:t>
                  </m:r>
                </m:den>
              </m:f>
            </m:oMath>
          </a14:m>
          <a:r>
            <a:rPr lang="nl-NL" sz="2400" kern="1200" dirty="0"/>
            <a:t> thông qua các hình ảnh trực quan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455696" y="65985"/>
        <a:ext cx="6358816" cy="1219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7976" y="249593"/>
          <a:ext cx="1653178" cy="115722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1" y="580228"/>
        <a:ext cx="1157224" cy="495954"/>
      </dsp:txXfrm>
    </dsp:sp>
    <dsp:sp modelId="{F97EB1BA-22EF-49EF-A4D2-6FF056CB5200}">
      <dsp:nvSpPr>
        <dsp:cNvPr id="0" name=""/>
        <dsp:cNvSpPr/>
      </dsp:nvSpPr>
      <dsp:spPr>
        <a:xfrm rot="5400000">
          <a:off x="3936606" y="-2717932"/>
          <a:ext cx="1074565" cy="6633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 dirty="0"/>
            <a:t>Xác định được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3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4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5</m:t>
                  </m:r>
                </m:den>
              </m:f>
              <m:r>
                <a:rPr lang="nl-NL" sz="2400" i="1" kern="1200">
                  <a:latin typeface="Cambria Math" panose="02040503050406030204" pitchFamily="18" charset="0"/>
                </a:rPr>
                <m:t>; </m:t>
              </m:r>
              <m:f>
                <m:fPr>
                  <m:ctrlPr>
                    <a:rPr lang="en-US" sz="2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nl-NL" sz="2400" i="1" kern="1200"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nl-NL" sz="2400" i="1" kern="1200">
                      <a:latin typeface="Cambria Math" panose="02040503050406030204" pitchFamily="18" charset="0"/>
                    </a:rPr>
                    <m:t>6</m:t>
                  </m:r>
                </m:den>
              </m:f>
            </m:oMath>
          </a14:m>
          <a:r>
            <a:rPr lang="nl-NL" sz="2400" kern="1200" dirty="0"/>
            <a:t> của một nhóm đồ vật bằng việc chia thành các phần bằng nhau.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157224" y="113906"/>
        <a:ext cx="6580873" cy="969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8461" y="248461"/>
          <a:ext cx="1656412" cy="11594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32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579743"/>
        <a:ext cx="1159488" cy="496924"/>
      </dsp:txXfrm>
    </dsp:sp>
    <dsp:sp modelId="{F97EB1BA-22EF-49EF-A4D2-6FF056CB5200}">
      <dsp:nvSpPr>
        <dsp:cNvPr id="0" name=""/>
        <dsp:cNvSpPr/>
      </dsp:nvSpPr>
      <dsp:spPr>
        <a:xfrm rot="5400000">
          <a:off x="3936687" y="-2777198"/>
          <a:ext cx="1076667" cy="6631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1159489" y="52559"/>
        <a:ext cx="6578506" cy="9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31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46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61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96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656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914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96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657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76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1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325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86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4521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7061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316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6352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70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255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3465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56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2203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763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508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8822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436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034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391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766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99604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3328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10/17/2024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960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960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45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D64E4-6EC4-4027-833A-63B5A2D6334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0949D2-592F-4A0E-BA2C-89372BFE910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85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0180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7215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132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3619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48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2024/10/17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772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8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140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22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225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39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slide" Target="slide12.xml"/><Relationship Id="rId9" Type="http://schemas.openxmlformats.org/officeDocument/2006/relationships/slide" Target="slide3.xml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6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620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21" Type="http://schemas.openxmlformats.org/officeDocument/2006/relationships/diagramLayout" Target="../diagrams/layout3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4.xml"/><Relationship Id="rId20" Type="http://schemas.openxmlformats.org/officeDocument/2006/relationships/diagramData" Target="../diagrams/data5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1.xml"/><Relationship Id="rId11" Type="http://schemas.openxmlformats.org/officeDocument/2006/relationships/diagramData" Target="../diagrams/data3.xml"/><Relationship Id="rId24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15" Type="http://schemas.microsoft.com/office/2007/relationships/diagramDrawing" Target="../diagrams/drawing2.xml"/><Relationship Id="rId23" Type="http://schemas.openxmlformats.org/officeDocument/2006/relationships/diagramColors" Target="../diagrams/colors3.xml"/><Relationship Id="rId10" Type="http://schemas.openxmlformats.org/officeDocument/2006/relationships/diagramColors" Target="../diagrams/colors1.xml"/><Relationship Id="rId19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diagramColors" Target="../diagrams/colors2.xml"/><Relationship Id="rId22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92483-9231-A0B1-0B5D-DBA7D70D9616}"/>
              </a:ext>
            </a:extLst>
          </p:cNvPr>
          <p:cNvSpPr txBox="1"/>
          <p:nvPr/>
        </p:nvSpPr>
        <p:spPr>
          <a:xfrm>
            <a:off x="701878" y="892501"/>
            <a:ext cx="107882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EFCB8-F186-1E4D-D7D6-04A260C8D6D8}"/>
              </a:ext>
            </a:extLst>
          </p:cNvPr>
          <p:cNvSpPr txBox="1"/>
          <p:nvPr/>
        </p:nvSpPr>
        <p:spPr>
          <a:xfrm>
            <a:off x="2279374" y="3429001"/>
            <a:ext cx="8242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MỘT PHẦN MẤY </a:t>
            </a:r>
          </a:p>
          <a:p>
            <a:pPr algn="ctr"/>
            <a:r>
              <a:rPr lang="en-US" sz="5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US" sz="5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  <a:endParaRPr lang="vi-VN" sz="5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8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1840624" y="346903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24" y="346903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214" b="-113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198925" y="508366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78" y="2078149"/>
            <a:ext cx="9048415" cy="1774984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393" y="2462197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4795079" y="1044049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EDD1A-DA38-6327-07E1-12B0BDDC5EB2}"/>
              </a:ext>
            </a:extLst>
          </p:cNvPr>
          <p:cNvSpPr txBox="1"/>
          <p:nvPr/>
        </p:nvSpPr>
        <p:spPr>
          <a:xfrm>
            <a:off x="3127514" y="1840323"/>
            <a:ext cx="1484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thỏ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cà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rốt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5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9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nhé</a:t>
            </a:r>
            <a:r>
              <a:rPr lang="en-US" sz="359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!</a:t>
            </a:r>
            <a:endParaRPr kumimoji="0" lang="en-US" sz="35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610868432"/>
                  </p:ext>
                </p:extLst>
              </p:nvPr>
            </p:nvGraphicFramePr>
            <p:xfrm>
              <a:off x="2597627" y="1079292"/>
              <a:ext cx="7880497" cy="20836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610868432"/>
                  </p:ext>
                </p:extLst>
              </p:nvPr>
            </p:nvGraphicFramePr>
            <p:xfrm>
              <a:off x="2597627" y="1079292"/>
              <a:ext cx="7880497" cy="20836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2975258280"/>
                  </p:ext>
                </p:extLst>
              </p:nvPr>
            </p:nvGraphicFramePr>
            <p:xfrm>
              <a:off x="2687570" y="2795665"/>
              <a:ext cx="7790554" cy="16564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2975258280"/>
                  </p:ext>
                </p:extLst>
              </p:nvPr>
            </p:nvGraphicFramePr>
            <p:xfrm>
              <a:off x="2687570" y="2795665"/>
              <a:ext cx="7790554" cy="16564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mc:Fallback>
      </mc:AlternateContent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538948"/>
              </p:ext>
            </p:extLst>
          </p:nvPr>
        </p:nvGraphicFramePr>
        <p:xfrm>
          <a:off x="2659942" y="4198672"/>
          <a:ext cx="7790554" cy="16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182013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" t="-21" r="8888" b="31923"/>
          <a:stretch/>
        </p:blipFill>
        <p:spPr>
          <a:xfrm flipH="1">
            <a:off x="961101" y="918477"/>
            <a:ext cx="10269797" cy="5400297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956313" y="2915478"/>
            <a:ext cx="570506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1.KHÁM PHÁ</a:t>
            </a:r>
          </a:p>
        </p:txBody>
      </p:sp>
    </p:spTree>
    <p:extLst>
      <p:ext uri="{BB962C8B-B14F-4D97-AF65-F5344CB8AC3E}">
        <p14:creationId xmlns:p14="http://schemas.microsoft.com/office/powerpoint/2010/main" val="243375881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332922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7779026" y="-1"/>
            <a:ext cx="4236082" cy="1785329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EEFB3-2632-C83C-7DCF-97006D12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616"/>
            <a:ext cx="2158133" cy="84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1015545" y="1168250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</p:cNvCxnSpPr>
          <p:nvPr/>
        </p:nvCxnSpPr>
        <p:spPr>
          <a:xfrm>
            <a:off x="2006145" y="116824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991901" y="1166054"/>
            <a:ext cx="2004641" cy="1981200"/>
            <a:chOff x="3524866" y="411178"/>
            <a:chExt cx="2004641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3524866" y="411178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3538782" y="1443907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1133007" y="4103555"/>
            <a:ext cx="1981197" cy="19907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1168799" y="5098915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</p:cNvCxnSpPr>
          <p:nvPr/>
        </p:nvCxnSpPr>
        <p:spPr>
          <a:xfrm flipH="1">
            <a:off x="1115345" y="5149702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1122893" y="4122339"/>
            <a:ext cx="2053453" cy="2049148"/>
            <a:chOff x="5566787" y="5954048"/>
            <a:chExt cx="1990724" cy="1943220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5590539" y="5930296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0887" y="6913782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8EEFB3-2632-C83C-7DCF-97006D12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59" y="85723"/>
            <a:ext cx="2158133" cy="84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" name="Group 29"/>
          <p:cNvGrpSpPr/>
          <p:nvPr/>
        </p:nvGrpSpPr>
        <p:grpSpPr>
          <a:xfrm>
            <a:off x="3772012" y="1077607"/>
            <a:ext cx="6753224" cy="2351394"/>
            <a:chOff x="3772012" y="1077607"/>
            <a:chExt cx="6753224" cy="235139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E7EBAA9-D346-4FA8-93B0-A26CCCA7F543}"/>
                </a:ext>
              </a:extLst>
            </p:cNvPr>
            <p:cNvSpPr/>
            <p:nvPr/>
          </p:nvSpPr>
          <p:spPr>
            <a:xfrm>
              <a:off x="3772012" y="1077607"/>
              <a:ext cx="6753224" cy="23513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8298" y="1333499"/>
              <a:ext cx="636754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48298" y="2259239"/>
            <a:ext cx="6458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48298" y="2748308"/>
                <a:ext cx="3803926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98" y="2748308"/>
                <a:ext cx="3803926" cy="712631"/>
              </a:xfrm>
              <a:prstGeom prst="rect">
                <a:avLst/>
              </a:prstGeom>
              <a:blipFill>
                <a:blip r:embed="rId3"/>
                <a:stretch>
                  <a:fillRect l="-2885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772012" y="4046775"/>
            <a:ext cx="6753224" cy="2200275"/>
            <a:chOff x="3772012" y="4046775"/>
            <a:chExt cx="6753224" cy="2200275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57BA757-1690-4F47-831E-89E67FB1BE39}"/>
                </a:ext>
              </a:extLst>
            </p:cNvPr>
            <p:cNvSpPr/>
            <p:nvPr/>
          </p:nvSpPr>
          <p:spPr>
            <a:xfrm>
              <a:off x="3772012" y="4046775"/>
              <a:ext cx="6753224" cy="220027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08679" y="4074827"/>
              <a:ext cx="652839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948795" y="5458857"/>
                <a:ext cx="6096000" cy="7126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95" y="5458857"/>
                <a:ext cx="6096000" cy="712631"/>
              </a:xfrm>
              <a:prstGeom prst="rect">
                <a:avLst/>
              </a:prstGeom>
              <a:blipFill>
                <a:blip r:embed="rId4"/>
                <a:stretch>
                  <a:fillRect l="-180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948795" y="501697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A94308-7ED5-1E0E-293C-322C44094520}"/>
              </a:ext>
            </a:extLst>
          </p:cNvPr>
          <p:cNvSpPr txBox="1"/>
          <p:nvPr/>
        </p:nvSpPr>
        <p:spPr>
          <a:xfrm>
            <a:off x="252205" y="1333499"/>
            <a:ext cx="73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93AB6-ADEE-01AB-A163-5953D3F5215E}"/>
              </a:ext>
            </a:extLst>
          </p:cNvPr>
          <p:cNvSpPr txBox="1"/>
          <p:nvPr/>
        </p:nvSpPr>
        <p:spPr>
          <a:xfrm>
            <a:off x="381878" y="4110742"/>
            <a:ext cx="73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8" grpId="0" animBg="1"/>
      <p:bldP spid="15" grpId="0"/>
      <p:bldP spid="16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1162432" y="834719"/>
            <a:ext cx="9867135" cy="5188561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210734" y="2623771"/>
            <a:ext cx="516527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3.Hoạt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8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1112205" y="548635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tô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chữ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nhật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1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2127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2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2_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996041"/>
    </a:dk1>
    <a:lt1>
      <a:srgbClr val="FEF7C2"/>
    </a:lt1>
    <a:dk2>
      <a:srgbClr val="83492E"/>
    </a:dk2>
    <a:lt2>
      <a:srgbClr val="000000"/>
    </a:lt2>
    <a:accent1>
      <a:srgbClr val="68BC91"/>
    </a:accent1>
    <a:accent2>
      <a:srgbClr val="EB5C6E"/>
    </a:accent2>
    <a:accent3>
      <a:srgbClr val="FECC4F"/>
    </a:accent3>
    <a:accent4>
      <a:srgbClr val="00838F"/>
    </a:accent4>
    <a:accent5>
      <a:srgbClr val="F08260"/>
    </a:accent5>
    <a:accent6>
      <a:srgbClr val="F18735"/>
    </a:accent6>
    <a:hlink>
      <a:srgbClr val="00838F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347</Words>
  <Application>Microsoft Office PowerPoint</Application>
  <PresentationFormat>Widescreen</PresentationFormat>
  <Paragraphs>60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等线</vt:lpstr>
      <vt:lpstr>等线 Light</vt:lpstr>
      <vt:lpstr>微软雅黑</vt:lpstr>
      <vt:lpstr>Arial</vt:lpstr>
      <vt:lpstr>Calibri</vt:lpstr>
      <vt:lpstr>Cambria Math</vt:lpstr>
      <vt:lpstr>ITC Avant Garde Std Bk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 3</vt:lpstr>
      <vt:lpstr>庞门正道标题体</vt:lpstr>
      <vt:lpstr>方正卡通简体</vt:lpstr>
      <vt:lpstr>千图网海量PPT模板www.58pic.com​​</vt:lpstr>
      <vt:lpstr>1_Office Theme</vt:lpstr>
      <vt:lpstr>10_Office Theme</vt:lpstr>
      <vt:lpstr>1_Office 主题​​</vt:lpstr>
      <vt:lpstr>Integral</vt:lpstr>
      <vt:lpstr>2_Forest Animals Planner by Slidesgo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58</cp:revision>
  <dcterms:created xsi:type="dcterms:W3CDTF">2022-07-01T08:54:55Z</dcterms:created>
  <dcterms:modified xsi:type="dcterms:W3CDTF">2024-10-17T05:20:22Z</dcterms:modified>
</cp:coreProperties>
</file>