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3" r:id="rId4"/>
    <p:sldId id="417" r:id="rId5"/>
    <p:sldId id="416" r:id="rId6"/>
    <p:sldId id="419" r:id="rId7"/>
    <p:sldId id="291" r:id="rId8"/>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00" y="48"/>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C90CF-A4F9-4FE1-B9C9-7D7E3BAA1409}" type="datetimeFigureOut">
              <a:rPr lang="en-US" smtClean="0"/>
              <a:t>2/23/2024</a:t>
            </a:fld>
            <a:endParaRPr lang="en-US"/>
          </a:p>
        </p:txBody>
      </p:sp>
      <p:sp>
        <p:nvSpPr>
          <p:cNvPr id="4" name="Slide Image Placeholder 3"/>
          <p:cNvSpPr>
            <a:spLocks noGrp="1" noRot="1" noChangeAspect="1"/>
          </p:cNvSpPr>
          <p:nvPr>
            <p:ph type="sldImg" idx="2"/>
          </p:nvPr>
        </p:nvSpPr>
        <p:spPr>
          <a:xfrm>
            <a:off x="977900" y="1143000"/>
            <a:ext cx="490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BD1-5607-4DB8-B119-C26954BBF1FD}" type="slidenum">
              <a:rPr lang="en-US" smtClean="0"/>
              <a:t>‹#›</a:t>
            </a:fld>
            <a:endParaRPr lang="en-US"/>
          </a:p>
        </p:txBody>
      </p:sp>
    </p:spTree>
    <p:extLst>
      <p:ext uri="{BB962C8B-B14F-4D97-AF65-F5344CB8AC3E}">
        <p14:creationId xmlns:p14="http://schemas.microsoft.com/office/powerpoint/2010/main" val="246948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81529546-885D-401E-AEDF-1B500A5034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 xmlns:a16="http://schemas.microsoft.com/office/drawing/2014/main" id="{50A1A45A-FD53-47EE-81AB-68E26C784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p>
        </p:txBody>
      </p:sp>
      <p:sp>
        <p:nvSpPr>
          <p:cNvPr id="16388" name="Slide Number Placeholder 3">
            <a:extLst>
              <a:ext uri="{FF2B5EF4-FFF2-40B4-BE49-F238E27FC236}">
                <a16:creationId xmlns="" xmlns:a16="http://schemas.microsoft.com/office/drawing/2014/main" id="{B0260994-8A46-4BD3-90D2-E0C1F8F518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BD58DA-5577-4757-8ECA-658D811CD873}" type="slidenum">
              <a:rPr lang="zh-CN" altLang="en-US"/>
              <a:pPr/>
              <a:t>5</a:t>
            </a:fld>
            <a:endParaRPr lang="zh-CN" altLang="en-US"/>
          </a:p>
        </p:txBody>
      </p:sp>
    </p:spTree>
    <p:extLst>
      <p:ext uri="{BB962C8B-B14F-4D97-AF65-F5344CB8AC3E}">
        <p14:creationId xmlns:p14="http://schemas.microsoft.com/office/powerpoint/2010/main" val="84441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2/23/2024</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923"/>
          <a:stretch/>
        </p:blipFill>
        <p:spPr>
          <a:xfrm>
            <a:off x="0" y="0"/>
            <a:ext cx="12344400" cy="7772400"/>
          </a:xfrm>
          <a:prstGeom prst="rect">
            <a:avLst/>
          </a:prstGeom>
        </p:spPr>
      </p:pic>
      <p:sp>
        <p:nvSpPr>
          <p:cNvPr id="6" name="Rectangle 5"/>
          <p:cNvSpPr/>
          <p:nvPr/>
        </p:nvSpPr>
        <p:spPr>
          <a:xfrm>
            <a:off x="661488" y="2277298"/>
            <a:ext cx="11021424" cy="2287656"/>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1</a:t>
            </a: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KIẾN VÀ CHIM BỒ CÂU</a:t>
            </a:r>
          </a:p>
        </p:txBody>
      </p:sp>
    </p:spTree>
    <p:extLst>
      <p:ext uri="{BB962C8B-B14F-4D97-AF65-F5344CB8AC3E}">
        <p14:creationId xmlns:p14="http://schemas.microsoft.com/office/powerpoint/2010/main" val="262778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 câu đã làm gì để cứu kiến</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Bồ câu nhanh trí nhặt một chiếc lá thả xuống nước để cứu kiến.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 đã làm gì để cứu bồ câu</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 bò đến cắn vào chân người thợ săn.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Em đã học được điều gì từ câu chuyện này</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9" name="Rectangle 8">
            <a:extLst>
              <a:ext uri="{FF2B5EF4-FFF2-40B4-BE49-F238E27FC236}">
                <a16:creationId xmlns=""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Trong cuộc sống hằng ngày cần giúp đỡ nhau, nhất là khi người khác gặp hoạn nạn.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www.cbe.com.vn/upload_file/Tap-viet,-tap-1-(Bo-).jpg">
            <a:extLst>
              <a:ext uri="{FF2B5EF4-FFF2-40B4-BE49-F238E27FC236}">
                <a16:creationId xmlns="" xmlns:a16="http://schemas.microsoft.com/office/drawing/2014/main" id="{5DA4835A-3734-44CD-9D88-F9D1E8D6A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02A8802B-9911-41D4-8180-8A1DC1C570B9}"/>
              </a:ext>
            </a:extLst>
          </p:cNvPr>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Kiến</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bò</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đến</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chỗ</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người</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thợ</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săn</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và</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cắn</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vào</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chân</a:t>
            </a:r>
            <a:r>
              <a:rPr lang="en-US" sz="4500" b="1" kern="0" dirty="0">
                <a:solidFill>
                  <a:srgbClr val="000000">
                    <a:lumMod val="95000"/>
                    <a:lumOff val="5000"/>
                  </a:srgbClr>
                </a:solidFill>
                <a:latin typeface="HP001 4 hang 1 ô ly" panose="020B0603050302020204" pitchFamily="34" charset="0"/>
              </a:rPr>
              <a:t> </a:t>
            </a:r>
            <a:r>
              <a:rPr lang="en-US" sz="4500" b="1" kern="0" dirty="0" err="1">
                <a:solidFill>
                  <a:srgbClr val="000000">
                    <a:lumMod val="95000"/>
                    <a:lumOff val="5000"/>
                  </a:srgbClr>
                </a:solidFill>
                <a:latin typeface="HP001 4 hang 1 ô ly" panose="020B0603050302020204" pitchFamily="34" charset="0"/>
              </a:rPr>
              <a:t>anh</a:t>
            </a:r>
            <a:r>
              <a:rPr lang="en-US" sz="4500" b="1" kern="0" dirty="0">
                <a:solidFill>
                  <a:srgbClr val="000000">
                    <a:lumMod val="95000"/>
                    <a:lumOff val="5000"/>
                  </a:srgbClr>
                </a:solidFill>
                <a:latin typeface="HP001 4 hang 1 ô ly" panose="020B0603050302020204" pitchFamily="34" charset="0"/>
              </a:rPr>
              <a:t> ta.</a:t>
            </a:r>
            <a:endParaRPr lang="vi-VN" sz="4500" kern="0" dirty="0">
              <a:solidFill>
                <a:sysClr val="windowText" lastClr="000000"/>
              </a:solidFill>
            </a:endParaRPr>
          </a:p>
        </p:txBody>
      </p:sp>
      <p:sp>
        <p:nvSpPr>
          <p:cNvPr id="4" name="Title 1">
            <a:extLst>
              <a:ext uri="{FF2B5EF4-FFF2-40B4-BE49-F238E27FC236}">
                <a16:creationId xmlns="" xmlns:a16="http://schemas.microsoft.com/office/drawing/2014/main" id="{013D8528-0039-4000-AC25-C5AE9F2D9936}"/>
              </a:ext>
            </a:extLst>
          </p:cNvPr>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dirty="0">
                <a:latin typeface="UVnAvant-Narrow" pitchFamily="34" charset="0"/>
                <a:cs typeface="UVnAvant-Narrow" pitchFamily="34" charset="0"/>
              </a:rPr>
              <a:t>4. </a:t>
            </a:r>
            <a:r>
              <a:rPr lang="en-US" altLang="vi-VN" b="1" dirty="0" err="1">
                <a:latin typeface="UVnAvant-Narrow" pitchFamily="34" charset="0"/>
                <a:cs typeface="UVnAvant-Narrow" pitchFamily="34" charset="0"/>
              </a:rPr>
              <a:t>Viết</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vào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vở</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trả</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lời</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cho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hỏi</a:t>
            </a:r>
            <a:r>
              <a:rPr lang="en-US" altLang="vi-VN" b="1" dirty="0">
                <a:latin typeface="UVnAvant-Narrow" pitchFamily="34" charset="0"/>
                <a:cs typeface="UVnAvant-Narrow" pitchFamily="34" charset="0"/>
              </a:rPr>
              <a:t> b ở </a:t>
            </a:r>
            <a:r>
              <a:rPr lang="en-US" altLang="vi-VN" b="1" dirty="0" err="1">
                <a:latin typeface="UVnAvant-Narrow" pitchFamily="34" charset="0"/>
                <a:cs typeface="UVnAvant-Narrow" pitchFamily="34" charset="0"/>
              </a:rPr>
              <a:t>mục</a:t>
            </a:r>
            <a:r>
              <a:rPr lang="en-US" altLang="vi-VN" b="1" dirty="0">
                <a:latin typeface="UVnAvant-Narrow" pitchFamily="34" charset="0"/>
                <a:cs typeface="UVnAvant-Narrow" pitchFamily="34" charset="0"/>
              </a:rPr>
              <a:t> 3</a:t>
            </a:r>
          </a:p>
        </p:txBody>
      </p:sp>
    </p:spTree>
    <p:extLst>
      <p:ext uri="{BB962C8B-B14F-4D97-AF65-F5344CB8AC3E}">
        <p14:creationId xmlns:p14="http://schemas.microsoft.com/office/powerpoint/2010/main" val="42706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Hình ảnh 2">
            <a:extLst>
              <a:ext uri="{FF2B5EF4-FFF2-40B4-BE49-F238E27FC236}">
                <a16:creationId xmlns="" xmlns:a16="http://schemas.microsoft.com/office/drawing/2014/main" id="{EB4A7C47-FFB1-4DC7-9E6D-F20B4AB8A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9871"/>
            <a:ext cx="1234440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Hộp Văn bản 3">
            <a:extLst>
              <a:ext uri="{FF2B5EF4-FFF2-40B4-BE49-F238E27FC236}">
                <a16:creationId xmlns="" xmlns:a16="http://schemas.microsoft.com/office/drawing/2014/main" id="{1BE987D3-4B86-495F-AF88-BF63650B06F2}"/>
              </a:ext>
            </a:extLst>
          </p:cNvPr>
          <p:cNvSpPr txBox="1">
            <a:spLocks noChangeArrowheads="1"/>
          </p:cNvSpPr>
          <p:nvPr/>
        </p:nvSpPr>
        <p:spPr bwMode="auto">
          <a:xfrm>
            <a:off x="831195" y="1297126"/>
            <a:ext cx="8359794" cy="6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vi-VN" sz="3544" b="1" dirty="0" err="1">
                <a:solidFill>
                  <a:schemeClr val="bg1"/>
                </a:solidFill>
                <a:latin typeface="HP001 5 hàng" panose="020B0603050302020204" pitchFamily="34" charset="0"/>
                <a:ea typeface="Microsoft YaHei" panose="020B0503020204020204" pitchFamily="34" charset="-122"/>
              </a:rPr>
              <a:t>Thứ</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hai</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ngày</a:t>
            </a:r>
            <a:r>
              <a:rPr lang="en-US" altLang="vi-VN" sz="3544" b="1" dirty="0">
                <a:solidFill>
                  <a:schemeClr val="bg1"/>
                </a:solidFill>
                <a:latin typeface="HP001 5 hàng" panose="020B0603050302020204" pitchFamily="34" charset="0"/>
                <a:ea typeface="Microsoft YaHei" panose="020B0503020204020204" pitchFamily="34" charset="-122"/>
              </a:rPr>
              <a:t> 4 </a:t>
            </a:r>
            <a:r>
              <a:rPr lang="en-US" altLang="vi-VN" sz="3544" b="1" dirty="0" err="1">
                <a:solidFill>
                  <a:schemeClr val="bg1"/>
                </a:solidFill>
                <a:latin typeface="HP001 5 hàng" panose="020B0603050302020204" pitchFamily="34" charset="0"/>
                <a:ea typeface="Microsoft YaHei" panose="020B0503020204020204" pitchFamily="34" charset="-122"/>
              </a:rPr>
              <a:t>tháng</a:t>
            </a:r>
            <a:r>
              <a:rPr lang="en-US" altLang="vi-VN" sz="3544" b="1" dirty="0">
                <a:solidFill>
                  <a:schemeClr val="bg1"/>
                </a:solidFill>
                <a:latin typeface="HP001 5 hàng" panose="020B0603050302020204" pitchFamily="34" charset="0"/>
                <a:ea typeface="Microsoft YaHei" panose="020B0503020204020204" pitchFamily="34" charset="-122"/>
              </a:rPr>
              <a:t> 4 </a:t>
            </a:r>
            <a:r>
              <a:rPr lang="en-US" altLang="vi-VN" sz="3544" b="1" dirty="0" err="1">
                <a:solidFill>
                  <a:schemeClr val="bg1"/>
                </a:solidFill>
                <a:latin typeface="HP001 5 hàng" panose="020B0603050302020204" pitchFamily="34" charset="0"/>
                <a:ea typeface="Microsoft YaHei" panose="020B0503020204020204" pitchFamily="34" charset="-122"/>
              </a:rPr>
              <a:t>năm</a:t>
            </a:r>
            <a:r>
              <a:rPr lang="en-US" altLang="vi-VN" sz="3544" b="1" dirty="0">
                <a:solidFill>
                  <a:schemeClr val="bg1"/>
                </a:solidFill>
                <a:latin typeface="HP001 5 hàng" panose="020B0603050302020204" pitchFamily="34" charset="0"/>
                <a:ea typeface="Microsoft YaHei" panose="020B0503020204020204" pitchFamily="34" charset="-122"/>
              </a:rPr>
              <a:t> 2022</a:t>
            </a:r>
            <a:endParaRPr lang="en-GB" altLang="vi-VN" sz="3544" b="1" dirty="0">
              <a:solidFill>
                <a:schemeClr val="bg1"/>
              </a:solidFill>
              <a:latin typeface="HP001 5 hàng" panose="020B0603050302020204" pitchFamily="34" charset="0"/>
              <a:ea typeface="Microsoft YaHei" panose="020B0503020204020204" pitchFamily="34" charset="-122"/>
            </a:endParaRPr>
          </a:p>
        </p:txBody>
      </p:sp>
      <p:sp>
        <p:nvSpPr>
          <p:cNvPr id="15364" name="Hộp Văn bản 4">
            <a:extLst>
              <a:ext uri="{FF2B5EF4-FFF2-40B4-BE49-F238E27FC236}">
                <a16:creationId xmlns="" xmlns:a16="http://schemas.microsoft.com/office/drawing/2014/main" id="{BDA99209-CA36-4F29-A04E-478CA5C10459}"/>
              </a:ext>
            </a:extLst>
          </p:cNvPr>
          <p:cNvSpPr txBox="1">
            <a:spLocks noChangeArrowheads="1"/>
          </p:cNvSpPr>
          <p:nvPr/>
        </p:nvSpPr>
        <p:spPr bwMode="auto">
          <a:xfrm>
            <a:off x="2284036" y="1986320"/>
            <a:ext cx="2191430" cy="64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3544" b="1" dirty="0" err="1">
                <a:solidFill>
                  <a:schemeClr val="bg1"/>
                </a:solidFill>
                <a:latin typeface="HP001 5 hàng" panose="020B0603050302020204" pitchFamily="34" charset="0"/>
                <a:ea typeface="Microsoft YaHei" panose="020B0503020204020204" pitchFamily="34" charset="-122"/>
              </a:rPr>
              <a:t>Tiếng</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việt</a:t>
            </a:r>
            <a:endParaRPr lang="en-US" altLang="vi-VN" sz="3544" b="1" dirty="0">
              <a:solidFill>
                <a:schemeClr val="bg1"/>
              </a:solidFill>
              <a:latin typeface="HP001 5 hàng" panose="020B0603050302020204" pitchFamily="34" charset="0"/>
              <a:ea typeface="Microsoft YaHei" panose="020B0503020204020204" pitchFamily="34" charset="-122"/>
            </a:endParaRPr>
          </a:p>
        </p:txBody>
      </p:sp>
      <p:sp>
        <p:nvSpPr>
          <p:cNvPr id="6" name="Hộp Văn bản 5">
            <a:extLst>
              <a:ext uri="{FF2B5EF4-FFF2-40B4-BE49-F238E27FC236}">
                <a16:creationId xmlns="" xmlns:a16="http://schemas.microsoft.com/office/drawing/2014/main" id="{A5363915-387A-41CC-B428-FD2E364C334C}"/>
              </a:ext>
            </a:extLst>
          </p:cNvPr>
          <p:cNvSpPr txBox="1">
            <a:spLocks noChangeArrowheads="1"/>
          </p:cNvSpPr>
          <p:nvPr/>
        </p:nvSpPr>
        <p:spPr bwMode="auto">
          <a:xfrm>
            <a:off x="1468989" y="2674621"/>
            <a:ext cx="4418241" cy="64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3544" b="1" dirty="0" err="1">
                <a:solidFill>
                  <a:schemeClr val="bg1"/>
                </a:solidFill>
                <a:latin typeface="HP001 5 hàng" panose="020B0603050302020204" pitchFamily="34" charset="0"/>
                <a:ea typeface="Microsoft YaHei" panose="020B0503020204020204" pitchFamily="34" charset="-122"/>
              </a:rPr>
              <a:t>Kiến</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và</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chim</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bồ</a:t>
            </a:r>
            <a:r>
              <a:rPr lang="en-US" altLang="vi-VN" sz="3544" b="1" dirty="0">
                <a:solidFill>
                  <a:schemeClr val="bg1"/>
                </a:solidFill>
                <a:latin typeface="HP001 5 hàng" panose="020B0603050302020204" pitchFamily="34" charset="0"/>
                <a:ea typeface="Microsoft YaHei" panose="020B0503020204020204" pitchFamily="34" charset="-122"/>
              </a:rPr>
              <a:t> </a:t>
            </a:r>
            <a:r>
              <a:rPr lang="en-US" altLang="vi-VN" sz="3544" b="1" dirty="0" err="1">
                <a:solidFill>
                  <a:schemeClr val="bg1"/>
                </a:solidFill>
                <a:latin typeface="HP001 5 hàng" panose="020B0603050302020204" pitchFamily="34" charset="0"/>
                <a:ea typeface="Microsoft YaHei" panose="020B0503020204020204" pitchFamily="34" charset="-122"/>
              </a:rPr>
              <a:t>câu</a:t>
            </a:r>
            <a:endParaRPr lang="en-GB" altLang="vi-VN" sz="3544" b="1" dirty="0">
              <a:solidFill>
                <a:schemeClr val="bg1"/>
              </a:solidFill>
              <a:latin typeface="HP001 5 hàng" panose="020B0603050302020204" pitchFamily="34" charset="0"/>
              <a:ea typeface="Microsoft YaHei" panose="020B0503020204020204" pitchFamily="34" charset="-122"/>
            </a:endParaRPr>
          </a:p>
        </p:txBody>
      </p:sp>
      <p:sp>
        <p:nvSpPr>
          <p:cNvPr id="7" name="TextBox 6">
            <a:extLst>
              <a:ext uri="{FF2B5EF4-FFF2-40B4-BE49-F238E27FC236}">
                <a16:creationId xmlns="" xmlns:a16="http://schemas.microsoft.com/office/drawing/2014/main" id="{55B31DC6-DA52-4425-8D5A-30F2D2C720F2}"/>
              </a:ext>
            </a:extLst>
          </p:cNvPr>
          <p:cNvSpPr txBox="1"/>
          <p:nvPr/>
        </p:nvSpPr>
        <p:spPr>
          <a:xfrm>
            <a:off x="831195" y="3248085"/>
            <a:ext cx="11160936" cy="830997"/>
          </a:xfrm>
          <a:prstGeom prst="rect">
            <a:avLst/>
          </a:prstGeom>
          <a:noFill/>
        </p:spPr>
        <p:txBody>
          <a:bodyPr wrap="square">
            <a:spAutoFit/>
          </a:bodyPr>
          <a:lstStyle/>
          <a:p>
            <a:pPr algn="just">
              <a:lnSpc>
                <a:spcPct val="150000"/>
              </a:lnSpc>
            </a:pPr>
            <a:r>
              <a:rPr lang="vi-VN"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Một con kiến không may bị rơi xuống nước. Nó vùng vẫy và</a:t>
            </a:r>
          </a:p>
        </p:txBody>
      </p:sp>
      <p:sp>
        <p:nvSpPr>
          <p:cNvPr id="8" name="TextBox 7">
            <a:extLst>
              <a:ext uri="{FF2B5EF4-FFF2-40B4-BE49-F238E27FC236}">
                <a16:creationId xmlns="" xmlns:a16="http://schemas.microsoft.com/office/drawing/2014/main" id="{73F2099E-E5C9-4CB2-AC61-6BE3F8DD8036}"/>
              </a:ext>
            </a:extLst>
          </p:cNvPr>
          <p:cNvSpPr txBox="1"/>
          <p:nvPr/>
        </p:nvSpPr>
        <p:spPr>
          <a:xfrm>
            <a:off x="306762" y="3924671"/>
            <a:ext cx="1788738" cy="830997"/>
          </a:xfrm>
          <a:prstGeom prst="rect">
            <a:avLst/>
          </a:prstGeom>
          <a:noFill/>
        </p:spPr>
        <p:txBody>
          <a:bodyPr wrap="square">
            <a:spAutoFit/>
          </a:bodyPr>
          <a:lstStyle/>
          <a:p>
            <a:pPr algn="just">
              <a:lnSpc>
                <a:spcPct val="150000"/>
              </a:lnSpc>
            </a:pP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la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lên</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a:t>
            </a:r>
            <a:endParaRPr lang="vi-VN"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endParaRPr>
          </a:p>
        </p:txBody>
      </p:sp>
      <p:sp>
        <p:nvSpPr>
          <p:cNvPr id="9" name="TextBox 8">
            <a:extLst>
              <a:ext uri="{FF2B5EF4-FFF2-40B4-BE49-F238E27FC236}">
                <a16:creationId xmlns="" xmlns:a16="http://schemas.microsoft.com/office/drawing/2014/main" id="{3091D743-39EC-44B2-A05F-BDA9DF32896A}"/>
              </a:ext>
            </a:extLst>
          </p:cNvPr>
          <p:cNvSpPr txBox="1"/>
          <p:nvPr/>
        </p:nvSpPr>
        <p:spPr>
          <a:xfrm>
            <a:off x="996295" y="4619853"/>
            <a:ext cx="4890935" cy="830997"/>
          </a:xfrm>
          <a:prstGeom prst="rect">
            <a:avLst/>
          </a:prstGeom>
          <a:noFill/>
        </p:spPr>
        <p:txBody>
          <a:bodyPr wrap="square">
            <a:spAutoFit/>
          </a:bodyPr>
          <a:lstStyle/>
          <a:p>
            <a:pPr algn="just">
              <a:lnSpc>
                <a:spcPct val="150000"/>
              </a:lnSpc>
            </a:pP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Cứu</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tôi</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với</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cứu</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tôi</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với</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a:t>
            </a:r>
            <a:endParaRPr lang="vi-VN"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endParaRPr>
          </a:p>
        </p:txBody>
      </p:sp>
      <p:sp>
        <p:nvSpPr>
          <p:cNvPr id="10" name="TextBox 9">
            <a:extLst>
              <a:ext uri="{FF2B5EF4-FFF2-40B4-BE49-F238E27FC236}">
                <a16:creationId xmlns="" xmlns:a16="http://schemas.microsoft.com/office/drawing/2014/main" id="{CDDE5938-0736-4502-B031-84F03DB6D88A}"/>
              </a:ext>
            </a:extLst>
          </p:cNvPr>
          <p:cNvSpPr txBox="1"/>
          <p:nvPr/>
        </p:nvSpPr>
        <p:spPr>
          <a:xfrm>
            <a:off x="716895" y="5341084"/>
            <a:ext cx="11275236" cy="830997"/>
          </a:xfrm>
          <a:prstGeom prst="rect">
            <a:avLst/>
          </a:prstGeom>
          <a:noFill/>
        </p:spPr>
        <p:txBody>
          <a:bodyPr wrap="square">
            <a:spAutoFit/>
          </a:bodyPr>
          <a:lstStyle/>
          <a:p>
            <a:pPr algn="just">
              <a:lnSpc>
                <a:spcPct val="150000"/>
              </a:lnSpc>
            </a:pP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Nghe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tiếng</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kêu</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cứu</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của</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kiến</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bồ</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câu</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nhanh</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trí</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nhặt</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một</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endParaRPr lang="vi-VN"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endParaRPr>
          </a:p>
        </p:txBody>
      </p:sp>
      <p:sp>
        <p:nvSpPr>
          <p:cNvPr id="11" name="TextBox 10">
            <a:extLst>
              <a:ext uri="{FF2B5EF4-FFF2-40B4-BE49-F238E27FC236}">
                <a16:creationId xmlns="" xmlns:a16="http://schemas.microsoft.com/office/drawing/2014/main" id="{9D178087-9A7F-4966-8A54-9DBED79C02F2}"/>
              </a:ext>
            </a:extLst>
          </p:cNvPr>
          <p:cNvSpPr txBox="1"/>
          <p:nvPr/>
        </p:nvSpPr>
        <p:spPr>
          <a:xfrm>
            <a:off x="0" y="5988952"/>
            <a:ext cx="12242800" cy="830997"/>
          </a:xfrm>
          <a:prstGeom prst="rect">
            <a:avLst/>
          </a:prstGeom>
          <a:noFill/>
        </p:spPr>
        <p:txBody>
          <a:bodyPr wrap="square">
            <a:spAutoFit/>
          </a:bodyPr>
          <a:lstStyle/>
          <a:p>
            <a:pPr algn="just">
              <a:lnSpc>
                <a:spcPct val="150000"/>
              </a:lnSpc>
            </a:pP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chiếc</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lá</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thả</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xuống</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nước</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Kiến</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bám</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vào</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chiếc</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lá</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và</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leo</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được</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lên</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 </a:t>
            </a:r>
            <a:r>
              <a:rPr lang="en-US" sz="3200" b="1" dirty="0" err="1">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bờ</a:t>
            </a:r>
            <a:r>
              <a:rPr lang="en-US"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rPr>
              <a:t>.</a:t>
            </a:r>
            <a:endParaRPr lang="vi-VN" sz="3200" b="1" dirty="0">
              <a:solidFill>
                <a:schemeClr val="bg1"/>
              </a:solidFill>
              <a:latin typeface="HP001 4 hàng" panose="020B0603050302020204" pitchFamily="34" charset="0"/>
              <a:ea typeface="UVnAvant-Narrow" panose="020B0500000000000000" pitchFamily="34" charset="0"/>
              <a:cs typeface="UVnAvant-Narrow" panose="020B0500000000000000" pitchFamily="34" charset="0"/>
            </a:endParaRPr>
          </a:p>
        </p:txBody>
      </p:sp>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149902" y="872635"/>
            <a:ext cx="11962150" cy="6579380"/>
          </a:xfrm>
          <a:prstGeom prst="rect">
            <a:avLst/>
          </a:prstGeom>
        </p:spPr>
        <p:txBody>
          <a:bodyPr wrap="square" lIns="114949" tIns="57475" rIns="114949" bIns="57475">
            <a:spAutoFit/>
          </a:bodyPr>
          <a:lstStyle/>
          <a:p>
            <a:pPr algn="just"/>
            <a:r>
              <a:rPr lang="en-US" sz="3000" b="1" dirty="0">
                <a:latin typeface="Tahoma" panose="020B0604030504040204" pitchFamily="34" charset="0"/>
                <a:ea typeface="Tahoma" panose="020B0604030504040204" pitchFamily="34" charset="0"/>
                <a:cs typeface="Tahoma" panose="020B0604030504040204" pitchFamily="34" charset="0"/>
                <a:sym typeface="+mn-lt"/>
              </a:rPr>
              <a:t>        </a:t>
            </a:r>
            <a:r>
              <a:rPr lang="vi-VN" sz="3000" b="1" dirty="0">
                <a:latin typeface="Tahoma" panose="020B0604030504040204" pitchFamily="34" charset="0"/>
                <a:ea typeface="Tahoma" panose="020B0604030504040204" pitchFamily="34" charset="0"/>
                <a:cs typeface="Tahoma" panose="020B0604030504040204" pitchFamily="34" charset="0"/>
              </a:rPr>
              <a:t>Một con kiến không may bị rơi xuống nước. Nó vùng vẫy và la lên:</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 Cứu tôi với, cứu tôi với!</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Nghe tiếng kêu cứu của kiến, bồ câu nhanh trí nhặt một chiếc lá thả xuống nước. Kiến bám vào chiếc lá và leo được</a:t>
            </a:r>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lên bờ.</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Bồ câu tìm đến chỗ kiến, cảm động nói:</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 Cảm ơn cậu đã cứu tớ.</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Kiến đáp:</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 Cậu cũng giúp tớ thoát chết mà.</a:t>
            </a: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vi-VN" sz="3000" b="1" dirty="0">
                <a:latin typeface="Tahoma" panose="020B0604030504040204" pitchFamily="34" charset="0"/>
                <a:ea typeface="Tahoma" panose="020B0604030504040204" pitchFamily="34" charset="0"/>
                <a:cs typeface="Tahoma" panose="020B0604030504040204" pitchFamily="34" charset="0"/>
              </a:rPr>
              <a:t>Cả hai đều rất vui vì đã giúp nhau.</a:t>
            </a:r>
          </a:p>
        </p:txBody>
      </p:sp>
      <p:cxnSp>
        <p:nvCxnSpPr>
          <p:cNvPr id="6" name="Straight Connector 5">
            <a:extLst>
              <a:ext uri="{FF2B5EF4-FFF2-40B4-BE49-F238E27FC236}">
                <a16:creationId xmlns="" xmlns:a16="http://schemas.microsoft.com/office/drawing/2014/main" id="{BE0A5CAA-FF9C-444B-BB5D-B702FA1E453F}"/>
              </a:ext>
            </a:extLst>
          </p:cNvPr>
          <p:cNvCxnSpPr/>
          <p:nvPr/>
        </p:nvCxnSpPr>
        <p:spPr>
          <a:xfrm flipH="1">
            <a:off x="1723869" y="3237876"/>
            <a:ext cx="119922" cy="38974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C2FE6CBB-7FA8-4DAD-B92B-366F673B3A2C}"/>
              </a:ext>
            </a:extLst>
          </p:cNvPr>
          <p:cNvCxnSpPr/>
          <p:nvPr/>
        </p:nvCxnSpPr>
        <p:spPr>
          <a:xfrm flipH="1">
            <a:off x="8750508" y="4586990"/>
            <a:ext cx="119922" cy="38974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915270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 </a:t>
            </a:r>
            <a:r>
              <a:rPr lang="vi-VN" sz="3200" b="1">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a:latin typeface="UVnAvant-Narrow" panose="020B0500000000000000" pitchFamily="34" charset="0"/>
                <a:ea typeface="UVnAvant-Narrow" panose="020B0500000000000000" pitchFamily="34" charset="0"/>
                <a:cs typeface="UVnAvant-Narrow" panose="020B0500000000000000" pitchFamily="34" charset="0"/>
              </a:rPr>
              <a:t>a. Nam (…) nghĩ ngay ra lời giải cho câu đố.</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0451483"/>
              </p:ext>
            </p:extLst>
          </p:nvPr>
        </p:nvGraphicFramePr>
        <p:xfrm>
          <a:off x="581890" y="2564478"/>
          <a:ext cx="10854048" cy="855616"/>
        </p:xfrm>
        <a:graphic>
          <a:graphicData uri="http://schemas.openxmlformats.org/drawingml/2006/table">
            <a:tbl>
              <a:tblPr/>
              <a:tblGrid>
                <a:gridCol w="2256313">
                  <a:extLst>
                    <a:ext uri="{9D8B030D-6E8A-4147-A177-3AD203B41FA5}">
                      <a16:colId xmlns="" xmlns:a16="http://schemas.microsoft.com/office/drawing/2014/main" val="20000"/>
                    </a:ext>
                  </a:extLst>
                </a:gridCol>
                <a:gridCol w="2303813">
                  <a:extLst>
                    <a:ext uri="{9D8B030D-6E8A-4147-A177-3AD203B41FA5}">
                      <a16:colId xmlns="" xmlns:a16="http://schemas.microsoft.com/office/drawing/2014/main" val="20001"/>
                    </a:ext>
                  </a:extLst>
                </a:gridCol>
                <a:gridCol w="2339439">
                  <a:extLst>
                    <a:ext uri="{9D8B030D-6E8A-4147-A177-3AD203B41FA5}">
                      <a16:colId xmlns="" xmlns:a16="http://schemas.microsoft.com/office/drawing/2014/main" val="20002"/>
                    </a:ext>
                  </a:extLst>
                </a:gridCol>
                <a:gridCol w="2541320">
                  <a:extLst>
                    <a:ext uri="{9D8B030D-6E8A-4147-A177-3AD203B41FA5}">
                      <a16:colId xmlns="" xmlns:a16="http://schemas.microsoft.com/office/drawing/2014/main" val="20003"/>
                    </a:ext>
                  </a:extLst>
                </a:gridCol>
                <a:gridCol w="1413163">
                  <a:extLst>
                    <a:ext uri="{9D8B030D-6E8A-4147-A177-3AD203B41FA5}">
                      <a16:colId xmlns="" xmlns:a16="http://schemas.microsoft.com/office/drawing/2014/main" val="20004"/>
                    </a:ext>
                  </a:extLst>
                </a:gridCol>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extLst>
                  <a:ext uri="{0D108BD9-81ED-4DB2-BD59-A6C34878D82A}">
                    <a16:rowId xmlns="" xmlns:a16="http://schemas.microsoft.com/office/drawing/2014/main" val="10000"/>
                  </a:ext>
                </a:extLst>
              </a:tr>
            </a:tbl>
          </a:graphicData>
        </a:graphic>
      </p:graphicFrame>
      <p:sp>
        <p:nvSpPr>
          <p:cNvPr id="5" name="Rectangle 4">
            <a:extLst>
              <a:ext uri="{FF2B5EF4-FFF2-40B4-BE49-F238E27FC236}">
                <a16:creationId xmlns="" xmlns:a16="http://schemas.microsoft.com/office/drawing/2014/main"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a:latin typeface="UVnAvant-Narrow" panose="020B0500000000000000" pitchFamily="34" charset="0"/>
                <a:ea typeface="UVnAvant-Narrow" panose="020B0500000000000000" pitchFamily="34" charset="0"/>
                <a:cs typeface="UVnAvant-Narrow" panose="020B0500000000000000" pitchFamily="34" charset="0"/>
              </a:rPr>
              <a:t>b. Ông kể cho em nghe một câu chuyện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7" name="Straight Arrow Connector 6"/>
          <p:cNvCxnSpPr/>
          <p:nvPr/>
        </p:nvCxnSpPr>
        <p:spPr>
          <a:xfrm flipH="1">
            <a:off x="2743200" y="3218213"/>
            <a:ext cx="653143" cy="72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6913385" y="2879444"/>
            <a:ext cx="971441" cy="1962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TIMING" val="|0.001|1"/>
  <p:tag name="ISPRING_CUSTOM_TIMING_USED" val="1"/>
  <p:tag name="ISPRING_SLIDE_ID_2" val="{A933B88F-5632-4464-BB16-8AD0F46BEE5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396</Words>
  <Application>Microsoft Office PowerPoint</Application>
  <PresentationFormat>Custom</PresentationFormat>
  <Paragraphs>38</Paragraphs>
  <Slides>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Microsoft YaHei</vt:lpstr>
      <vt:lpstr>Arial</vt:lpstr>
      <vt:lpstr>Calibri</vt:lpstr>
      <vt:lpstr>Calibri Light</vt:lpstr>
      <vt:lpstr>HP001 4 hàng</vt:lpstr>
      <vt:lpstr>HP001 4 hang 1 ô ly</vt:lpstr>
      <vt:lpstr>HP001 5 hàng</vt:lpstr>
      <vt:lpstr>Tahoma</vt:lpstr>
      <vt:lpstr>UVnAvant-Narrow</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cp:lastModifiedBy>
  <cp:revision>72</cp:revision>
  <dcterms:created xsi:type="dcterms:W3CDTF">2020-08-26T02:05:47Z</dcterms:created>
  <dcterms:modified xsi:type="dcterms:W3CDTF">2024-02-23T06:08:37Z</dcterms:modified>
</cp:coreProperties>
</file>