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0" r:id="rId2"/>
  </p:sldMasterIdLst>
  <p:notesMasterIdLst>
    <p:notesMasterId r:id="rId10"/>
  </p:notesMasterIdLst>
  <p:sldIdLst>
    <p:sldId id="325" r:id="rId3"/>
    <p:sldId id="311" r:id="rId4"/>
    <p:sldId id="293" r:id="rId5"/>
    <p:sldId id="268" r:id="rId6"/>
    <p:sldId id="299" r:id="rId7"/>
    <p:sldId id="292" r:id="rId8"/>
    <p:sldId id="267" r:id="rId9"/>
  </p:sldIdLst>
  <p:sldSz cx="9144000" cy="5143500" type="screen16x9"/>
  <p:notesSz cx="9144000" cy="6858000"/>
  <p:embeddedFontLst>
    <p:embeddedFont>
      <p:font typeface="#9Slide07 HoneyCream" panose="020B0604020202020204" charset="0"/>
      <p:regular r:id="rId11"/>
    </p:embeddedFont>
    <p:embeddedFont>
      <p:font typeface="Cambria" panose="02040503050406030204" pitchFamily="18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1pPr>
    <a:lvl2pPr marL="1698866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2pPr>
    <a:lvl3pPr marL="3397734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3pPr>
    <a:lvl4pPr marL="5096600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4pPr>
    <a:lvl5pPr marL="6795468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5pPr>
    <a:lvl6pPr marL="8494335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6pPr>
    <a:lvl7pPr marL="10193202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7pPr>
    <a:lvl8pPr marL="11892069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8pPr>
    <a:lvl9pPr marL="13590936" algn="l" defTabSz="3397734" rtl="0" eaLnBrk="1" latinLnBrk="0" hangingPunct="1">
      <a:defRPr sz="668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26" userDrawn="1">
          <p15:clr>
            <a:srgbClr val="A4A3A4"/>
          </p15:clr>
        </p15:guide>
        <p15:guide id="2" pos="105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9" autoAdjust="0"/>
    <p:restoredTop sz="94686" autoAdjust="0"/>
  </p:normalViewPr>
  <p:slideViewPr>
    <p:cSldViewPr>
      <p:cViewPr varScale="1">
        <p:scale>
          <a:sx n="87" d="100"/>
          <a:sy n="87" d="100"/>
        </p:scale>
        <p:origin x="222" y="72"/>
      </p:cViewPr>
      <p:guideLst>
        <p:guide orient="horz" pos="8026"/>
        <p:guide pos="105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7FCD2-8C6C-40E2-AC7C-AF868CD266DD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EC7A6-FBA6-41F6-BBDF-C44435ACB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8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1pPr>
    <a:lvl2pPr marL="1698866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2pPr>
    <a:lvl3pPr marL="3397734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3pPr>
    <a:lvl4pPr marL="5096600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4pPr>
    <a:lvl5pPr marL="6795468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5pPr>
    <a:lvl6pPr marL="8494335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6pPr>
    <a:lvl7pPr marL="10193202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7pPr>
    <a:lvl8pPr marL="11892069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8pPr>
    <a:lvl9pPr marL="13590936" algn="l" defTabSz="3397734" rtl="0" eaLnBrk="1" latinLnBrk="0" hangingPunct="1">
      <a:defRPr sz="445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38537" y="14439552"/>
            <a:ext cx="23513141" cy="65119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7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95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5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9514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76654" y="23617639"/>
            <a:ext cx="10636899" cy="13566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4072982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4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679514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76654" y="23617639"/>
            <a:ext cx="10636899" cy="13566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4072982" y="23617639"/>
            <a:ext cx="7837715" cy="135665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CC3C83-5C03-20DA-46DB-65A41AF44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3542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88E68-924F-7C2C-59EB-13D86677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1584222"/>
            <a:ext cx="9144000" cy="35592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DE6B72-52C5-825B-6677-68D3DF828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934" y="1"/>
            <a:ext cx="1351852" cy="135185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0D362-BDDC-4F1D-4F2F-88F14488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615403" y="1"/>
            <a:ext cx="2499273" cy="1028445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856F83F-9F94-7E1A-E849-6CBCEF0A15DD}"/>
              </a:ext>
            </a:extLst>
          </p:cNvPr>
          <p:cNvSpPr/>
          <p:nvPr userDrawn="1"/>
        </p:nvSpPr>
        <p:spPr>
          <a:xfrm>
            <a:off x="216440" y="167803"/>
            <a:ext cx="8711120" cy="4742262"/>
          </a:xfrm>
          <a:prstGeom prst="roundRect">
            <a:avLst>
              <a:gd name="adj" fmla="val 512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356434-A5AB-4507-C575-161FD3557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1304" y="-1"/>
            <a:ext cx="3065642" cy="1700236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D2E36F5-BBB2-CA45-2917-8FFF34FA51EC}"/>
              </a:ext>
            </a:extLst>
          </p:cNvPr>
          <p:cNvSpPr txBox="1"/>
          <p:nvPr userDrawn="1"/>
        </p:nvSpPr>
        <p:spPr>
          <a:xfrm>
            <a:off x="3475589" y="6362149"/>
            <a:ext cx="2569126" cy="5496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885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kumimoji="0" lang="en-US" sz="74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74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743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743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743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743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743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743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2A83CB4-8C33-4274-F629-259B3DDC7761}"/>
              </a:ext>
            </a:extLst>
          </p:cNvPr>
          <p:cNvSpPr txBox="1">
            <a:spLocks/>
          </p:cNvSpPr>
          <p:nvPr userDrawn="1"/>
        </p:nvSpPr>
        <p:spPr>
          <a:xfrm>
            <a:off x="8614279" y="2"/>
            <a:ext cx="635252" cy="134031"/>
          </a:xfrm>
          <a:prstGeom prst="rect">
            <a:avLst/>
          </a:prstGeom>
        </p:spPr>
        <p:txBody>
          <a:bodyPr vert="horz" lIns="37718" tIns="18859" rIns="37718" bIns="18859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825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2A6FA-E402-144F-3295-4B34DB5BE28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8881" y="-10455098"/>
            <a:ext cx="901827" cy="1533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11B74-95D9-3F48-CF51-03F272535DF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389" y="-10455098"/>
            <a:ext cx="901827" cy="1533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33573-54C4-0A01-1F42-1779359DBC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9532" y="12522060"/>
            <a:ext cx="901827" cy="1533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73669-50E0-D5DD-0E43-B719D8CDDB8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856" y="12522060"/>
            <a:ext cx="901827" cy="15335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72CFBB7-642E-A034-903C-3A5B39979D95}"/>
              </a:ext>
            </a:extLst>
          </p:cNvPr>
          <p:cNvSpPr txBox="1">
            <a:spLocks/>
          </p:cNvSpPr>
          <p:nvPr userDrawn="1"/>
        </p:nvSpPr>
        <p:spPr>
          <a:xfrm>
            <a:off x="8074631" y="-516469"/>
            <a:ext cx="1470742" cy="223739"/>
          </a:xfrm>
          <a:prstGeom prst="rect">
            <a:avLst/>
          </a:prstGeom>
        </p:spPr>
        <p:txBody>
          <a:bodyPr vert="horz" lIns="37718" tIns="18859" rIns="37718" bIns="1885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By </a:t>
            </a:r>
            <a:r>
              <a:rPr kumimoji="0" lang="en-US" sz="66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Khánh</a:t>
            </a:r>
            <a:r>
              <a:rPr kumimoji="0" lang="en-US" sz="66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 </a:t>
            </a:r>
            <a:r>
              <a:rPr kumimoji="0" lang="en-US" sz="66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cs typeface="+mj-cs"/>
              </a:rPr>
              <a:t>Huyền</a:t>
            </a:r>
            <a:endParaRPr kumimoji="0" lang="en-US" sz="66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21713B3-E11E-95C3-2734-ED9523F889D6}"/>
              </a:ext>
            </a:extLst>
          </p:cNvPr>
          <p:cNvSpPr txBox="1">
            <a:spLocks/>
          </p:cNvSpPr>
          <p:nvPr userDrawn="1"/>
        </p:nvSpPr>
        <p:spPr>
          <a:xfrm>
            <a:off x="-145870" y="4818698"/>
            <a:ext cx="901827" cy="324803"/>
          </a:xfrm>
          <a:prstGeom prst="rect">
            <a:avLst/>
          </a:prstGeom>
        </p:spPr>
        <p:txBody>
          <a:bodyPr vert="horz" lIns="37718" tIns="18859" rIns="37718" bIns="1885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7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29C82B3-E188-66FF-57FD-23A2C0D9B59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434029" y="5869102"/>
            <a:ext cx="902820" cy="10964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8DF55E-AFE6-65FF-776B-10CFADE9BE0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244430" y="455266"/>
            <a:ext cx="902820" cy="109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5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2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98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6676B20B-E155-4912-A4A0-7E6F6CDE0C2B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9" name="图片 8" descr="图片包含 游戏机, 飞机, 绿色, 体育&#10;&#10;描述已自动生成">
              <a:extLst>
                <a:ext uri="{FF2B5EF4-FFF2-40B4-BE49-F238E27FC236}">
                  <a16:creationId xmlns:a16="http://schemas.microsoft.com/office/drawing/2014/main" id="{4200E32B-C98D-445D-8DDB-64C3DEBCD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图片 9" descr="图片包含 游戏机, 食物, 桌子, 围栏&#10;&#10;描述已自动生成">
              <a:extLst>
                <a:ext uri="{FF2B5EF4-FFF2-40B4-BE49-F238E27FC236}">
                  <a16:creationId xmlns:a16="http://schemas.microsoft.com/office/drawing/2014/main" id="{F03BC052-EFE8-43CD-B322-AF456754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187BC0F8-59AE-41F2-8D20-3E6A6623C529}"/>
                </a:ext>
              </a:extLst>
            </p:cNvPr>
            <p:cNvSpPr/>
            <p:nvPr/>
          </p:nvSpPr>
          <p:spPr>
            <a:xfrm>
              <a:off x="435429" y="370114"/>
              <a:ext cx="11321142" cy="6117772"/>
            </a:xfrm>
            <a:custGeom>
              <a:avLst/>
              <a:gdLst>
                <a:gd name="connsiteX0" fmla="*/ 0 w 11321142"/>
                <a:gd name="connsiteY0" fmla="*/ 0 h 6117772"/>
                <a:gd name="connsiteX1" fmla="*/ 0 w 11321142"/>
                <a:gd name="connsiteY1" fmla="*/ 0 h 6117772"/>
                <a:gd name="connsiteX2" fmla="*/ 11321142 w 11321142"/>
                <a:gd name="connsiteY2" fmla="*/ 0 h 6117772"/>
                <a:gd name="connsiteX3" fmla="*/ 11321142 w 11321142"/>
                <a:gd name="connsiteY3" fmla="*/ 0 h 6117772"/>
                <a:gd name="connsiteX4" fmla="*/ 11321142 w 11321142"/>
                <a:gd name="connsiteY4" fmla="*/ 6117772 h 6117772"/>
                <a:gd name="connsiteX5" fmla="*/ 11321142 w 11321142"/>
                <a:gd name="connsiteY5" fmla="*/ 6117772 h 6117772"/>
                <a:gd name="connsiteX6" fmla="*/ 0 w 11321142"/>
                <a:gd name="connsiteY6" fmla="*/ 6117772 h 6117772"/>
                <a:gd name="connsiteX7" fmla="*/ 0 w 11321142"/>
                <a:gd name="connsiteY7" fmla="*/ 6117772 h 6117772"/>
                <a:gd name="connsiteX8" fmla="*/ 0 w 11321142"/>
                <a:gd name="connsiteY8" fmla="*/ 0 h 6117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21142" h="6117772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2216514" y="-126796"/>
                    <a:pt x="5915482" y="-73671"/>
                    <a:pt x="11321142" y="0"/>
                  </a:cubicBezTo>
                  <a:lnTo>
                    <a:pt x="11321142" y="0"/>
                  </a:lnTo>
                  <a:cubicBezTo>
                    <a:pt x="11447114" y="636508"/>
                    <a:pt x="11184798" y="3634682"/>
                    <a:pt x="11321142" y="6117772"/>
                  </a:cubicBezTo>
                  <a:lnTo>
                    <a:pt x="11321142" y="6117772"/>
                  </a:lnTo>
                  <a:cubicBezTo>
                    <a:pt x="7831853" y="6092813"/>
                    <a:pt x="3852703" y="6190885"/>
                    <a:pt x="0" y="6117772"/>
                  </a:cubicBezTo>
                  <a:lnTo>
                    <a:pt x="0" y="6117772"/>
                  </a:lnTo>
                  <a:cubicBezTo>
                    <a:pt x="4539" y="3374267"/>
                    <a:pt x="65979" y="929325"/>
                    <a:pt x="0" y="0"/>
                  </a:cubicBezTo>
                  <a:close/>
                </a:path>
                <a:path w="11321142" h="6117772" stroke="0" extrusionOk="0">
                  <a:moveTo>
                    <a:pt x="0" y="0"/>
                  </a:moveTo>
                  <a:lnTo>
                    <a:pt x="0" y="0"/>
                  </a:lnTo>
                  <a:cubicBezTo>
                    <a:pt x="2045449" y="-159798"/>
                    <a:pt x="8682316" y="169519"/>
                    <a:pt x="11321142" y="0"/>
                  </a:cubicBezTo>
                  <a:lnTo>
                    <a:pt x="11321142" y="0"/>
                  </a:lnTo>
                  <a:cubicBezTo>
                    <a:pt x="11372939" y="2164741"/>
                    <a:pt x="11316300" y="4511909"/>
                    <a:pt x="11321142" y="6117772"/>
                  </a:cubicBezTo>
                  <a:lnTo>
                    <a:pt x="11321142" y="6117772"/>
                  </a:lnTo>
                  <a:cubicBezTo>
                    <a:pt x="6335346" y="6146268"/>
                    <a:pt x="4573023" y="6222196"/>
                    <a:pt x="0" y="6117772"/>
                  </a:cubicBezTo>
                  <a:lnTo>
                    <a:pt x="0" y="6117772"/>
                  </a:lnTo>
                  <a:cubicBezTo>
                    <a:pt x="-163603" y="3075327"/>
                    <a:pt x="76112" y="1260727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703110851">
                    <a:prstGeom prst="roundRect">
                      <a:avLst>
                        <a:gd name="adj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17"/>
            </a:p>
          </p:txBody>
        </p:sp>
        <p:pic>
          <p:nvPicPr>
            <p:cNvPr id="12" name="图片 11" descr="图片包含 游戏机, 花, 房间&#10;&#10;描述已自动生成">
              <a:extLst>
                <a:ext uri="{FF2B5EF4-FFF2-40B4-BE49-F238E27FC236}">
                  <a16:creationId xmlns:a16="http://schemas.microsoft.com/office/drawing/2014/main" id="{8198885A-13F3-4790-94BA-7352ED42B6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09" b="20770"/>
            <a:stretch/>
          </p:blipFill>
          <p:spPr>
            <a:xfrm>
              <a:off x="0" y="3547383"/>
              <a:ext cx="12192000" cy="3310617"/>
            </a:xfrm>
            <a:custGeom>
              <a:avLst/>
              <a:gdLst>
                <a:gd name="connsiteX0" fmla="*/ 0 w 12192000"/>
                <a:gd name="connsiteY0" fmla="*/ 0 h 3853542"/>
                <a:gd name="connsiteX1" fmla="*/ 12192000 w 12192000"/>
                <a:gd name="connsiteY1" fmla="*/ 0 h 3853542"/>
                <a:gd name="connsiteX2" fmla="*/ 12192000 w 12192000"/>
                <a:gd name="connsiteY2" fmla="*/ 3853542 h 3853542"/>
                <a:gd name="connsiteX3" fmla="*/ 0 w 12192000"/>
                <a:gd name="connsiteY3" fmla="*/ 3853542 h 385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3853542">
                  <a:moveTo>
                    <a:pt x="0" y="0"/>
                  </a:moveTo>
                  <a:lnTo>
                    <a:pt x="12192000" y="0"/>
                  </a:lnTo>
                  <a:lnTo>
                    <a:pt x="12192000" y="3853542"/>
                  </a:lnTo>
                  <a:lnTo>
                    <a:pt x="0" y="3853542"/>
                  </a:lnTo>
                  <a:close/>
                </a:path>
              </a:pathLst>
            </a:cu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757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39153" y="-165805"/>
            <a:ext cx="1639685" cy="1738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212099" y="5843591"/>
            <a:ext cx="1368007" cy="15018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286002" y="6823966"/>
            <a:ext cx="4671138" cy="5872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072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072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721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072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072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072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076260" y="7096922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82518" y="-19894172"/>
            <a:ext cx="1639685" cy="2788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882" y="-19894172"/>
            <a:ext cx="1639685" cy="2788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47337" y="21882480"/>
            <a:ext cx="1639685" cy="2788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7004" y="21882480"/>
            <a:ext cx="1639685" cy="278831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427587" y="4552950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72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072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539155" y="1268015"/>
            <a:ext cx="1639685" cy="590550"/>
          </a:xfrm>
          <a:prstGeom prst="rect">
            <a:avLst/>
          </a:prstGeom>
        </p:spPr>
        <p:txBody>
          <a:bodyPr vert="horz" lIns="54423" tIns="27212" rIns="54423" bIns="2721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4428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5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05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-14495067"/>
            <a:ext cx="2720648" cy="35712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33383323" y="17753865"/>
            <a:ext cx="2720648" cy="35712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356847" y="-14495067"/>
            <a:ext cx="2720648" cy="35712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39554200" y="17753865"/>
            <a:ext cx="2720648" cy="35712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9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03839" rtl="0" eaLnBrk="1" latinLnBrk="0" hangingPunct="1">
        <a:spcBef>
          <a:spcPct val="0"/>
        </a:spcBef>
        <a:buNone/>
        <a:defRPr sz="43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941" indent="-338941" algn="l" defTabSz="903839" rtl="0" eaLnBrk="1" latinLnBrk="0" hangingPunct="1">
        <a:spcBef>
          <a:spcPct val="20000"/>
        </a:spcBef>
        <a:buFont typeface="Arial" pitchFamily="34" charset="0"/>
        <a:buChar char="•"/>
        <a:defRPr sz="3163" kern="1200">
          <a:solidFill>
            <a:schemeClr val="tx1"/>
          </a:solidFill>
          <a:latin typeface="+mn-lt"/>
          <a:ea typeface="+mn-ea"/>
          <a:cs typeface="+mn-cs"/>
        </a:defRPr>
      </a:lvl1pPr>
      <a:lvl2pPr marL="734370" indent="-282450" algn="l" defTabSz="903839" rtl="0" eaLnBrk="1" latinLnBrk="0" hangingPunct="1">
        <a:spcBef>
          <a:spcPct val="20000"/>
        </a:spcBef>
        <a:buFont typeface="Arial" pitchFamily="34" charset="0"/>
        <a:buChar char="–"/>
        <a:defRPr sz="2768" kern="1200">
          <a:solidFill>
            <a:schemeClr val="tx1"/>
          </a:solidFill>
          <a:latin typeface="+mn-lt"/>
          <a:ea typeface="+mn-ea"/>
          <a:cs typeface="+mn-cs"/>
        </a:defRPr>
      </a:lvl2pPr>
      <a:lvl3pPr marL="1129800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2372" kern="1200">
          <a:solidFill>
            <a:schemeClr val="tx1"/>
          </a:solidFill>
          <a:latin typeface="+mn-lt"/>
          <a:ea typeface="+mn-ea"/>
          <a:cs typeface="+mn-cs"/>
        </a:defRPr>
      </a:lvl3pPr>
      <a:lvl4pPr marL="1581719" indent="-225959" algn="l" defTabSz="903839" rtl="0" eaLnBrk="1" latinLnBrk="0" hangingPunct="1">
        <a:spcBef>
          <a:spcPct val="20000"/>
        </a:spcBef>
        <a:buFont typeface="Arial" pitchFamily="34" charset="0"/>
        <a:buChar char="–"/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033639" indent="-225959" algn="l" defTabSz="903839" rtl="0" eaLnBrk="1" latinLnBrk="0" hangingPunct="1">
        <a:spcBef>
          <a:spcPct val="20000"/>
        </a:spcBef>
        <a:buFont typeface="Arial" pitchFamily="34" charset="0"/>
        <a:buChar char="»"/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485559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2937478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389397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3841317" indent="-225959" algn="l" defTabSz="903839" rtl="0" eaLnBrk="1" latinLnBrk="0" hangingPunct="1">
        <a:spcBef>
          <a:spcPct val="20000"/>
        </a:spcBef>
        <a:buFont typeface="Arial" pitchFamily="34" charset="0"/>
        <a:buChar char="•"/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1pPr>
      <a:lvl2pPr marL="451920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2pPr>
      <a:lvl3pPr marL="90383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3pPr>
      <a:lvl4pPr marL="135575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4pPr>
      <a:lvl5pPr marL="180767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5pPr>
      <a:lvl6pPr marL="2259598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6pPr>
      <a:lvl7pPr marL="2711519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7pPr>
      <a:lvl8pPr marL="3163437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8pPr>
      <a:lvl9pPr marL="3615358" algn="l" defTabSz="903839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8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图片包含 游戏机, 飞机, 绿色, 体育&#10;&#10;描述已自动生成">
            <a:extLst>
              <a:ext uri="{FF2B5EF4-FFF2-40B4-BE49-F238E27FC236}">
                <a16:creationId xmlns:a16="http://schemas.microsoft.com/office/drawing/2014/main" id="{B43B0683-3D14-43BF-B3C6-4BFCF16C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8" name="图片 37" descr="图标&#10;&#10;中度可信度描述已自动生成">
            <a:extLst>
              <a:ext uri="{FF2B5EF4-FFF2-40B4-BE49-F238E27FC236}">
                <a16:creationId xmlns:a16="http://schemas.microsoft.com/office/drawing/2014/main" id="{F918E77F-BDD7-4782-AEC0-978D79C47F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02" y="932653"/>
            <a:ext cx="1061367" cy="1061367"/>
          </a:xfrm>
          <a:prstGeom prst="rect">
            <a:avLst/>
          </a:prstGeom>
        </p:spPr>
      </p:pic>
      <p:pic>
        <p:nvPicPr>
          <p:cNvPr id="30" name="图片 29" descr="图片包含 游戏机, 食物, 桌子, 围栏&#10;&#10;描述已自动生成">
            <a:extLst>
              <a:ext uri="{FF2B5EF4-FFF2-40B4-BE49-F238E27FC236}">
                <a16:creationId xmlns:a16="http://schemas.microsoft.com/office/drawing/2014/main" id="{76090454-45C2-491E-800E-CA5329E25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1" name="图片 40" descr="卡通人物&#10;&#10;低可信度描述已自动生成">
            <a:extLst>
              <a:ext uri="{FF2B5EF4-FFF2-40B4-BE49-F238E27FC236}">
                <a16:creationId xmlns:a16="http://schemas.microsoft.com/office/drawing/2014/main" id="{13DCE1CB-3E54-4B90-B122-A70E17A4F2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3646" y="3118753"/>
            <a:ext cx="1349831" cy="1349831"/>
          </a:xfrm>
          <a:prstGeom prst="rect">
            <a:avLst/>
          </a:prstGeom>
        </p:spPr>
      </p:pic>
      <p:pic>
        <p:nvPicPr>
          <p:cNvPr id="32" name="图片 31" descr="图片包含 游戏机, 花, 房间&#10;&#10;描述已自动生成">
            <a:extLst>
              <a:ext uri="{FF2B5EF4-FFF2-40B4-BE49-F238E27FC236}">
                <a16:creationId xmlns:a16="http://schemas.microsoft.com/office/drawing/2014/main" id="{CFA79CF9-5560-4DE9-A2D8-778632054A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9"/>
          <a:stretch/>
        </p:blipFill>
        <p:spPr>
          <a:xfrm>
            <a:off x="0" y="1502229"/>
            <a:ext cx="9144000" cy="3641271"/>
          </a:xfrm>
          <a:prstGeom prst="rect">
            <a:avLst/>
          </a:prstGeom>
          <a:ln>
            <a:noFill/>
          </a:ln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D52D9FE-729A-42F7-BEE9-0D7182C831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49"/>
          <a:stretch>
            <a:fillRect/>
          </a:stretch>
        </p:blipFill>
        <p:spPr>
          <a:xfrm>
            <a:off x="5169931" y="2688774"/>
            <a:ext cx="3153096" cy="2454727"/>
          </a:xfrm>
          <a:custGeom>
            <a:avLst/>
            <a:gdLst>
              <a:gd name="connsiteX0" fmla="*/ 0 w 4204128"/>
              <a:gd name="connsiteY0" fmla="*/ 0 h 3272969"/>
              <a:gd name="connsiteX1" fmla="*/ 4204128 w 4204128"/>
              <a:gd name="connsiteY1" fmla="*/ 0 h 3272969"/>
              <a:gd name="connsiteX2" fmla="*/ 4204128 w 4204128"/>
              <a:gd name="connsiteY2" fmla="*/ 3272969 h 3272969"/>
              <a:gd name="connsiteX3" fmla="*/ 0 w 4204128"/>
              <a:gd name="connsiteY3" fmla="*/ 3272969 h 3272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4128" h="3272969">
                <a:moveTo>
                  <a:pt x="0" y="0"/>
                </a:moveTo>
                <a:lnTo>
                  <a:pt x="4204128" y="0"/>
                </a:lnTo>
                <a:lnTo>
                  <a:pt x="4204128" y="3272969"/>
                </a:lnTo>
                <a:lnTo>
                  <a:pt x="0" y="3272969"/>
                </a:lnTo>
                <a:close/>
              </a:path>
            </a:pathLst>
          </a:custGeom>
        </p:spPr>
      </p:pic>
      <p:pic>
        <p:nvPicPr>
          <p:cNvPr id="50" name="图片 49" descr="图片包含 室内, 规模, 摇摆, 木&#10;&#10;描述已自动生成">
            <a:extLst>
              <a:ext uri="{FF2B5EF4-FFF2-40B4-BE49-F238E27FC236}">
                <a16:creationId xmlns:a16="http://schemas.microsoft.com/office/drawing/2014/main" id="{AA9DF29C-AE14-4D72-8C7E-CE1882E611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66"/>
          <a:stretch>
            <a:fillRect/>
          </a:stretch>
        </p:blipFill>
        <p:spPr>
          <a:xfrm>
            <a:off x="1005185" y="268700"/>
            <a:ext cx="6699184" cy="4859186"/>
          </a:xfrm>
          <a:custGeom>
            <a:avLst/>
            <a:gdLst>
              <a:gd name="connsiteX0" fmla="*/ 0 w 8040914"/>
              <a:gd name="connsiteY0" fmla="*/ 0 h 5832397"/>
              <a:gd name="connsiteX1" fmla="*/ 8040914 w 8040914"/>
              <a:gd name="connsiteY1" fmla="*/ 0 h 5832397"/>
              <a:gd name="connsiteX2" fmla="*/ 8040914 w 8040914"/>
              <a:gd name="connsiteY2" fmla="*/ 5832397 h 5832397"/>
              <a:gd name="connsiteX3" fmla="*/ 0 w 8040914"/>
              <a:gd name="connsiteY3" fmla="*/ 5832397 h 5832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40914" h="5832397">
                <a:moveTo>
                  <a:pt x="0" y="0"/>
                </a:moveTo>
                <a:lnTo>
                  <a:pt x="8040914" y="0"/>
                </a:lnTo>
                <a:lnTo>
                  <a:pt x="8040914" y="5832397"/>
                </a:lnTo>
                <a:lnTo>
                  <a:pt x="0" y="5832397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D60AA0-A5E1-4E5C-822B-1A18D4C671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894" y="907014"/>
            <a:ext cx="6580054" cy="276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301191-F260-4625-92D2-46E13E8B01F4}"/>
              </a:ext>
            </a:extLst>
          </p:cNvPr>
          <p:cNvSpPr txBox="1"/>
          <p:nvPr/>
        </p:nvSpPr>
        <p:spPr>
          <a:xfrm>
            <a:off x="474955" y="348431"/>
            <a:ext cx="471985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ở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3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sz="3500" b="0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0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SG" sz="35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1386F2-3D27-4179-947F-562978252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451" y="196359"/>
            <a:ext cx="3687549" cy="49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14">
            <a:extLst>
              <a:ext uri="{FF2B5EF4-FFF2-40B4-BE49-F238E27FC236}">
                <a16:creationId xmlns:a16="http://schemas.microsoft.com/office/drawing/2014/main" id="{BEF2A3DD-3C59-806D-6C08-2E6D801DD0D1}"/>
              </a:ext>
            </a:extLst>
          </p:cNvPr>
          <p:cNvSpPr txBox="1"/>
          <p:nvPr/>
        </p:nvSpPr>
        <p:spPr>
          <a:xfrm>
            <a:off x="2120383" y="73164"/>
            <a:ext cx="4903234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82486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 trí của sông Hồng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1" y="856709"/>
            <a:ext cx="7772400" cy="27853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55270" algn="l"/>
              </a:tabLst>
            </a:pPr>
            <a:r>
              <a:rPr lang="vi-VN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Sông Hồng bắt nguồn từ Trung Quốc</a:t>
            </a:r>
            <a:r>
              <a:rPr lang="en-US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vi-VN" sz="3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Phần chảy vào lãnh thổ Việt Nam dài khoảng 556km. Từ huyện Bát Xát (Lào Cai) đổ ra biển ở cửa Ba Lạt – ranh giới giữa tỉnh Thái Bình và tỉnh Nam Định.</a:t>
            </a:r>
            <a:endParaRPr lang="en-US" sz="3500" dirty="0"/>
          </a:p>
        </p:txBody>
      </p:sp>
      <p:sp>
        <p:nvSpPr>
          <p:cNvPr id="4" name="Freeform 2"/>
          <p:cNvSpPr/>
          <p:nvPr/>
        </p:nvSpPr>
        <p:spPr>
          <a:xfrm>
            <a:off x="7848600" y="-95250"/>
            <a:ext cx="1428307" cy="1562100"/>
          </a:xfrm>
          <a:custGeom>
            <a:avLst/>
            <a:gdLst/>
            <a:ahLst/>
            <a:cxnLst/>
            <a:rect l="l" t="t" r="r" b="b"/>
            <a:pathLst>
              <a:path w="517322" h="556260">
                <a:moveTo>
                  <a:pt x="0" y="0"/>
                </a:moveTo>
                <a:lnTo>
                  <a:pt x="517322" y="0"/>
                </a:lnTo>
                <a:lnTo>
                  <a:pt x="517322" y="556260"/>
                </a:lnTo>
                <a:lnTo>
                  <a:pt x="0" y="5562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文本框 14">
            <a:extLst>
              <a:ext uri="{FF2B5EF4-FFF2-40B4-BE49-F238E27FC236}">
                <a16:creationId xmlns:a16="http://schemas.microsoft.com/office/drawing/2014/main" id="{033E0258-EB5C-4118-A062-D952F9E0F200}"/>
              </a:ext>
            </a:extLst>
          </p:cNvPr>
          <p:cNvSpPr txBox="1"/>
          <p:nvPr/>
        </p:nvSpPr>
        <p:spPr>
          <a:xfrm>
            <a:off x="381000" y="3790950"/>
            <a:ext cx="8381999" cy="11695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82486"/>
            <a:r>
              <a:rPr lang="vi-VN" sz="35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Sông Hồng còn có tên gọi khác: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82486"/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SG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sông Cái,...</a:t>
            </a:r>
            <a:endParaRPr lang="en-US" sz="35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9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196359"/>
            <a:ext cx="85598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783" y="3166807"/>
            <a:ext cx="3283817" cy="2048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486476-D717-40BF-BE9C-A0BB282EB179}"/>
              </a:ext>
            </a:extLst>
          </p:cNvPr>
          <p:cNvSpPr txBox="1"/>
          <p:nvPr/>
        </p:nvSpPr>
        <p:spPr>
          <a:xfrm>
            <a:off x="1130300" y="249993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Một số thành tựu tiêu biểu của văn minh sông Hồng</a:t>
            </a:r>
            <a:endParaRPr lang="en-SG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D586F2-C96E-4C94-B098-9766137BDC26}"/>
              </a:ext>
            </a:extLst>
          </p:cNvPr>
          <p:cNvSpPr txBox="1"/>
          <p:nvPr/>
        </p:nvSpPr>
        <p:spPr>
          <a:xfrm>
            <a:off x="304800" y="1428750"/>
            <a:ext cx="6629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các hình 2, 3, em hãy trình bày một số thành tựu tiêu biểu của văn minh sông Hồng. 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664E9C-FBC2-E466-0F1B-2BE52896F04F}"/>
              </a:ext>
            </a:extLst>
          </p:cNvPr>
          <p:cNvSpPr txBox="1"/>
          <p:nvPr/>
        </p:nvSpPr>
        <p:spPr>
          <a:xfrm>
            <a:off x="838200" y="971550"/>
            <a:ext cx="7391400" cy="2911435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82486"/>
            <a:r>
              <a:rPr lang="vi-VN" sz="5500" dirty="0">
                <a:latin typeface="Cambria" panose="02040503050406030204" pitchFamily="18" charset="0"/>
                <a:ea typeface="Cambria" panose="02040503050406030204" pitchFamily="18" charset="0"/>
              </a:rPr>
              <a:t>Sự ra đời của nhà nước Văn Lang, Âu Lạc, trống đồng Đông Sơn,...</a:t>
            </a:r>
            <a:endParaRPr lang="vi-VN" sz="55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67B7DE8-888E-4ED4-A27C-87EAC884AD2E}"/>
              </a:ext>
            </a:extLst>
          </p:cNvPr>
          <p:cNvSpPr txBox="1"/>
          <p:nvPr/>
        </p:nvSpPr>
        <p:spPr>
          <a:xfrm>
            <a:off x="438150" y="477559"/>
            <a:ext cx="8267700" cy="4188381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182486"/>
            <a:r>
              <a:rPr lang="vi-VN" sz="4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Đứng đầu Nhà nước Văn Lang là Hùng Vương, đứng đầu Nhà nước Âu Lạc là An Dương Vương, giúp việc cho vua có Lạc hầu, Lạc tướng.</a:t>
            </a:r>
          </a:p>
        </p:txBody>
      </p:sp>
    </p:spTree>
    <p:extLst>
      <p:ext uri="{BB962C8B-B14F-4D97-AF65-F5344CB8AC3E}">
        <p14:creationId xmlns:p14="http://schemas.microsoft.com/office/powerpoint/2010/main" val="366104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66700" y="219075"/>
            <a:ext cx="8610600" cy="4705350"/>
          </a:xfrm>
          <a:prstGeom prst="roundRect">
            <a:avLst>
              <a:gd name="adj" fmla="val 8667"/>
            </a:avLst>
          </a:prstGeom>
          <a:solidFill>
            <a:schemeClr val="bg1">
              <a:alpha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912B21-76D7-4DAD-8AE3-7475CF3AF375}"/>
              </a:ext>
            </a:extLst>
          </p:cNvPr>
          <p:cNvSpPr txBox="1"/>
          <p:nvPr/>
        </p:nvSpPr>
        <p:spPr>
          <a:xfrm>
            <a:off x="3787942" y="568949"/>
            <a:ext cx="5089358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SG" sz="4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SG" sz="4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B4FF9C-84C9-422E-96A0-1C0186F6C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36" y="942789"/>
            <a:ext cx="3347605" cy="2695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97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</TotalTime>
  <Words>225</Words>
  <Application>Microsoft Office PowerPoint</Application>
  <PresentationFormat>On-screen Show (16:9)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#9Slide07 HoneyCream</vt:lpstr>
      <vt:lpstr>Arial</vt:lpstr>
      <vt:lpstr>SVN-Ready</vt:lpstr>
      <vt:lpstr>Cambria</vt:lpstr>
      <vt:lpstr>阿里巴巴普惠体</vt:lpstr>
      <vt:lpstr>Times New Roman</vt:lpstr>
      <vt:lpstr>Calibri</vt:lpstr>
      <vt:lpstr>SVN-Newton</vt:lpstr>
      <vt:lpstr>思源黑体 Medium</vt:lpstr>
      <vt:lpstr>思源黑体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Dark Blue Watercolor Solar System Science Class Schoology Course Card</dc:title>
  <dc:creator>MANG NON</dc:creator>
  <cp:keywords>Măngnon</cp:keywords>
  <cp:lastModifiedBy>Administrator</cp:lastModifiedBy>
  <cp:revision>43</cp:revision>
  <dcterms:created xsi:type="dcterms:W3CDTF">2006-08-16T00:00:00Z</dcterms:created>
  <dcterms:modified xsi:type="dcterms:W3CDTF">2024-12-05T05:15:46Z</dcterms:modified>
  <dc:identifier>DAFuVWHYRwQ</dc:identifier>
</cp:coreProperties>
</file>