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5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6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7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8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9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10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5" r:id="rId3"/>
    <p:sldMasterId id="2147483710" r:id="rId4"/>
    <p:sldMasterId id="2147483747" r:id="rId5"/>
    <p:sldMasterId id="2147483772" r:id="rId6"/>
    <p:sldMasterId id="2147483802" r:id="rId7"/>
    <p:sldMasterId id="2147483839" r:id="rId8"/>
    <p:sldMasterId id="2147483876" r:id="rId9"/>
    <p:sldMasterId id="2147483913" r:id="rId10"/>
    <p:sldMasterId id="2147483950" r:id="rId11"/>
  </p:sldMasterIdLst>
  <p:notesMasterIdLst>
    <p:notesMasterId r:id="rId27"/>
  </p:notesMasterIdLst>
  <p:sldIdLst>
    <p:sldId id="256" r:id="rId12"/>
    <p:sldId id="257" r:id="rId13"/>
    <p:sldId id="259" r:id="rId14"/>
    <p:sldId id="261" r:id="rId15"/>
    <p:sldId id="263" r:id="rId16"/>
    <p:sldId id="262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</p:embeddedFont>
    <p:embeddedFont>
      <p:font typeface="#9Slide03 AmpleSoft Bold" panose="02000000000000000000"/>
      <p:regular r:id="rId29"/>
    </p:embeddedFont>
    <p:embeddedFont>
      <p:font typeface="#9Slide03 IcielPanton Black" panose="00000A00000000000000"/>
      <p:bold r:id="rId30"/>
    </p:embeddedFont>
    <p:embeddedFont>
      <p:font typeface="#9Slide03 Kaleko 105 Round Bold"/>
      <p:bold r:id="rId31"/>
    </p:embeddedFont>
    <p:embeddedFont>
      <p:font typeface="#9Slide03 Montserrat Alternates" panose="00000400000000000000"/>
      <p:regular r:id="rId32"/>
      <p:bold r:id="rId33"/>
    </p:embeddedFont>
    <p:embeddedFont>
      <p:font typeface="#9Slide03 SVNEvery Movie Every " panose="02000500000000000000"/>
      <p:regular r:id="rId34"/>
    </p:embeddedFont>
    <p:embeddedFont>
      <p:font typeface="#9Slide03 SVN-Kelson Sans Bold" panose="02000500000000000000"/>
      <p:bold r:id="rId35"/>
    </p:embeddedFont>
    <p:embeddedFont>
      <p:font typeface="#9Slide04 Faustina Bold" panose="00000800000000000000"/>
      <p:bold r:id="rId36"/>
    </p:embeddedFont>
    <p:embeddedFont>
      <p:font typeface="#9Slide04 Tinos Bold" panose="02020803070505020304"/>
      <p:bold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Poppins ExtraBold" panose="00000900000000000000" pitchFamily="2" charset="0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46FBA-8216-4257-BE43-A52532EF335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3216F-5D0F-42A0-B8AB-8D0291F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9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0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0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6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8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7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9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49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8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4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4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7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5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4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2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0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4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9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3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1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9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7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0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2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6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8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4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3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5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7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9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3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1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0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3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3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7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8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82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4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91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3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9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5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6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4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7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2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07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7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8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8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4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8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0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3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5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5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7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4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1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7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5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9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3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5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2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2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7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4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1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9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4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61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37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4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5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3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1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9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8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3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9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9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9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6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9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8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2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6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8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6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4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2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8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0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4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6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2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7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60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9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8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45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6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5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7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2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3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4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2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80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5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3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7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50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2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6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57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50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4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1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7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7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1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4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7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5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9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5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1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0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2024/11/6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slideLayout" Target="../slideLayouts/slideLayout269.xml"/><Relationship Id="rId18" Type="http://schemas.openxmlformats.org/officeDocument/2006/relationships/slideLayout" Target="../slideLayouts/slideLayout274.xml"/><Relationship Id="rId26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59.xml"/><Relationship Id="rId21" Type="http://schemas.openxmlformats.org/officeDocument/2006/relationships/slideLayout" Target="../slideLayouts/slideLayout277.xml"/><Relationship Id="rId34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slideLayout" Target="../slideLayouts/slideLayout273.xml"/><Relationship Id="rId25" Type="http://schemas.openxmlformats.org/officeDocument/2006/relationships/slideLayout" Target="../slideLayouts/slideLayout281.xml"/><Relationship Id="rId33" Type="http://schemas.openxmlformats.org/officeDocument/2006/relationships/slideLayout" Target="../slideLayouts/slideLayout289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58.xml"/><Relationship Id="rId16" Type="http://schemas.openxmlformats.org/officeDocument/2006/relationships/slideLayout" Target="../slideLayouts/slideLayout272.xml"/><Relationship Id="rId20" Type="http://schemas.openxmlformats.org/officeDocument/2006/relationships/slideLayout" Target="../slideLayouts/slideLayout276.xml"/><Relationship Id="rId29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24" Type="http://schemas.openxmlformats.org/officeDocument/2006/relationships/slideLayout" Target="../slideLayouts/slideLayout280.xml"/><Relationship Id="rId32" Type="http://schemas.openxmlformats.org/officeDocument/2006/relationships/slideLayout" Target="../slideLayouts/slideLayout288.xml"/><Relationship Id="rId37" Type="http://schemas.openxmlformats.org/officeDocument/2006/relationships/theme" Target="../theme/theme10.xml"/><Relationship Id="rId5" Type="http://schemas.openxmlformats.org/officeDocument/2006/relationships/slideLayout" Target="../slideLayouts/slideLayout261.xml"/><Relationship Id="rId15" Type="http://schemas.openxmlformats.org/officeDocument/2006/relationships/slideLayout" Target="../slideLayouts/slideLayout271.xml"/><Relationship Id="rId23" Type="http://schemas.openxmlformats.org/officeDocument/2006/relationships/slideLayout" Target="../slideLayouts/slideLayout279.xml"/><Relationship Id="rId28" Type="http://schemas.openxmlformats.org/officeDocument/2006/relationships/slideLayout" Target="../slideLayouts/slideLayout284.xml"/><Relationship Id="rId36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66.xml"/><Relationship Id="rId19" Type="http://schemas.openxmlformats.org/officeDocument/2006/relationships/slideLayout" Target="../slideLayouts/slideLayout275.xml"/><Relationship Id="rId31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Relationship Id="rId22" Type="http://schemas.openxmlformats.org/officeDocument/2006/relationships/slideLayout" Target="../slideLayouts/slideLayout278.xml"/><Relationship Id="rId27" Type="http://schemas.openxmlformats.org/officeDocument/2006/relationships/slideLayout" Target="../slideLayouts/slideLayout283.xml"/><Relationship Id="rId30" Type="http://schemas.openxmlformats.org/officeDocument/2006/relationships/slideLayout" Target="../slideLayouts/slideLayout286.xml"/><Relationship Id="rId35" Type="http://schemas.openxmlformats.org/officeDocument/2006/relationships/slideLayout" Target="../slideLayouts/slideLayout2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slideLayout" Target="../slideLayouts/slideLayout305.xml"/><Relationship Id="rId18" Type="http://schemas.openxmlformats.org/officeDocument/2006/relationships/slideLayout" Target="../slideLayouts/slideLayout310.xml"/><Relationship Id="rId26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295.xml"/><Relationship Id="rId21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17" Type="http://schemas.openxmlformats.org/officeDocument/2006/relationships/slideLayout" Target="../slideLayouts/slideLayout309.xml"/><Relationship Id="rId25" Type="http://schemas.openxmlformats.org/officeDocument/2006/relationships/slideLayout" Target="../slideLayouts/slideLayout317.xml"/><Relationship Id="rId33" Type="http://schemas.openxmlformats.org/officeDocument/2006/relationships/slideLayout" Target="../slideLayouts/slideLayout325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94.xml"/><Relationship Id="rId16" Type="http://schemas.openxmlformats.org/officeDocument/2006/relationships/slideLayout" Target="../slideLayouts/slideLayout308.xml"/><Relationship Id="rId20" Type="http://schemas.openxmlformats.org/officeDocument/2006/relationships/slideLayout" Target="../slideLayouts/slideLayout312.xml"/><Relationship Id="rId29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24" Type="http://schemas.openxmlformats.org/officeDocument/2006/relationships/slideLayout" Target="../slideLayouts/slideLayout316.xml"/><Relationship Id="rId32" Type="http://schemas.openxmlformats.org/officeDocument/2006/relationships/slideLayout" Target="../slideLayouts/slideLayout324.xml"/><Relationship Id="rId37" Type="http://schemas.openxmlformats.org/officeDocument/2006/relationships/theme" Target="../theme/theme11.xml"/><Relationship Id="rId5" Type="http://schemas.openxmlformats.org/officeDocument/2006/relationships/slideLayout" Target="../slideLayouts/slideLayout297.xml"/><Relationship Id="rId15" Type="http://schemas.openxmlformats.org/officeDocument/2006/relationships/slideLayout" Target="../slideLayouts/slideLayout307.xml"/><Relationship Id="rId23" Type="http://schemas.openxmlformats.org/officeDocument/2006/relationships/slideLayout" Target="../slideLayouts/slideLayout315.xml"/><Relationship Id="rId28" Type="http://schemas.openxmlformats.org/officeDocument/2006/relationships/slideLayout" Target="../slideLayouts/slideLayout320.xml"/><Relationship Id="rId36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02.xml"/><Relationship Id="rId19" Type="http://schemas.openxmlformats.org/officeDocument/2006/relationships/slideLayout" Target="../slideLayouts/slideLayout311.xml"/><Relationship Id="rId31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306.xml"/><Relationship Id="rId22" Type="http://schemas.openxmlformats.org/officeDocument/2006/relationships/slideLayout" Target="../slideLayouts/slideLayout314.xml"/><Relationship Id="rId27" Type="http://schemas.openxmlformats.org/officeDocument/2006/relationships/slideLayout" Target="../slideLayouts/slideLayout319.xml"/><Relationship Id="rId30" Type="http://schemas.openxmlformats.org/officeDocument/2006/relationships/slideLayout" Target="../slideLayouts/slideLayout322.xml"/><Relationship Id="rId35" Type="http://schemas.openxmlformats.org/officeDocument/2006/relationships/slideLayout" Target="../slideLayouts/slideLayout3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37" Type="http://schemas.openxmlformats.org/officeDocument/2006/relationships/theme" Target="../theme/theme7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205.xml"/><Relationship Id="rId34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7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16.xml"/><Relationship Id="rId37" Type="http://schemas.openxmlformats.org/officeDocument/2006/relationships/theme" Target="../theme/theme8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4.xml"/><Relationship Id="rId35" Type="http://schemas.openxmlformats.org/officeDocument/2006/relationships/slideLayout" Target="../slideLayouts/slideLayout2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26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41.xml"/><Relationship Id="rId34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5" Type="http://schemas.openxmlformats.org/officeDocument/2006/relationships/slideLayout" Target="../slideLayouts/slideLayout245.xml"/><Relationship Id="rId33" Type="http://schemas.openxmlformats.org/officeDocument/2006/relationships/slideLayout" Target="../slideLayouts/slideLayout25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29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24" Type="http://schemas.openxmlformats.org/officeDocument/2006/relationships/slideLayout" Target="../slideLayouts/slideLayout244.xml"/><Relationship Id="rId32" Type="http://schemas.openxmlformats.org/officeDocument/2006/relationships/slideLayout" Target="../slideLayouts/slideLayout252.xml"/><Relationship Id="rId37" Type="http://schemas.openxmlformats.org/officeDocument/2006/relationships/theme" Target="../theme/theme9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slideLayout" Target="../slideLayouts/slideLayout243.xml"/><Relationship Id="rId28" Type="http://schemas.openxmlformats.org/officeDocument/2006/relationships/slideLayout" Target="../slideLayouts/slideLayout248.xml"/><Relationship Id="rId36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31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Relationship Id="rId27" Type="http://schemas.openxmlformats.org/officeDocument/2006/relationships/slideLayout" Target="../slideLayouts/slideLayout247.xml"/><Relationship Id="rId30" Type="http://schemas.openxmlformats.org/officeDocument/2006/relationships/slideLayout" Target="../slideLayouts/slideLayout250.xml"/><Relationship Id="rId35" Type="http://schemas.openxmlformats.org/officeDocument/2006/relationships/slideLayout" Target="../slideLayouts/slideLayout2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1D5E2-B559-4B93-AD83-6FE406EFA8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5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  <p:sldLayoutId id="2147483933" r:id="rId20"/>
    <p:sldLayoutId id="2147483934" r:id="rId21"/>
    <p:sldLayoutId id="2147483935" r:id="rId22"/>
    <p:sldLayoutId id="2147483936" r:id="rId23"/>
    <p:sldLayoutId id="2147483937" r:id="rId24"/>
    <p:sldLayoutId id="2147483938" r:id="rId25"/>
    <p:sldLayoutId id="2147483939" r:id="rId26"/>
    <p:sldLayoutId id="2147483940" r:id="rId27"/>
    <p:sldLayoutId id="2147483941" r:id="rId28"/>
    <p:sldLayoutId id="2147483942" r:id="rId29"/>
    <p:sldLayoutId id="2147483943" r:id="rId30"/>
    <p:sldLayoutId id="2147483944" r:id="rId31"/>
    <p:sldLayoutId id="2147483945" r:id="rId32"/>
    <p:sldLayoutId id="2147483946" r:id="rId33"/>
    <p:sldLayoutId id="2147483947" r:id="rId34"/>
    <p:sldLayoutId id="2147483948" r:id="rId35"/>
    <p:sldLayoutId id="2147483949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6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3974" r:id="rId24"/>
    <p:sldLayoutId id="2147483975" r:id="rId25"/>
    <p:sldLayoutId id="2147483976" r:id="rId26"/>
    <p:sldLayoutId id="2147483977" r:id="rId27"/>
    <p:sldLayoutId id="2147483978" r:id="rId28"/>
    <p:sldLayoutId id="2147483979" r:id="rId29"/>
    <p:sldLayoutId id="2147483980" r:id="rId30"/>
    <p:sldLayoutId id="2147483981" r:id="rId31"/>
    <p:sldLayoutId id="2147483982" r:id="rId32"/>
    <p:sldLayoutId id="2147483983" r:id="rId33"/>
    <p:sldLayoutId id="2147483984" r:id="rId34"/>
    <p:sldLayoutId id="2147483985" r:id="rId35"/>
    <p:sldLayoutId id="2147483986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7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8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  <p:sldLayoutId id="2147483866" r:id="rId27"/>
    <p:sldLayoutId id="2147483867" r:id="rId28"/>
    <p:sldLayoutId id="2147483868" r:id="rId29"/>
    <p:sldLayoutId id="2147483869" r:id="rId30"/>
    <p:sldLayoutId id="2147483870" r:id="rId31"/>
    <p:sldLayoutId id="2147483871" r:id="rId32"/>
    <p:sldLayoutId id="2147483872" r:id="rId33"/>
    <p:sldLayoutId id="2147483873" r:id="rId34"/>
    <p:sldLayoutId id="2147483874" r:id="rId35"/>
    <p:sldLayoutId id="2147483875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9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31.sv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31.sv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52.jpeg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jp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54.png"/><Relationship Id="rId5" Type="http://schemas.microsoft.com/office/2007/relationships/hdphoto" Target="../media/hdphoto5.wdp"/><Relationship Id="rId4" Type="http://schemas.openxmlformats.org/officeDocument/2006/relationships/image" Target="../media/image51.png"/><Relationship Id="rId9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06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27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microsoft.com/office/2007/relationships/hdphoto" Target="../media/hdphoto4.wdp"/><Relationship Id="rId2" Type="http://schemas.openxmlformats.org/officeDocument/2006/relationships/image" Target="../media/image26.jp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vi-VN" sz="2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LỊCH SỬ &amp; </a:t>
            </a:r>
            <a:r>
              <a:rPr lang="en-US" sz="2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ĐỊA 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vi-VN" sz="2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TIẾT 1</a:t>
            </a:r>
            <a:endParaRPr lang="en-US" sz="24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37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6661"/>
            <a:ext cx="5851497" cy="512961"/>
            <a:chOff x="0" y="-240691"/>
            <a:chExt cx="13425228" cy="1025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-57151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a)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48966" y="-240691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Địa hình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77949" y="2270997"/>
            <a:ext cx="4648088" cy="3291467"/>
            <a:chOff x="6515612" y="300112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515612" y="300112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91524" y="557207"/>
              <a:ext cx="435987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hình 2, em hãy nêu đặc điểm địa hình của vùng Đồng bằng Bắc Bộ.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6661"/>
            <a:ext cx="5851497" cy="512961"/>
            <a:chOff x="0" y="-240691"/>
            <a:chExt cx="13425228" cy="1025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-57151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a)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48966" y="-240691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Địa hình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4045" y="2322752"/>
            <a:ext cx="4669089" cy="3249373"/>
            <a:chOff x="0" y="0"/>
            <a:chExt cx="5082388" cy="3610762"/>
          </a:xfrm>
          <a:solidFill>
            <a:schemeClr val="bg1"/>
          </a:solidFill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2F22A9-AE1F-4669-B48D-424668D54C6C}"/>
              </a:ext>
            </a:extLst>
          </p:cNvPr>
          <p:cNvSpPr/>
          <p:nvPr/>
        </p:nvSpPr>
        <p:spPr>
          <a:xfrm>
            <a:off x="945186" y="2474271"/>
            <a:ext cx="46480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Hãy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tìm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Hồng,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Thái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con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khác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đồng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bằng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Bắc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Bộ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#9Slide03 Montserrat Alternates" panose="00000400000000000000" pitchFamily="2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913379" y="1311392"/>
            <a:ext cx="4648088" cy="7426208"/>
            <a:chOff x="6515612" y="300112"/>
            <a:chExt cx="4648088" cy="4781410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515612" y="300112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91524" y="557207"/>
              <a:ext cx="4359875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vi-VN" sz="3600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Tương đối bằng phẳng, độ cao trung bình dưới 25m.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dạng hình tam giác và tiếp tục mở rộng về phía biển.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2720915" y="110113"/>
            <a:ext cx="7007285" cy="2391787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5" y="222179"/>
            <a:ext cx="68406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so sánh địa hình của vùng Đồng bằng Bắc Bộ và địa hình của vùng Trung du và miền núi Bắc Bộ.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dđồng bằng bắc b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82" y="2759364"/>
            <a:ext cx="4407418" cy="3844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ết quả hình ảnh cho dđồng bằng bắc b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29" y="2759364"/>
            <a:ext cx="4698998" cy="3844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2720915" y="110113"/>
            <a:ext cx="7007285" cy="2391787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5" y="222179"/>
            <a:ext cx="68406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so sánh địa hình của vùng Đồng bằng Bắc Bộ và địa hình của vùng Trung du và miền núi Bắc Bộ.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76648" y="2583383"/>
            <a:ext cx="7515225" cy="4310866"/>
          </a:xfrm>
          <a:prstGeom prst="rect">
            <a:avLst/>
          </a:prstGeom>
        </p:spPr>
      </p:pic>
      <p:pic>
        <p:nvPicPr>
          <p:cNvPr id="48" name="Picture 11">
            <a:extLst>
              <a:ext uri="{FF2B5EF4-FFF2-40B4-BE49-F238E27FC236}">
                <a16:creationId xmlns:a16="http://schemas.microsoft.com/office/drawing/2014/main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9957" y="2416634"/>
            <a:ext cx="3051067" cy="440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3510" y="3173431"/>
            <a:ext cx="692150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Vùng đồng bằng Bắc Bộ có địa hình thấp và tương đối bằng phẳng không nhiều đồi núi như vùng Trung du và miền núi Bắc Bộ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DECC6065-E8CA-42E9-A663-F707B3793500}"/>
              </a:ext>
            </a:extLst>
          </p:cNvPr>
          <p:cNvGrpSpPr/>
          <p:nvPr/>
        </p:nvGrpSpPr>
        <p:grpSpPr>
          <a:xfrm>
            <a:off x="383237" y="1671293"/>
            <a:ext cx="11425525" cy="3854383"/>
            <a:chOff x="-3195" y="-56346"/>
            <a:chExt cx="14459389" cy="4541012"/>
          </a:xfrm>
          <a:effectLst>
            <a:glow rad="177800">
              <a:schemeClr val="accent1">
                <a:alpha val="45000"/>
              </a:schemeClr>
            </a:glow>
            <a:reflection endPos="0" dist="50800" dir="5400000" sy="-100000" algn="bl" rotWithShape="0"/>
          </a:effectLst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FE540DE-7F5D-4535-A3F4-9501F3A7A60F}"/>
                </a:ext>
              </a:extLst>
            </p:cNvPr>
            <p:cNvSpPr/>
            <p:nvPr/>
          </p:nvSpPr>
          <p:spPr>
            <a:xfrm>
              <a:off x="-3195" y="-56346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14">
            <a:extLst>
              <a:ext uri="{FF2B5EF4-FFF2-40B4-BE49-F238E27FC236}">
                <a16:creationId xmlns:a16="http://schemas.microsoft.com/office/drawing/2014/main" id="{584CC7C9-0924-4AEE-BA51-2F6B8B7322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676" y="3288229"/>
            <a:ext cx="1236753" cy="2065558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4A034DAE-98F2-4CBB-ABC5-C5A11F29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470">
            <a:off x="3936517" y="563907"/>
            <a:ext cx="5165304" cy="1116145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A46EC82A-446B-4168-8473-D31528889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031" y="1833863"/>
            <a:ext cx="6369653" cy="3581400"/>
          </a:xfrm>
          <a:prstGeom prst="roundRect">
            <a:avLst>
              <a:gd name="adj" fmla="val 16667"/>
            </a:avLst>
          </a:prstGeom>
          <a:noFill/>
          <a:ln w="571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vi-VN" sz="40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Địa hình vùng đồng bằng Bắc Bộ tương đối </a:t>
            </a:r>
          </a:p>
          <a:p>
            <a:pPr lvl="0" algn="just">
              <a:defRPr/>
            </a:pPr>
            <a:r>
              <a:rPr lang="vi-VN" sz="40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 phẳng, c</a:t>
            </a:r>
            <a:r>
              <a:rPr kumimoji="0" lang="vi-VN" sz="4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ó</a:t>
            </a:r>
            <a:r>
              <a:rPr kumimoji="0" lang="vi-VN" sz="4000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độ cao trung bình trên 25m. </a:t>
            </a:r>
          </a:p>
          <a:p>
            <a:pPr lvl="0" algn="just">
              <a:defRPr/>
            </a:pPr>
            <a:r>
              <a:rPr kumimoji="0" lang="vi-VN" sz="4000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 bằng có dạng h</a:t>
            </a:r>
            <a:r>
              <a:rPr lang="vi-VN" sz="4000" baseline="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ình</a:t>
            </a:r>
            <a:r>
              <a:rPr lang="vi-VN" sz="40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tam giác nay vẫn </a:t>
            </a:r>
          </a:p>
          <a:p>
            <a:pPr lvl="0" algn="just">
              <a:defRPr/>
            </a:pPr>
            <a:r>
              <a:rPr lang="vi-VN" sz="40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tiếp tục được mở rộng ra phía biển. </a:t>
            </a:r>
          </a:p>
          <a:p>
            <a:pPr lvl="0" algn="just">
              <a:defRPr/>
            </a:pPr>
            <a:r>
              <a:rPr kumimoji="0" lang="vi-VN" sz="4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Có</a:t>
            </a:r>
            <a:r>
              <a:rPr kumimoji="0" lang="vi-VN" sz="4000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diện tích khoảng 15 000 </a:t>
            </a: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²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6A484B-665C-4BB0-AAA5-52606520651E}"/>
              </a:ext>
            </a:extLst>
          </p:cNvPr>
          <p:cNvSpPr/>
          <p:nvPr/>
        </p:nvSpPr>
        <p:spPr>
          <a:xfrm>
            <a:off x="4684398" y="703180"/>
            <a:ext cx="2823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VN-Kelson Sans Bold" panose="02000500000000000000" pitchFamily="2" charset="0"/>
                <a:ea typeface="+mn-ea"/>
                <a:cs typeface="+mn-cs"/>
              </a:rPr>
              <a:t>KẾT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VN-Kelson Sans Bold" panose="02000500000000000000" pitchFamily="2" charset="0"/>
                <a:ea typeface="+mn-ea"/>
                <a:cs typeface="+mn-cs"/>
              </a:rPr>
              <a:t>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4487D"/>
              </a:solidFill>
              <a:effectLst/>
              <a:uLnTx/>
              <a:uFillTx/>
              <a:latin typeface="#9Slide03 SVN-Kelson Sans Bold" panose="020005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053E5D60-5418-4C5B-B585-93F933C1D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48" y="4475977"/>
            <a:ext cx="6367347" cy="2551105"/>
          </a:xfrm>
          <a:prstGeom prst="rect">
            <a:avLst/>
          </a:prstGeom>
        </p:spPr>
      </p:pic>
      <p:pic>
        <p:nvPicPr>
          <p:cNvPr id="11" name="Picture 10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D7275690-431D-4A64-B117-480F340E8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61" y="4134808"/>
            <a:ext cx="6848834" cy="32334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E1DB77-2A2F-479B-A966-6AF237F3CEA0}"/>
              </a:ext>
            </a:extLst>
          </p:cNvPr>
          <p:cNvSpPr/>
          <p:nvPr/>
        </p:nvSpPr>
        <p:spPr>
          <a:xfrm>
            <a:off x="681714" y="1888341"/>
            <a:ext cx="10974648" cy="3523423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0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16385" y="4577337"/>
            <a:ext cx="11152112" cy="1843578"/>
            <a:chOff x="0" y="0"/>
            <a:chExt cx="83486611" cy="44958901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83341830" cy="44814120"/>
            </a:xfrm>
            <a:custGeom>
              <a:avLst/>
              <a:gdLst/>
              <a:ahLst/>
              <a:cxnLst/>
              <a:rect l="l" t="t" r="r" b="b"/>
              <a:pathLst>
                <a:path w="83341830" h="44814120">
                  <a:moveTo>
                    <a:pt x="0" y="0"/>
                  </a:moveTo>
                  <a:lnTo>
                    <a:pt x="83341830" y="0"/>
                  </a:lnTo>
                  <a:lnTo>
                    <a:pt x="83341830" y="44814120"/>
                  </a:lnTo>
                  <a:lnTo>
                    <a:pt x="0" y="44814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3D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3486613" cy="44958902"/>
            </a:xfrm>
            <a:custGeom>
              <a:avLst/>
              <a:gdLst/>
              <a:ahLst/>
              <a:cxnLst/>
              <a:rect l="l" t="t" r="r" b="b"/>
              <a:pathLst>
                <a:path w="83486613" h="44958902">
                  <a:moveTo>
                    <a:pt x="83341834" y="44814120"/>
                  </a:moveTo>
                  <a:lnTo>
                    <a:pt x="83486613" y="44814120"/>
                  </a:lnTo>
                  <a:lnTo>
                    <a:pt x="83486613" y="44958902"/>
                  </a:lnTo>
                  <a:lnTo>
                    <a:pt x="83341834" y="44958902"/>
                  </a:lnTo>
                  <a:lnTo>
                    <a:pt x="83341834" y="4481412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4814120"/>
                  </a:lnTo>
                  <a:lnTo>
                    <a:pt x="0" y="44814120"/>
                  </a:lnTo>
                  <a:lnTo>
                    <a:pt x="0" y="144780"/>
                  </a:lnTo>
                  <a:close/>
                  <a:moveTo>
                    <a:pt x="0" y="44814120"/>
                  </a:moveTo>
                  <a:lnTo>
                    <a:pt x="144780" y="44814120"/>
                  </a:lnTo>
                  <a:lnTo>
                    <a:pt x="144780" y="44958902"/>
                  </a:lnTo>
                  <a:lnTo>
                    <a:pt x="0" y="44958902"/>
                  </a:lnTo>
                  <a:lnTo>
                    <a:pt x="0" y="44814120"/>
                  </a:lnTo>
                  <a:close/>
                  <a:moveTo>
                    <a:pt x="83341834" y="144780"/>
                  </a:moveTo>
                  <a:lnTo>
                    <a:pt x="83486613" y="144780"/>
                  </a:lnTo>
                  <a:lnTo>
                    <a:pt x="83486613" y="44814120"/>
                  </a:lnTo>
                  <a:lnTo>
                    <a:pt x="83341834" y="44814120"/>
                  </a:lnTo>
                  <a:lnTo>
                    <a:pt x="83341834" y="144780"/>
                  </a:lnTo>
                  <a:close/>
                  <a:moveTo>
                    <a:pt x="144780" y="44814120"/>
                  </a:moveTo>
                  <a:lnTo>
                    <a:pt x="83341834" y="44814120"/>
                  </a:lnTo>
                  <a:lnTo>
                    <a:pt x="83341834" y="44958902"/>
                  </a:lnTo>
                  <a:lnTo>
                    <a:pt x="144780" y="44958902"/>
                  </a:lnTo>
                  <a:lnTo>
                    <a:pt x="144780" y="44814120"/>
                  </a:lnTo>
                  <a:close/>
                  <a:moveTo>
                    <a:pt x="83341834" y="0"/>
                  </a:moveTo>
                  <a:lnTo>
                    <a:pt x="83486613" y="0"/>
                  </a:lnTo>
                  <a:lnTo>
                    <a:pt x="83486613" y="144780"/>
                  </a:lnTo>
                  <a:lnTo>
                    <a:pt x="83341834" y="144780"/>
                  </a:lnTo>
                  <a:lnTo>
                    <a:pt x="83341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3341834" y="0"/>
                  </a:lnTo>
                  <a:lnTo>
                    <a:pt x="83341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1479285" y="6349292"/>
            <a:ext cx="135208" cy="140277"/>
            <a:chOff x="0" y="0"/>
            <a:chExt cx="2376680" cy="2465786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028396" y="6350777"/>
            <a:ext cx="135208" cy="140277"/>
            <a:chOff x="0" y="0"/>
            <a:chExt cx="2376680" cy="2465786"/>
          </a:xfrm>
        </p:grpSpPr>
        <p:sp>
          <p:nvSpPr>
            <p:cNvPr id="23" name="Freeform 23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394850" y="6337259"/>
            <a:ext cx="135208" cy="140277"/>
            <a:chOff x="0" y="0"/>
            <a:chExt cx="2376680" cy="2465786"/>
          </a:xfrm>
        </p:grpSpPr>
        <p:sp>
          <p:nvSpPr>
            <p:cNvPr id="26" name="Freeform 26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510091" y="5014631"/>
            <a:ext cx="11215410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3" b="1" i="0" u="none" strike="noStrike" kern="1200" cap="none" spc="0" normalizeH="0" baseline="0" noProof="0" dirty="0">
                <a:ln>
                  <a:noFill/>
                </a:ln>
                <a:solidFill>
                  <a:srgbClr val="45836E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JetBrains Mono Bold"/>
                <a:ea typeface="+mn-ea"/>
                <a:cs typeface="+mn-cs"/>
              </a:rPr>
              <a:t>ĐỒNG BẰNG BẮC BỘ</a:t>
            </a:r>
          </a:p>
        </p:txBody>
      </p:sp>
      <p:pic>
        <p:nvPicPr>
          <p:cNvPr id="17410" name="Picture 2" descr="Đồng là gì? Tính chất, Phân loại và Ứng dụng của ĐỒNG trong cuộc sống - Phế  Liệu Quang Đạt">
            <a:extLst>
              <a:ext uri="{FF2B5EF4-FFF2-40B4-BE49-F238E27FC236}">
                <a16:creationId xmlns:a16="http://schemas.microsoft.com/office/drawing/2014/main" id="{7B7FBD65-B8AB-4BC4-851B-A6BB0F36D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05707"/>
            <a:ext cx="3049235" cy="404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746 Equal Sign Illustrations &amp;amp; Clip Art - iStock">
            <a:extLst>
              <a:ext uri="{FF2B5EF4-FFF2-40B4-BE49-F238E27FC236}">
                <a16:creationId xmlns:a16="http://schemas.microsoft.com/office/drawing/2014/main" id="{7728AD8F-F914-4C14-8039-DF7491CC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69" y="276531"/>
            <a:ext cx="2919412" cy="404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utoShape 10" descr="File:Compass Rose en small N.svg - Wikimedia Commons">
            <a:extLst>
              <a:ext uri="{FF2B5EF4-FFF2-40B4-BE49-F238E27FC236}">
                <a16:creationId xmlns:a16="http://schemas.microsoft.com/office/drawing/2014/main" id="{6FB5FA9A-14C5-4E3A-8464-FF9E7230E6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561975"/>
            <a:ext cx="41433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20" name="Picture 12" descr="Hướng dẫn chi tiết cách làm và cách sử dụng la bàn">
            <a:extLst>
              <a:ext uri="{FF2B5EF4-FFF2-40B4-BE49-F238E27FC236}">
                <a16:creationId xmlns:a16="http://schemas.microsoft.com/office/drawing/2014/main" id="{EEFFADBA-0EA7-479E-A46D-0EADEAE8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61" y="941166"/>
            <a:ext cx="2602306" cy="26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Chỉ đi bộ có giảm cân không? | Vinmec">
            <a:extLst>
              <a:ext uri="{FF2B5EF4-FFF2-40B4-BE49-F238E27FC236}">
                <a16:creationId xmlns:a16="http://schemas.microsoft.com/office/drawing/2014/main" id="{66987CD5-7931-4AFD-A302-8F9615A2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077" y="228600"/>
            <a:ext cx="3017548" cy="4188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A75BD3F6-9406-4B9B-93E1-B65D5AFA552B}"/>
              </a:ext>
            </a:extLst>
          </p:cNvPr>
          <p:cNvSpPr/>
          <p:nvPr/>
        </p:nvSpPr>
        <p:spPr>
          <a:xfrm>
            <a:off x="7298421" y="1150374"/>
            <a:ext cx="676275" cy="350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9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539" t="28014" r="38440" b="22057"/>
          <a:stretch/>
        </p:blipFill>
        <p:spPr>
          <a:xfrm>
            <a:off x="5014471" y="1040897"/>
            <a:ext cx="6808075" cy="4550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E9F31965-4734-418A-A8E2-95F9D1892D64}"/>
              </a:ext>
            </a:extLst>
          </p:cNvPr>
          <p:cNvGrpSpPr/>
          <p:nvPr/>
        </p:nvGrpSpPr>
        <p:grpSpPr>
          <a:xfrm>
            <a:off x="176557" y="892498"/>
            <a:ext cx="4669089" cy="3661033"/>
            <a:chOff x="0" y="0"/>
            <a:chExt cx="5082388" cy="3610762"/>
          </a:xfrm>
          <a:solidFill>
            <a:schemeClr val="bg1"/>
          </a:solidFill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4112C26-2B54-4BE3-9B28-C7C9AAA4A1A6}"/>
              </a:ext>
            </a:extLst>
          </p:cNvPr>
          <p:cNvSpPr/>
          <p:nvPr/>
        </p:nvSpPr>
        <p:spPr>
          <a:xfrm>
            <a:off x="256239" y="1059370"/>
            <a:ext cx="46480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chemeClr val="accent4">
                    <a:lumMod val="75000"/>
                  </a:schemeClr>
                </a:solidFill>
                <a:latin typeface="#9Slide03 Montserrat Alternates" panose="00000400000000000000" pitchFamily="2" charset="0"/>
              </a:rPr>
              <a:t>Hãy mô tả những điều em quan sát được về thiên nhiên ở vùng đồng bằng Bắc Bộ qua hình 1.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#9Slide03 Montserrat Alternate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9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571501" y="609600"/>
            <a:ext cx="6010274" cy="489364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srgbClr val="DE8B47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#9Slide03 Arima Madurai ExtraBo" panose="00000900000000000000" pitchFamily="2" charset="0"/>
              <a:sym typeface="Poppins Extra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138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VỊ TRÍ ĐỊA LÍ</a:t>
            </a:r>
            <a:endParaRPr kumimoji="0" lang="en-US" sz="138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05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03169" y="289464"/>
            <a:ext cx="6088131" cy="926624"/>
            <a:chOff x="0" y="-78447"/>
            <a:chExt cx="12176262" cy="18532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1616"/>
            <a:stretch>
              <a:fillRect/>
            </a:stretch>
          </p:blipFill>
          <p:spPr>
            <a:xfrm flipV="1">
              <a:off x="0" y="447034"/>
              <a:ext cx="3863118" cy="168218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25296" y="-78447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Hoạt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48880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734" dirty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VỊ TRÍ ĐỊA LÍ</a:t>
              </a:r>
              <a:endPara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19" name="Group 8">
            <a:extLst>
              <a:ext uri="{FF2B5EF4-FFF2-40B4-BE49-F238E27FC236}">
                <a16:creationId xmlns:a16="http://schemas.microsoft.com/office/drawing/2014/main" id="{E9F31965-4734-418A-A8E2-95F9D1892D64}"/>
              </a:ext>
            </a:extLst>
          </p:cNvPr>
          <p:cNvGrpSpPr/>
          <p:nvPr/>
        </p:nvGrpSpPr>
        <p:grpSpPr>
          <a:xfrm>
            <a:off x="410217" y="1749488"/>
            <a:ext cx="5221667" cy="4575111"/>
            <a:chOff x="0" y="0"/>
            <a:chExt cx="5082388" cy="3610762"/>
          </a:xfrm>
          <a:solidFill>
            <a:schemeClr val="bg1"/>
          </a:solidFill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12C26-2B54-4BE3-9B28-C7C9AAA4A1A6}"/>
              </a:ext>
            </a:extLst>
          </p:cNvPr>
          <p:cNvSpPr/>
          <p:nvPr/>
        </p:nvSpPr>
        <p:spPr>
          <a:xfrm>
            <a:off x="760871" y="1978023"/>
            <a:ext cx="48579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Đọc thông tin và quan sát hình 2, em hãy: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</a:rPr>
              <a:t>Xác định vị trí vùng Đồng bằng Bắc Bộ trên lược đồ.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baseline="0" dirty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Kể</a:t>
            </a:r>
            <a:r>
              <a:rPr lang="vi-VN" sz="3200" b="1" dirty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 tên những vùng tiếp giáp với Đồng bằng Bắc Bộ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#9Slide03 Montserrat Alternates" panose="00000400000000000000" pitchFamily="2" charset="0"/>
            </a:endParaRPr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9433" t="14208" r="14078" b="13925"/>
          <a:stretch/>
        </p:blipFill>
        <p:spPr>
          <a:xfrm>
            <a:off x="-37748" y="0"/>
            <a:ext cx="5830548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60260" y="5651361"/>
            <a:ext cx="252879" cy="2340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918977" y="1017562"/>
            <a:ext cx="5588323" cy="195760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3357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354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00120">
            <a:off x="10874654" y="289065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7097" y="-82671"/>
            <a:ext cx="243163" cy="2250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622572">
            <a:off x="5429068" y="812179"/>
            <a:ext cx="1598911" cy="5203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7"/>
            <a:ext cx="475430" cy="28704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118332" y="3116829"/>
            <a:ext cx="591502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Đồng bằng Bắc Bộ tiếp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giáp với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vùng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Trung du và miền núi Bắc Bộ, vùng Duyên hải miền Trung và vịnh Bắc Bộ.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endParaRPr kumimoji="0" lang="en-US" sz="3199" b="0" i="0" u="none" strike="noStrike" kern="1200" cap="none" spc="255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#9Slide04 Faustina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57877" y="1083950"/>
            <a:ext cx="51262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Đồng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bằng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Bắc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lang="vi-VN" sz="2999" spc="239" dirty="0" err="1">
                <a:solidFill>
                  <a:srgbClr val="4E898E"/>
                </a:solidFill>
                <a:latin typeface="#9Slide04 Faustina Bold" panose="00000800000000000000" pitchFamily="2" charset="0"/>
              </a:rPr>
              <a:t>B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ộ </a:t>
            </a:r>
            <a:r>
              <a:rPr lang="vi-VN" sz="2999" spc="239" dirty="0">
                <a:solidFill>
                  <a:srgbClr val="4E898E"/>
                </a:solidFill>
                <a:latin typeface="#9Slide04 Faustina Bold" panose="00000800000000000000" pitchFamily="2" charset="0"/>
              </a:rPr>
              <a:t>được bồi đắp bởi sông Hồng và sông Thái Bình</a:t>
            </a:r>
            <a:endParaRPr kumimoji="0" lang="en-US" sz="2999" b="0" i="0" u="none" strike="noStrike" kern="1200" cap="none" spc="239" normalizeH="0" baseline="0" noProof="0" dirty="0">
              <a:ln>
                <a:noFill/>
              </a:ln>
              <a:solidFill>
                <a:srgbClr val="4E898E"/>
              </a:solidFill>
              <a:effectLst/>
              <a:uLnTx/>
              <a:uFillTx/>
              <a:latin typeface="#9Slide04 Faustina Bold" panose="000008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5" y="6436880"/>
            <a:ext cx="5915025" cy="427829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BEB5D1C2-9F01-4EBB-9140-60DCD2E8FC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452158" y="5382973"/>
            <a:ext cx="3866019" cy="12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3396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138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ĐẶC ĐIỂM THIÊN NHIÊN</a:t>
            </a:r>
            <a:endParaRPr kumimoji="0" lang="en-US" sz="138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2132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332</Words>
  <Application>Microsoft Office PowerPoint</Application>
  <PresentationFormat>Widescreen</PresentationFormat>
  <Paragraphs>35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43" baseType="lpstr">
      <vt:lpstr>Calibri Light</vt:lpstr>
      <vt:lpstr>#9Slide04 Faustina Bold</vt:lpstr>
      <vt:lpstr>等线</vt:lpstr>
      <vt:lpstr>#9Slide03 Montserrat Alternates</vt:lpstr>
      <vt:lpstr>Cambria</vt:lpstr>
      <vt:lpstr>UTM Rockwell</vt:lpstr>
      <vt:lpstr>#9Slide03 Kaleko 105 Round Bold</vt:lpstr>
      <vt:lpstr>Poppins ExtraBold</vt:lpstr>
      <vt:lpstr>#9Slide03 IcielPanton Black</vt:lpstr>
      <vt:lpstr>Calibri</vt:lpstr>
      <vt:lpstr>Arial</vt:lpstr>
      <vt:lpstr>#9Slide03 AmpleSoft Bold</vt:lpstr>
      <vt:lpstr>#9Slide03 SVNEvery Movie Every </vt:lpstr>
      <vt:lpstr>#9Slide03 SVN-Kelson Sans Bold</vt:lpstr>
      <vt:lpstr>印品黑体</vt:lpstr>
      <vt:lpstr>JetBrains Mono Bold</vt:lpstr>
      <vt:lpstr>#9Slide04 Tinos Bold</vt:lpstr>
      <vt:lpstr>Office Theme</vt:lpstr>
      <vt:lpstr>Office 主题​​</vt:lpstr>
      <vt:lpstr>1_Office 主题​​</vt:lpstr>
      <vt:lpstr>1_Office Theme</vt:lpstr>
      <vt:lpstr>2_Office 主题​​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Administrator</cp:lastModifiedBy>
  <cp:revision>14</cp:revision>
  <dcterms:created xsi:type="dcterms:W3CDTF">2023-09-19T04:09:44Z</dcterms:created>
  <dcterms:modified xsi:type="dcterms:W3CDTF">2024-11-06T10:12:18Z</dcterms:modified>
</cp:coreProperties>
</file>