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0" r:id="rId2"/>
  </p:sldMasterIdLst>
  <p:notesMasterIdLst>
    <p:notesMasterId r:id="rId8"/>
  </p:notesMasterIdLst>
  <p:sldIdLst>
    <p:sldId id="257" r:id="rId3"/>
    <p:sldId id="278" r:id="rId4"/>
    <p:sldId id="299" r:id="rId5"/>
    <p:sldId id="303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99C"/>
    <a:srgbClr val="FB695B"/>
    <a:srgbClr val="035362"/>
    <a:srgbClr val="E86F57"/>
    <a:srgbClr val="B786BA"/>
    <a:srgbClr val="F8978A"/>
    <a:srgbClr val="67A8B5"/>
    <a:srgbClr val="D2E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6CFA8-BC25-4897-8045-5023421F7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8A04C-80FD-4FCE-B0F5-6B1344646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5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4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33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8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6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7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3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448" y="-599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448" y="-599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9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5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448" y="-599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448" y="-599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3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8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2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3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89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0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56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1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1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1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604448" y="-599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604448" y="-599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1" y="3822034"/>
            <a:ext cx="2884246" cy="2973854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45" y="409575"/>
            <a:ext cx="6566535" cy="534606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640"/>
            <a:ext cx="12192000" cy="580136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84" y="-27788"/>
            <a:ext cx="12074525" cy="5746115"/>
          </a:xfrm>
          <a:prstGeom prst="rect">
            <a:avLst/>
          </a:prstGeom>
        </p:spPr>
      </p:pic>
      <p:pic>
        <p:nvPicPr>
          <p:cNvPr id="3" name="图片 2" descr="千库网_六一儿童节手绘星星月亮气球组_元素编号122387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3480" y="337185"/>
            <a:ext cx="2861945" cy="2861945"/>
          </a:xfrm>
          <a:prstGeom prst="rect">
            <a:avLst/>
          </a:prstGeom>
          <a:effectLst>
            <a:outerShdw blurRad="177800" dist="139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标题 26"/>
          <p:cNvSpPr>
            <a:spLocks noGrp="1"/>
          </p:cNvSpPr>
          <p:nvPr>
            <p:ph type="title"/>
          </p:nvPr>
        </p:nvSpPr>
        <p:spPr>
          <a:xfrm>
            <a:off x="5741034" y="4646812"/>
            <a:ext cx="3669665" cy="791845"/>
          </a:xfrm>
        </p:spPr>
        <p:txBody>
          <a:bodyPr>
            <a:noAutofit/>
          </a:bodyPr>
          <a:lstStyle/>
          <a:p>
            <a:r>
              <a:rPr lang="en-US" altLang="zh-CN" sz="6000" dirty="0" err="1">
                <a:solidFill>
                  <a:srgbClr val="BB313F"/>
                </a:solidFill>
                <a:latin typeface="UTM Billhead 1910" panose="02040603050506020204" pitchFamily="18" charset="0"/>
                <a:ea typeface="字魂131号-酷乐潮玩体" panose="00000500000000000000" charset="-122"/>
              </a:rPr>
              <a:t>Tiết</a:t>
            </a:r>
            <a:r>
              <a:rPr lang="en-US" altLang="zh-CN" sz="6000" dirty="0">
                <a:solidFill>
                  <a:srgbClr val="BB313F"/>
                </a:solidFill>
                <a:latin typeface="UTM Billhead 1910" panose="02040603050506020204" pitchFamily="18" charset="0"/>
                <a:ea typeface="字魂131号-酷乐潮玩体" panose="00000500000000000000" charset="-122"/>
              </a:rPr>
              <a:t> 1</a:t>
            </a:r>
            <a:endParaRPr lang="zh-CN" altLang="en-US" sz="6000" dirty="0">
              <a:solidFill>
                <a:srgbClr val="BB313F"/>
              </a:solidFill>
              <a:latin typeface="UTM Billhead 1910" panose="02040603050506020204" pitchFamily="18" charset="0"/>
              <a:ea typeface="字魂131号-酷乐潮玩体" panose="00000500000000000000" charset="-122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63347" y="160678"/>
            <a:ext cx="5942198" cy="5988521"/>
            <a:chOff x="7544369" y="-382212"/>
            <a:chExt cx="6420448" cy="6470499"/>
          </a:xfrm>
        </p:grpSpPr>
        <p:sp>
          <p:nvSpPr>
            <p:cNvPr id="16" name="椭圆 11">
              <a:extLst>
                <a:ext uri="{FF2B5EF4-FFF2-40B4-BE49-F238E27FC236}">
                  <a16:creationId xmlns:a16="http://schemas.microsoft.com/office/drawing/2014/main" id="{E1255EF2-17D7-4BDE-AA9D-2BCC39D88DA7}"/>
                </a:ext>
              </a:extLst>
            </p:cNvPr>
            <p:cNvSpPr/>
            <p:nvPr/>
          </p:nvSpPr>
          <p:spPr>
            <a:xfrm>
              <a:off x="7544369" y="2866489"/>
              <a:ext cx="3231686" cy="32217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55043" y="-382212"/>
              <a:ext cx="6209774" cy="6461736"/>
              <a:chOff x="5923901" y="341019"/>
              <a:chExt cx="6209774" cy="646173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458258" y="341019"/>
                <a:ext cx="3675417" cy="3664172"/>
                <a:chOff x="8131834" y="165211"/>
                <a:chExt cx="3857386" cy="3857386"/>
              </a:xfrm>
            </p:grpSpPr>
            <p:sp>
              <p:nvSpPr>
                <p:cNvPr id="13" name="椭圆 8">
                  <a:extLst>
                    <a:ext uri="{FF2B5EF4-FFF2-40B4-BE49-F238E27FC236}">
                      <a16:creationId xmlns:a16="http://schemas.microsoft.com/office/drawing/2014/main" id="{0290669D-F426-4B3F-B8D6-C24A94739CA2}"/>
                    </a:ext>
                  </a:extLst>
                </p:cNvPr>
                <p:cNvSpPr/>
                <p:nvPr/>
              </p:nvSpPr>
              <p:spPr>
                <a:xfrm>
                  <a:off x="8131834" y="165211"/>
                  <a:ext cx="3857386" cy="38573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1032" name="Picture 8" descr="26-9-a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3" b="64642"/>
                <a:stretch/>
              </p:blipFill>
              <p:spPr bwMode="auto">
                <a:xfrm>
                  <a:off x="8499733" y="331265"/>
                  <a:ext cx="3473256" cy="3476989"/>
                </a:xfrm>
                <a:prstGeom prst="ellipse">
                  <a:avLst/>
                </a:prstGeom>
                <a:ln w="190500" cap="rnd">
                  <a:noFill/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0" name="Picture 6" descr="Bài 11: Đồng bằng Bắc Bộ sgk Địa lí 4 Trang 98 | Giải sgk địa lí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3901" y="3671293"/>
                <a:ext cx="3005186" cy="2902334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8653362" y="3580956"/>
                <a:ext cx="3231685" cy="3221799"/>
                <a:chOff x="8653362" y="3580956"/>
                <a:chExt cx="3231685" cy="3221799"/>
              </a:xfrm>
            </p:grpSpPr>
            <p:sp>
              <p:nvSpPr>
                <p:cNvPr id="22" name="椭圆 17">
                  <a:extLst>
                    <a:ext uri="{FF2B5EF4-FFF2-40B4-BE49-F238E27FC236}">
                      <a16:creationId xmlns:a16="http://schemas.microsoft.com/office/drawing/2014/main" id="{7F66E9F3-D1AE-49AB-A314-BD2CC767220F}"/>
                    </a:ext>
                  </a:extLst>
                </p:cNvPr>
                <p:cNvSpPr/>
                <p:nvPr/>
              </p:nvSpPr>
              <p:spPr>
                <a:xfrm>
                  <a:off x="8653362" y="3580956"/>
                  <a:ext cx="3231685" cy="32217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1034" name="Picture 10" descr="Giá trị văn hóa cộng đồng nông thôn vùng đồng bằng Bắc Bộ – Từ văn hóa phi  vật thể đến không gian kiến trúc sinh hoạt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4044" y="3872287"/>
                  <a:ext cx="2931558" cy="2691682"/>
                </a:xfrm>
                <a:prstGeom prst="ellipse">
                  <a:avLst/>
                </a:prstGeom>
                <a:ln w="190500" cap="rnd">
                  <a:solidFill>
                    <a:srgbClr val="C8C6BD"/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7018298" y="2243417"/>
                <a:ext cx="3231686" cy="3221798"/>
                <a:chOff x="7018298" y="2243417"/>
                <a:chExt cx="3231686" cy="3221798"/>
              </a:xfrm>
            </p:grpSpPr>
            <p:sp>
              <p:nvSpPr>
                <p:cNvPr id="19" name="椭圆 14">
                  <a:extLst>
                    <a:ext uri="{FF2B5EF4-FFF2-40B4-BE49-F238E27FC236}">
                      <a16:creationId xmlns:a16="http://schemas.microsoft.com/office/drawing/2014/main" id="{7593F76F-FD53-4E70-92CD-F5C0D1E622D3}"/>
                    </a:ext>
                  </a:extLst>
                </p:cNvPr>
                <p:cNvSpPr/>
                <p:nvPr/>
              </p:nvSpPr>
              <p:spPr>
                <a:xfrm>
                  <a:off x="7018298" y="2243417"/>
                  <a:ext cx="3231686" cy="32217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2896" b="97683" l="6918" r="98952"/>
                          </a14:imgEffect>
                          <a14:imgEffect>
                            <a14:sharpenSoften amount="5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2590" y="2427777"/>
                  <a:ext cx="2917948" cy="2853078"/>
                </a:xfrm>
                <a:prstGeom prst="ellipse">
                  <a:avLst/>
                </a:prstGeom>
                <a:ln w="190500" cap="rnd">
                  <a:noFill/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</p:grpSp>
      </p:grpSp>
      <p:grpSp>
        <p:nvGrpSpPr>
          <p:cNvPr id="60" name="Group 59"/>
          <p:cNvGrpSpPr/>
          <p:nvPr/>
        </p:nvGrpSpPr>
        <p:grpSpPr>
          <a:xfrm>
            <a:off x="7603331" y="3994930"/>
            <a:ext cx="3210353" cy="2884965"/>
            <a:chOff x="7603331" y="3994930"/>
            <a:chExt cx="3210353" cy="2884965"/>
          </a:xfrm>
        </p:grpSpPr>
        <p:pic>
          <p:nvPicPr>
            <p:cNvPr id="55" name="Picture 2" descr="Free vector vietnamese girl in pink outfi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39" b="98562" l="297" r="98220">
                          <a14:foregroundMark x1="45104" y1="79872" x2="45104" y2="84824"/>
                          <a14:foregroundMark x1="62908" y1="80671" x2="71513" y2="84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03331" y="4028905"/>
              <a:ext cx="1534798" cy="2850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52" b="98198" l="3423" r="89976">
                          <a14:foregroundMark x1="26161" y1="21171" x2="25672" y2="34084"/>
                          <a14:foregroundMark x1="50367" y1="22372" x2="50122" y2="28679"/>
                          <a14:foregroundMark x1="43765" y1="23874" x2="45232" y2="30180"/>
                          <a14:foregroundMark x1="22249" y1="25075" x2="21271" y2="27778"/>
                          <a14:foregroundMark x1="69927" y1="91141" x2="79707" y2="884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55675" y="3994930"/>
              <a:ext cx="1758009" cy="2862675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35" y="194786"/>
            <a:ext cx="7651143" cy="28226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605" y="2750902"/>
            <a:ext cx="6523285" cy="36701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1871" y="5939837"/>
            <a:ext cx="2402032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61058" y="2984418"/>
            <a:ext cx="2536282" cy="1250690"/>
          </a:xfrm>
          <a:prstGeom prst="rect">
            <a:avLst/>
          </a:prstGeom>
        </p:spPr>
      </p:pic>
      <p:sp>
        <p:nvSpPr>
          <p:cNvPr id="8" name="Moon 7"/>
          <p:cNvSpPr/>
          <p:nvPr/>
        </p:nvSpPr>
        <p:spPr>
          <a:xfrm>
            <a:off x="3242960" y="91745"/>
            <a:ext cx="1938640" cy="1412856"/>
          </a:xfrm>
          <a:prstGeom prst="moon">
            <a:avLst/>
          </a:prstGeom>
          <a:solidFill>
            <a:srgbClr val="87C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35947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iá trị văn hóa cộng đồng nông thôn vùng đồng bằng Bắc Bộ – Từ văn hóa phi  vật thể đến không gian kiến trúc sinh ho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91038"/>
            <a:ext cx="1128141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9750" y="891038"/>
            <a:ext cx="11281410" cy="5448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千库网_六一儿童节手绘星星月亮气球组_元素编号122387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586740"/>
            <a:ext cx="1134110" cy="1134110"/>
          </a:xfrm>
          <a:prstGeom prst="rect">
            <a:avLst/>
          </a:prstGeom>
          <a:effectLst>
            <a:outerShdw blurRad="177800" dist="139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12" y="781229"/>
            <a:ext cx="10449450" cy="5541744"/>
          </a:xfrm>
          <a:prstGeom prst="rect">
            <a:avLst/>
          </a:prstGeom>
        </p:spPr>
      </p:pic>
      <p:pic>
        <p:nvPicPr>
          <p:cNvPr id="23" name="Picture 2" descr="Free vector vietnamese girl in pink outfi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" b="98562" l="297" r="98220">
                        <a14:foregroundMark x1="45104" y1="79872" x2="45104" y2="84824"/>
                        <a14:foregroundMark x1="62908" y1="80671" x2="71513" y2="84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22289"/>
            <a:ext cx="2224625" cy="41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2" b="98198" l="3423" r="89976">
                        <a14:foregroundMark x1="26161" y1="21171" x2="25672" y2="34084"/>
                        <a14:foregroundMark x1="50367" y1="22372" x2="50122" y2="28679"/>
                        <a14:foregroundMark x1="43765" y1="23874" x2="45232" y2="30180"/>
                        <a14:foregroundMark x1="22249" y1="25075" x2="21271" y2="27778"/>
                        <a14:foregroundMark x1="69927" y1="91141" x2="79707" y2="8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3946" y="2902230"/>
            <a:ext cx="2316750" cy="37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295" y="431800"/>
            <a:ext cx="11281410" cy="599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1" y="527506"/>
            <a:ext cx="1115758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35362"/>
                </a:solidFill>
              </a:rPr>
              <a:t>a) </a:t>
            </a:r>
            <a:r>
              <a:rPr lang="en-US" sz="3200" b="1" i="1" dirty="0" err="1">
                <a:solidFill>
                  <a:srgbClr val="035362"/>
                </a:solidFill>
              </a:rPr>
              <a:t>Trồng</a:t>
            </a:r>
            <a:r>
              <a:rPr lang="en-US" sz="3200" b="1" i="1" dirty="0">
                <a:solidFill>
                  <a:srgbClr val="035362"/>
                </a:solidFill>
              </a:rPr>
              <a:t> </a:t>
            </a:r>
            <a:r>
              <a:rPr lang="en-US" sz="3200" b="1" i="1" dirty="0" err="1">
                <a:solidFill>
                  <a:srgbClr val="035362"/>
                </a:solidFill>
              </a:rPr>
              <a:t>lúa</a:t>
            </a:r>
            <a:r>
              <a:rPr lang="en-US" sz="3200" b="1" i="1" dirty="0">
                <a:solidFill>
                  <a:srgbClr val="035362"/>
                </a:solidFill>
              </a:rPr>
              <a:t> </a:t>
            </a:r>
            <a:r>
              <a:rPr lang="en-US" sz="3200" b="1" i="1" dirty="0" err="1">
                <a:solidFill>
                  <a:srgbClr val="035362"/>
                </a:solidFill>
              </a:rPr>
              <a:t>nước</a:t>
            </a:r>
            <a:endParaRPr lang="en-US" sz="3200" b="1" i="1" dirty="0">
              <a:solidFill>
                <a:srgbClr val="035362"/>
              </a:solidFill>
            </a:endParaRPr>
          </a:p>
          <a:p>
            <a:r>
              <a:rPr lang="en-US" sz="3200" dirty="0">
                <a:solidFill>
                  <a:srgbClr val="035362"/>
                </a:solidFill>
              </a:rPr>
              <a:t>1. </a:t>
            </a:r>
            <a:r>
              <a:rPr lang="en-US" sz="3200" dirty="0" err="1">
                <a:solidFill>
                  <a:srgbClr val="035362"/>
                </a:solidFill>
              </a:rPr>
              <a:t>Đọc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thông</a:t>
            </a:r>
            <a:r>
              <a:rPr lang="en-US" sz="3200" dirty="0">
                <a:solidFill>
                  <a:srgbClr val="035362"/>
                </a:solidFill>
              </a:rPr>
              <a:t> tin, </a:t>
            </a:r>
            <a:r>
              <a:rPr lang="en-US" sz="3200" dirty="0" err="1">
                <a:solidFill>
                  <a:srgbClr val="035362"/>
                </a:solidFill>
              </a:rPr>
              <a:t>em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hãy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cho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biết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những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điều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kiện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thuận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lợi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để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phát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triển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hoạt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động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trồng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lúa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nước</a:t>
            </a:r>
            <a:r>
              <a:rPr lang="en-US" sz="3200" dirty="0">
                <a:solidFill>
                  <a:srgbClr val="035362"/>
                </a:solidFill>
              </a:rPr>
              <a:t> ở </a:t>
            </a:r>
            <a:r>
              <a:rPr lang="en-US" sz="3200" dirty="0" err="1">
                <a:solidFill>
                  <a:srgbClr val="035362"/>
                </a:solidFill>
              </a:rPr>
              <a:t>vùng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bằng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Bắc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Bộ</a:t>
            </a:r>
            <a:r>
              <a:rPr lang="en-US" sz="3200" dirty="0">
                <a:solidFill>
                  <a:srgbClr val="035362"/>
                </a:solidFill>
              </a:rPr>
              <a:t>.</a:t>
            </a:r>
          </a:p>
          <a:p>
            <a:r>
              <a:rPr lang="en-US" sz="3200" dirty="0">
                <a:solidFill>
                  <a:srgbClr val="035362"/>
                </a:solidFill>
              </a:rPr>
              <a:t>2. </a:t>
            </a:r>
            <a:r>
              <a:rPr lang="en-US" sz="3200" dirty="0" err="1">
                <a:solidFill>
                  <a:srgbClr val="035362"/>
                </a:solidFill>
              </a:rPr>
              <a:t>Quan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sát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hình</a:t>
            </a:r>
            <a:r>
              <a:rPr lang="en-US" sz="3200" dirty="0">
                <a:solidFill>
                  <a:srgbClr val="035362"/>
                </a:solidFill>
              </a:rPr>
              <a:t> 3, </a:t>
            </a:r>
            <a:r>
              <a:rPr lang="en-US" sz="3200" dirty="0" err="1">
                <a:solidFill>
                  <a:srgbClr val="035362"/>
                </a:solidFill>
              </a:rPr>
              <a:t>em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hãy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kể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tên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một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số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công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việc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phải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làm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khi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trồng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lúa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nước</a:t>
            </a:r>
            <a:r>
              <a:rPr lang="en-US" sz="3200" dirty="0">
                <a:solidFill>
                  <a:srgbClr val="035362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915" y="3321681"/>
            <a:ext cx="6655056" cy="26991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Trồng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lúa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hoạt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động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nghiệp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truyền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Bắc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Bộ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do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đai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mỡ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nguồn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dồi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giàu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kinh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nghiệm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trồng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lúa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thứ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hai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ta.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09801" y="3009647"/>
            <a:ext cx="4541732" cy="3323183"/>
            <a:chOff x="6998227" y="2957754"/>
            <a:chExt cx="4541732" cy="3323183"/>
          </a:xfrm>
        </p:grpSpPr>
        <p:grpSp>
          <p:nvGrpSpPr>
            <p:cNvPr id="9" name="Group 8"/>
            <p:cNvGrpSpPr/>
            <p:nvPr/>
          </p:nvGrpSpPr>
          <p:grpSpPr>
            <a:xfrm>
              <a:off x="6998227" y="2957754"/>
              <a:ext cx="4541732" cy="3302675"/>
              <a:chOff x="6998227" y="2957754"/>
              <a:chExt cx="4541732" cy="330267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998227" y="2957754"/>
                <a:ext cx="4541732" cy="3302675"/>
                <a:chOff x="6963503" y="2856446"/>
                <a:chExt cx="4541732" cy="3302675"/>
              </a:xfrm>
            </p:grpSpPr>
            <p:sp>
              <p:nvSpPr>
                <p:cNvPr id="5" name="圆角矩形 21"/>
                <p:cNvSpPr/>
                <p:nvPr/>
              </p:nvSpPr>
              <p:spPr>
                <a:xfrm>
                  <a:off x="7647042" y="3805147"/>
                  <a:ext cx="3858193" cy="235397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4925">
                  <a:solidFill>
                    <a:srgbClr val="C6AFD5"/>
                  </a:solidFill>
                  <a:prstDash val="lgDashDot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pic>
              <p:nvPicPr>
                <p:cNvPr id="6" name="图片 10" descr="千库网_六一儿童节多个侧面伸出脑袋儿童_元素编号13101512"/>
                <p:cNvPicPr>
                  <a:picLocks noChangeAspect="1"/>
                </p:cNvPicPr>
                <p:nvPr/>
              </p:nvPicPr>
              <p:blipFill>
                <a:blip r:embed="rId2"/>
                <a:srcRect r="35246"/>
                <a:stretch>
                  <a:fillRect/>
                </a:stretch>
              </p:blipFill>
              <p:spPr>
                <a:xfrm>
                  <a:off x="6963503" y="2856446"/>
                  <a:ext cx="1557316" cy="33026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7060" y="3179506"/>
                <a:ext cx="2627604" cy="731583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8038619" y="3972613"/>
              <a:ext cx="347967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rgbClr val="C00000"/>
                  </a:solidFill>
                </a:rPr>
                <a:t>      </a:t>
              </a:r>
              <a:r>
                <a:rPr lang="en-US" sz="2400" dirty="0" err="1">
                  <a:solidFill>
                    <a:srgbClr val="C00000"/>
                  </a:solidFill>
                </a:rPr>
                <a:t>Ngoài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trồng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lúa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nước</a:t>
              </a:r>
              <a:r>
                <a:rPr lang="en-US" sz="2400" dirty="0">
                  <a:solidFill>
                    <a:srgbClr val="C00000"/>
                  </a:solidFill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</a:rPr>
                <a:t>vùng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Đồng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bằng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Bắc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Bộ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còn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trồng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nhiều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loại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rau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màu</a:t>
              </a:r>
              <a:r>
                <a:rPr lang="en-US" sz="2400" dirty="0">
                  <a:solidFill>
                    <a:srgbClr val="C00000"/>
                  </a:solidFill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</a:rPr>
                <a:t>cây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ăn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quả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chăn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nuôi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gia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súc</a:t>
              </a:r>
              <a:r>
                <a:rPr lang="en-US" sz="2400" dirty="0">
                  <a:solidFill>
                    <a:srgbClr val="C00000"/>
                  </a:solidFill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</a:rPr>
                <a:t>gia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cầm</a:t>
              </a:r>
              <a:r>
                <a:rPr lang="en-US" sz="2400" dirty="0">
                  <a:solidFill>
                    <a:srgbClr val="C00000"/>
                  </a:solidFill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</a:rPr>
                <a:t>nuôi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trồng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thủy</a:t>
              </a:r>
              <a:r>
                <a:rPr lang="en-US" sz="2400" dirty="0">
                  <a:solidFill>
                    <a:srgbClr val="C00000"/>
                  </a:solidFill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</a:rPr>
                <a:t>sản</a:t>
              </a:r>
              <a:r>
                <a:rPr lang="en-US" sz="2400" dirty="0">
                  <a:solidFill>
                    <a:srgbClr val="C0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1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iá trị văn hóa cộng đồng nông thôn vùng đồng bằng Bắc Bộ – Từ văn hóa phi  vật thể đến không gian kiến trúc sinh ho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91038"/>
            <a:ext cx="1128141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39750" y="891038"/>
            <a:ext cx="11281410" cy="5448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千库网_六一儿童节手绘星星月亮气球组_元素编号122387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586740"/>
            <a:ext cx="1134110" cy="1134110"/>
          </a:xfrm>
          <a:prstGeom prst="rect">
            <a:avLst/>
          </a:prstGeom>
          <a:effectLst>
            <a:outerShdw blurRad="177800" dist="139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Free vector vietnamese girl in pink outf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" b="98562" l="297" r="98220">
                        <a14:foregroundMark x1="45104" y1="79872" x2="45104" y2="84824"/>
                        <a14:foregroundMark x1="62908" y1="80671" x2="71513" y2="84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22289"/>
            <a:ext cx="2224625" cy="41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2" b="98198" l="3423" r="89976">
                        <a14:foregroundMark x1="26161" y1="21171" x2="25672" y2="34084"/>
                        <a14:foregroundMark x1="50367" y1="22372" x2="50122" y2="28679"/>
                        <a14:foregroundMark x1="43765" y1="23874" x2="45232" y2="30180"/>
                        <a14:foregroundMark x1="22249" y1="25075" x2="21271" y2="27778"/>
                        <a14:foregroundMark x1="69927" y1="91141" x2="79707" y2="8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3946" y="2902230"/>
            <a:ext cx="2316750" cy="37725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375697"/>
            <a:ext cx="10104120" cy="1323439"/>
          </a:xfrm>
          <a:prstGeom prst="rect">
            <a:avLst/>
          </a:prstGeom>
          <a:solidFill>
            <a:srgbClr val="035362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chemeClr val="bg1"/>
                </a:solidFill>
              </a:rPr>
              <a:t>Những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điều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kiện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thuận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lợi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để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phát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triển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hoạt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động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trồng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lúa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nước</a:t>
            </a:r>
            <a:r>
              <a:rPr lang="en-US" sz="4000" dirty="0">
                <a:solidFill>
                  <a:schemeClr val="bg1"/>
                </a:solidFill>
              </a:rPr>
              <a:t> ở </a:t>
            </a:r>
            <a:r>
              <a:rPr lang="en-US" sz="4000" dirty="0" err="1">
                <a:solidFill>
                  <a:schemeClr val="bg1"/>
                </a:solidFill>
              </a:rPr>
              <a:t>vùng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Đồng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bằng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Bắc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Bộ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圆角矩形 23">
            <a:extLst>
              <a:ext uri="{FF2B5EF4-FFF2-40B4-BE49-F238E27FC236}">
                <a16:creationId xmlns:a16="http://schemas.microsoft.com/office/drawing/2014/main" id="{E997E351-F907-47CA-9B11-321687B01F7B}"/>
              </a:ext>
            </a:extLst>
          </p:cNvPr>
          <p:cNvSpPr/>
          <p:nvPr/>
        </p:nvSpPr>
        <p:spPr>
          <a:xfrm>
            <a:off x="2764375" y="2158907"/>
            <a:ext cx="6701025" cy="925518"/>
          </a:xfrm>
          <a:prstGeom prst="roundRect">
            <a:avLst>
              <a:gd name="adj" fmla="val 8340"/>
            </a:avLst>
          </a:prstGeom>
          <a:solidFill>
            <a:sysClr val="window" lastClr="FFFFFF"/>
          </a:solidFill>
          <a:ln w="28575" cap="flat" cmpd="sng" algn="ctr">
            <a:solidFill>
              <a:srgbClr val="00B0A3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Đất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đai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màu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mỡ</a:t>
            </a:r>
            <a:endParaRPr kumimoji="0" lang="zh-CN" altLang="en-US" sz="4400" b="0" i="0" u="none" strike="noStrike" kern="0" cap="none" spc="0" normalizeH="0" baseline="0" noProof="0" dirty="0">
              <a:ln>
                <a:noFill/>
              </a:ln>
              <a:solidFill>
                <a:srgbClr val="035362"/>
              </a:solidFill>
              <a:effectLst/>
              <a:uLnTx/>
              <a:uFillTx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14" name="圆角矩形 23">
            <a:extLst>
              <a:ext uri="{FF2B5EF4-FFF2-40B4-BE49-F238E27FC236}">
                <a16:creationId xmlns:a16="http://schemas.microsoft.com/office/drawing/2014/main" id="{E997E351-F907-47CA-9B11-321687B01F7B}"/>
              </a:ext>
            </a:extLst>
          </p:cNvPr>
          <p:cNvSpPr/>
          <p:nvPr/>
        </p:nvSpPr>
        <p:spPr>
          <a:xfrm>
            <a:off x="2764375" y="3564084"/>
            <a:ext cx="6701025" cy="925518"/>
          </a:xfrm>
          <a:prstGeom prst="roundRect">
            <a:avLst>
              <a:gd name="adj" fmla="val 8340"/>
            </a:avLst>
          </a:prstGeom>
          <a:solidFill>
            <a:sysClr val="window" lastClr="FFFFFF"/>
          </a:solidFill>
          <a:ln w="28575" cap="flat" cmpd="sng" algn="ctr">
            <a:solidFill>
              <a:srgbClr val="00B0A3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Nguồn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nước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dồi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dào</a:t>
            </a:r>
            <a:endParaRPr kumimoji="0" lang="zh-CN" altLang="en-US" sz="4400" b="0" i="0" u="none" strike="noStrike" kern="0" cap="none" spc="0" normalizeH="0" baseline="0" noProof="0" dirty="0">
              <a:ln>
                <a:noFill/>
              </a:ln>
              <a:solidFill>
                <a:srgbClr val="035362"/>
              </a:solidFill>
              <a:effectLst/>
              <a:uLnTx/>
              <a:uFillTx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15" name="圆角矩形 23">
            <a:extLst>
              <a:ext uri="{FF2B5EF4-FFF2-40B4-BE49-F238E27FC236}">
                <a16:creationId xmlns:a16="http://schemas.microsoft.com/office/drawing/2014/main" id="{E997E351-F907-47CA-9B11-321687B01F7B}"/>
              </a:ext>
            </a:extLst>
          </p:cNvPr>
          <p:cNvSpPr/>
          <p:nvPr/>
        </p:nvSpPr>
        <p:spPr>
          <a:xfrm>
            <a:off x="2764375" y="4954048"/>
            <a:ext cx="6701025" cy="925518"/>
          </a:xfrm>
          <a:prstGeom prst="roundRect">
            <a:avLst>
              <a:gd name="adj" fmla="val 8340"/>
            </a:avLst>
          </a:prstGeom>
          <a:solidFill>
            <a:sysClr val="window" lastClr="FFFFFF"/>
          </a:solidFill>
          <a:ln w="28575" cap="flat" cmpd="sng" algn="ctr">
            <a:solidFill>
              <a:srgbClr val="00B0A3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Người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dân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giàu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kinh</a:t>
            </a:r>
            <a:r>
              <a:rPr lang="en-US" altLang="zh-CN" sz="4400" kern="0" dirty="0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 </a:t>
            </a:r>
            <a:r>
              <a:rPr lang="en-US" altLang="zh-CN" sz="4400" kern="0" dirty="0" err="1">
                <a:solidFill>
                  <a:srgbClr val="035362"/>
                </a:solidFill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nghiệm</a:t>
            </a:r>
            <a:endParaRPr kumimoji="0" lang="zh-CN" altLang="en-US" sz="4400" b="0" i="0" u="none" strike="noStrike" kern="0" cap="none" spc="0" normalizeH="0" baseline="0" noProof="0" dirty="0">
              <a:ln>
                <a:noFill/>
              </a:ln>
              <a:solidFill>
                <a:srgbClr val="035362"/>
              </a:solidFill>
              <a:effectLst/>
              <a:uLnTx/>
              <a:uFillTx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4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59544" y="302260"/>
            <a:ext cx="11872912" cy="625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" y="314146"/>
            <a:ext cx="1186481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35362"/>
                </a:solidFill>
              </a:rPr>
              <a:t>b) </a:t>
            </a:r>
            <a:r>
              <a:rPr lang="en-US" sz="3200" b="1" i="1" dirty="0" err="1">
                <a:solidFill>
                  <a:srgbClr val="035362"/>
                </a:solidFill>
              </a:rPr>
              <a:t>Nghề</a:t>
            </a:r>
            <a:r>
              <a:rPr lang="en-US" sz="3200" b="1" i="1" dirty="0">
                <a:solidFill>
                  <a:srgbClr val="035362"/>
                </a:solidFill>
              </a:rPr>
              <a:t> </a:t>
            </a:r>
            <a:r>
              <a:rPr lang="en-US" sz="3200" b="1" i="1" dirty="0" err="1">
                <a:solidFill>
                  <a:srgbClr val="035362"/>
                </a:solidFill>
              </a:rPr>
              <a:t>thủ</a:t>
            </a:r>
            <a:r>
              <a:rPr lang="en-US" sz="3200" b="1" i="1" dirty="0">
                <a:solidFill>
                  <a:srgbClr val="035362"/>
                </a:solidFill>
              </a:rPr>
              <a:t> </a:t>
            </a:r>
            <a:r>
              <a:rPr lang="en-US" sz="3200" b="1" i="1" dirty="0" err="1">
                <a:solidFill>
                  <a:srgbClr val="035362"/>
                </a:solidFill>
              </a:rPr>
              <a:t>công</a:t>
            </a:r>
            <a:r>
              <a:rPr lang="en-US" sz="3200" b="1" i="1" dirty="0">
                <a:solidFill>
                  <a:srgbClr val="035362"/>
                </a:solidFill>
              </a:rPr>
              <a:t> </a:t>
            </a:r>
            <a:r>
              <a:rPr lang="en-US" sz="3200" b="1" i="1" dirty="0" err="1">
                <a:solidFill>
                  <a:srgbClr val="035362"/>
                </a:solidFill>
              </a:rPr>
              <a:t>truyền</a:t>
            </a:r>
            <a:r>
              <a:rPr lang="en-US" sz="3200" b="1" i="1" dirty="0">
                <a:solidFill>
                  <a:srgbClr val="035362"/>
                </a:solidFill>
              </a:rPr>
              <a:t> </a:t>
            </a:r>
            <a:r>
              <a:rPr lang="en-US" sz="3200" b="1" i="1" dirty="0" err="1">
                <a:solidFill>
                  <a:srgbClr val="035362"/>
                </a:solidFill>
              </a:rPr>
              <a:t>thống</a:t>
            </a:r>
            <a:endParaRPr lang="en-US" sz="3200" b="1" i="1" dirty="0">
              <a:solidFill>
                <a:srgbClr val="035362"/>
              </a:solidFill>
            </a:endParaRPr>
          </a:p>
          <a:p>
            <a:r>
              <a:rPr lang="en-US" sz="3200" dirty="0">
                <a:solidFill>
                  <a:srgbClr val="035362"/>
                </a:solidFill>
              </a:rPr>
              <a:t>1. </a:t>
            </a:r>
            <a:r>
              <a:rPr lang="en-US" sz="3200" dirty="0" err="1">
                <a:solidFill>
                  <a:srgbClr val="035362"/>
                </a:solidFill>
              </a:rPr>
              <a:t>Đọc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thông</a:t>
            </a:r>
            <a:r>
              <a:rPr lang="en-US" sz="3200" dirty="0">
                <a:solidFill>
                  <a:srgbClr val="035362"/>
                </a:solidFill>
              </a:rPr>
              <a:t> tin </a:t>
            </a:r>
            <a:r>
              <a:rPr lang="en-US" sz="3200" dirty="0" err="1">
                <a:solidFill>
                  <a:srgbClr val="035362"/>
                </a:solidFill>
              </a:rPr>
              <a:t>và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quan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sát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hình</a:t>
            </a:r>
            <a:r>
              <a:rPr lang="en-US" sz="3200" dirty="0">
                <a:solidFill>
                  <a:srgbClr val="035362"/>
                </a:solidFill>
              </a:rPr>
              <a:t> 4, </a:t>
            </a:r>
            <a:r>
              <a:rPr lang="en-US" sz="3200" dirty="0" err="1">
                <a:solidFill>
                  <a:srgbClr val="035362"/>
                </a:solidFill>
              </a:rPr>
              <a:t>em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hãy</a:t>
            </a:r>
            <a:r>
              <a:rPr lang="en-US" sz="3200" dirty="0">
                <a:solidFill>
                  <a:srgbClr val="035362"/>
                </a:solidFill>
              </a:rPr>
              <a:t>:</a:t>
            </a:r>
          </a:p>
          <a:p>
            <a:r>
              <a:rPr lang="en-US" sz="3200" dirty="0">
                <a:solidFill>
                  <a:srgbClr val="035362"/>
                </a:solidFill>
              </a:rPr>
              <a:t>- </a:t>
            </a:r>
            <a:r>
              <a:rPr lang="en-US" sz="3200" dirty="0" err="1">
                <a:solidFill>
                  <a:srgbClr val="035362"/>
                </a:solidFill>
              </a:rPr>
              <a:t>Kể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tên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một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số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nghề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thủ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công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truyền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thống</a:t>
            </a:r>
            <a:r>
              <a:rPr lang="en-US" sz="3200" dirty="0">
                <a:solidFill>
                  <a:srgbClr val="035362"/>
                </a:solidFill>
              </a:rPr>
              <a:t> ở </a:t>
            </a:r>
            <a:r>
              <a:rPr lang="en-US" sz="3200" dirty="0" err="1">
                <a:solidFill>
                  <a:srgbClr val="035362"/>
                </a:solidFill>
              </a:rPr>
              <a:t>vùng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bằng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Bắc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Bộ</a:t>
            </a:r>
            <a:r>
              <a:rPr lang="en-US" sz="3200" dirty="0">
                <a:solidFill>
                  <a:srgbClr val="035362"/>
                </a:solidFill>
              </a:rPr>
              <a:t>.</a:t>
            </a:r>
          </a:p>
          <a:p>
            <a:r>
              <a:rPr lang="en-US" sz="3200" dirty="0">
                <a:solidFill>
                  <a:srgbClr val="035362"/>
                </a:solidFill>
              </a:rPr>
              <a:t>- </a:t>
            </a:r>
            <a:r>
              <a:rPr lang="en-US" sz="3200" dirty="0" err="1">
                <a:solidFill>
                  <a:srgbClr val="035362"/>
                </a:solidFill>
              </a:rPr>
              <a:t>Mô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tả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một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số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nghề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thủ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công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truyền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thống</a:t>
            </a:r>
            <a:r>
              <a:rPr lang="en-US" sz="3200" dirty="0">
                <a:solidFill>
                  <a:srgbClr val="035362"/>
                </a:solidFill>
              </a:rPr>
              <a:t> ở </a:t>
            </a:r>
            <a:r>
              <a:rPr lang="en-US" sz="3200" dirty="0" err="1">
                <a:solidFill>
                  <a:srgbClr val="035362"/>
                </a:solidFill>
              </a:rPr>
              <a:t>vùng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Đồng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bằng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Bắc</a:t>
            </a:r>
            <a:r>
              <a:rPr lang="en-US" sz="3200" dirty="0">
                <a:solidFill>
                  <a:srgbClr val="035362"/>
                </a:solidFill>
              </a:rPr>
              <a:t> </a:t>
            </a:r>
            <a:r>
              <a:rPr lang="en-US" sz="3200" dirty="0" err="1">
                <a:solidFill>
                  <a:srgbClr val="035362"/>
                </a:solidFill>
              </a:rPr>
              <a:t>Bộ</a:t>
            </a:r>
            <a:r>
              <a:rPr lang="en-US" sz="3200" dirty="0">
                <a:solidFill>
                  <a:srgbClr val="035362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257" y="3116436"/>
            <a:ext cx="11503485" cy="26991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Bắc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Bộ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nghề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thủ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truyền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nghề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thủ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phát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triển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mạnh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nghề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chuyên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loại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hàng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thủ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Hà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Nội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chuyên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gốm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Bắc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chuyên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đúc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Văn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Lâm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chuyên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thêu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ren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làng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Xâm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chuyên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chạm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,…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thủ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truyền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được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dụng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rộng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rãi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hằng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ngày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xuất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khẩu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ra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trên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giới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7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342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UTM Billhead 1910</vt:lpstr>
      <vt:lpstr>字魂115号-刀刀体</vt:lpstr>
      <vt:lpstr>Calibri</vt:lpstr>
      <vt:lpstr>1_Office 主题</vt:lpstr>
      <vt:lpstr>Office 主题</vt:lpstr>
      <vt:lpstr>Tiết 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欢乐六一，纯真童年</dc:title>
  <dc:creator>Laptop T&amp;T</dc:creator>
  <cp:lastModifiedBy>Administrator</cp:lastModifiedBy>
  <cp:revision>211</cp:revision>
  <dcterms:created xsi:type="dcterms:W3CDTF">2023-10-01T03:43:33Z</dcterms:created>
  <dcterms:modified xsi:type="dcterms:W3CDTF">2024-11-22T02:21:49Z</dcterms:modified>
</cp:coreProperties>
</file>