
<file path=[Content_Types].xml><?xml version="1.0" encoding="utf-8"?>
<Types xmlns="http://schemas.openxmlformats.org/package/2006/content-types">
  <Default Extension="crdownload" ContentType="image/jpeg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337" r:id="rId2"/>
    <p:sldId id="297" r:id="rId3"/>
    <p:sldId id="343" r:id="rId4"/>
    <p:sldId id="356" r:id="rId5"/>
    <p:sldId id="309" r:id="rId6"/>
    <p:sldId id="327" r:id="rId7"/>
  </p:sldIdLst>
  <p:sldSz cx="12192000" cy="68580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76"/>
    <a:srgbClr val="D2D0E3"/>
    <a:srgbClr val="F9F5CD"/>
    <a:srgbClr val="FFB400"/>
    <a:srgbClr val="32A773"/>
    <a:srgbClr val="E65C01"/>
    <a:srgbClr val="D80000"/>
    <a:srgbClr val="9CDEF8"/>
    <a:srgbClr val="F0E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3C97-4224-430E-8EED-C94F58BF6A1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05EAD-EEE9-46DC-B2D9-5B23B0713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0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05EAD-EEE9-46DC-B2D9-5B23B07136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1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016578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495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4094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89238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50747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37048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002522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394238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596985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87183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5527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750271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732394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251400" y="210132"/>
            <a:ext cx="11789229" cy="646611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3549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689B2F-D57F-5143-3533-EB4D04B8D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BDFDB-F1AD-5D29-570A-A1CFAF95F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C70C2D6-565D-55C2-DF6D-E3B682B5687D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vi.wikipedia.org/wiki/Trung_Qu%E1%BB%91c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V%C3%B9ng_T%C3%A2y_B%E1%BA%AFc_(Vi%E1%BB%87t_Nam)" TargetMode="External"/><Relationship Id="rId2" Type="http://schemas.openxmlformats.org/officeDocument/2006/relationships/hyperlink" Target="https://vi.wikipedia.org/wiki/D%C3%A2n_t%E1%BB%99c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crdownload"/><Relationship Id="rId5" Type="http://schemas.openxmlformats.org/officeDocument/2006/relationships/image" Target="../media/image21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73" y="-28380"/>
            <a:ext cx="12192000" cy="68863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255B464B-6BF1-4797-0ED3-A536B72FF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 flipH="1">
            <a:off x="-67873" y="0"/>
            <a:ext cx="2829159" cy="2141457"/>
          </a:xfrm>
          <a:prstGeom prst="rect">
            <a:avLst/>
          </a:prstGeom>
        </p:spPr>
      </p:pic>
      <p:pic>
        <p:nvPicPr>
          <p:cNvPr id="8" name="Picture 7" descr="A farm with a windmill and a dirt road&#10;&#10;Description automatically generated">
            <a:extLst>
              <a:ext uri="{FF2B5EF4-FFF2-40B4-BE49-F238E27FC236}">
                <a16:creationId xmlns:a16="http://schemas.microsoft.com/office/drawing/2014/main" id="{50D50014-F342-52CB-C685-2A5D43AAD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207" y="-1812045"/>
            <a:ext cx="14136413" cy="825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85572-C11A-E727-879F-F77C30F92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05" y="-28380"/>
            <a:ext cx="12192000" cy="680237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5E7170E-C9BD-EA4C-E5FD-903767FF7E1F}"/>
              </a:ext>
            </a:extLst>
          </p:cNvPr>
          <p:cNvGrpSpPr/>
          <p:nvPr/>
        </p:nvGrpSpPr>
        <p:grpSpPr>
          <a:xfrm>
            <a:off x="-830317" y="-557048"/>
            <a:ext cx="14409683" cy="7553830"/>
            <a:chOff x="12815113" y="737667"/>
            <a:chExt cx="12862904" cy="69224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D8FD088-DA13-0F20-2859-ECA505BAC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684" l="160" r="634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4172" y="737667"/>
              <a:ext cx="3681348" cy="6905354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BA49C22-1D5E-B8EC-113D-5B4944EEBEB4}"/>
                </a:ext>
              </a:extLst>
            </p:cNvPr>
            <p:cNvGrpSpPr/>
            <p:nvPr/>
          </p:nvGrpSpPr>
          <p:grpSpPr>
            <a:xfrm>
              <a:off x="12815113" y="6494712"/>
              <a:ext cx="12862904" cy="1165405"/>
              <a:chOff x="12930679" y="6604597"/>
              <a:chExt cx="12865487" cy="111114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C4FC219-B030-4983-7201-FFE6B153F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39753" y="6604597"/>
                <a:ext cx="6956413" cy="10632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73B8263-5840-2822-F0D3-DF3730A2B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30679" y="6643499"/>
                <a:ext cx="6956413" cy="10722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33AE4B7-00F6-687E-0ACB-03850D9A1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48"/>
            <a:stretch/>
          </p:blipFill>
          <p:spPr>
            <a:xfrm>
              <a:off x="23419291" y="2899048"/>
              <a:ext cx="2008829" cy="468381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79A90BE-3D6C-4346-FDD5-FE1152D0C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48"/>
            <a:stretch/>
          </p:blipFill>
          <p:spPr>
            <a:xfrm flipH="1">
              <a:off x="13047587" y="4945823"/>
              <a:ext cx="1530892" cy="2583964"/>
            </a:xfrm>
            <a:prstGeom prst="rect">
              <a:avLst/>
            </a:prstGeom>
          </p:spPr>
        </p:pic>
      </p:grpSp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CA8DACD4-AFE2-98F0-AA70-D096A43EBE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305" y="-244818"/>
            <a:ext cx="1511000" cy="151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0D61E-254A-CE8C-0175-D42E7CFBF32D}"/>
              </a:ext>
            </a:extLst>
          </p:cNvPr>
          <p:cNvGrpSpPr/>
          <p:nvPr/>
        </p:nvGrpSpPr>
        <p:grpSpPr>
          <a:xfrm>
            <a:off x="3657119" y="743479"/>
            <a:ext cx="6614733" cy="5371042"/>
            <a:chOff x="3657119" y="743479"/>
            <a:chExt cx="6614733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84343" y="931732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7C228D-21A5-1960-B5C4-4D87ABA7A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119" y="743479"/>
              <a:ext cx="6614733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26A3F4C8-03D9-2EDE-028E-78ACF3487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564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CBCF46-C3E3-37C3-32E0-F0FECE1B9307}"/>
              </a:ext>
            </a:extLst>
          </p:cNvPr>
          <p:cNvSpPr/>
          <p:nvPr/>
        </p:nvSpPr>
        <p:spPr>
          <a:xfrm>
            <a:off x="872567" y="625884"/>
            <a:ext cx="10699324" cy="2569261"/>
          </a:xfrm>
          <a:prstGeom prst="roundRect">
            <a:avLst>
              <a:gd name="adj" fmla="val 31772"/>
            </a:avLst>
          </a:prstGeom>
          <a:solidFill>
            <a:srgbClr val="FFF3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 cố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 món ăn đặc trưng truyền thống của 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H’mông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nguồn gốc từ Vân Nam (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 tooltip="Trung Quố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Trung Quốc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); về sau được du nhập sang các dân tộc 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Kinh, Dao, Tày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Thịt nấu thắng cố theo truyền thống là 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thịt ngựa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sau có thêm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thịt bò, thịt trâu, thịt lợn. </a:t>
            </a:r>
            <a:endParaRPr kumimoji="0" lang="en-US" sz="3200" b="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2E6C8-DA5A-CEB8-8B19-82E46E1FC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398254" y="3275536"/>
            <a:ext cx="2847372" cy="3629356"/>
          </a:xfrm>
          <a:prstGeom prst="rect">
            <a:avLst/>
          </a:prstGeom>
        </p:spPr>
      </p:pic>
      <p:pic>
        <p:nvPicPr>
          <p:cNvPr id="4" name="Picture 3" descr="A large pot of soup with meat and vegetables&#10;&#10;Description automatically generated">
            <a:extLst>
              <a:ext uri="{FF2B5EF4-FFF2-40B4-BE49-F238E27FC236}">
                <a16:creationId xmlns:a16="http://schemas.microsoft.com/office/drawing/2014/main" id="{88803D55-DD08-4AAB-1BC1-D2BBD3EF4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73" y="3275536"/>
            <a:ext cx="6111431" cy="2888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292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CBCF46-C3E3-37C3-32E0-F0FECE1B9307}"/>
              </a:ext>
            </a:extLst>
          </p:cNvPr>
          <p:cNvSpPr/>
          <p:nvPr/>
        </p:nvSpPr>
        <p:spPr>
          <a:xfrm>
            <a:off x="872567" y="625884"/>
            <a:ext cx="10699324" cy="2569261"/>
          </a:xfrm>
          <a:prstGeom prst="roundRect">
            <a:avLst>
              <a:gd name="adj" fmla="val 31772"/>
            </a:avLst>
          </a:prstGeom>
          <a:solidFill>
            <a:srgbClr val="D2D0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Cơm lam 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loại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được làm từ gạo (thường là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 nếp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cùng một số nguyên liệu khác, cho vào ống tre, giang, nứa v.v. và nướng chín trên lửa. Cơm đặc trưng của các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 tooltip="Dân tộc"/>
              </a:rPr>
              <a:t>dân tộc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3" tooltip="Vùng Tây Bắc (Việt Nam)"/>
              </a:rPr>
              <a:t>vùng Tây Bắc Việt Nam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và các vùng </a:t>
            </a:r>
            <a:r>
              <a:rPr lang="vi-VN" sz="3200" dirty="0">
                <a:solidFill>
                  <a:srgbClr val="33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Bắc, Tây Nguyên. </a:t>
            </a:r>
            <a:endParaRPr kumimoji="0" lang="en-US" sz="3200" b="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2E6C8-DA5A-CEB8-8B19-82E46E1FC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398254" y="4151586"/>
            <a:ext cx="2363688" cy="2753306"/>
          </a:xfrm>
          <a:prstGeom prst="rect">
            <a:avLst/>
          </a:prstGeom>
        </p:spPr>
      </p:pic>
      <p:pic>
        <p:nvPicPr>
          <p:cNvPr id="5" name="Picture 4" descr="A plate of cut up sugar cane&#10;&#10;Description automatically generated with medium confidence">
            <a:extLst>
              <a:ext uri="{FF2B5EF4-FFF2-40B4-BE49-F238E27FC236}">
                <a16:creationId xmlns:a16="http://schemas.microsoft.com/office/drawing/2014/main" id="{DD425881-80A8-339A-5968-731841A6C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94" y="3315803"/>
            <a:ext cx="4740166" cy="291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late of food with a couple of bowls of food&#10;&#10;Description automatically generated">
            <a:extLst>
              <a:ext uri="{FF2B5EF4-FFF2-40B4-BE49-F238E27FC236}">
                <a16:creationId xmlns:a16="http://schemas.microsoft.com/office/drawing/2014/main" id="{4961CA39-F5B9-FEB3-39C6-7D67E0B5F0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9095"/>
          <a:stretch/>
        </p:blipFill>
        <p:spPr>
          <a:xfrm>
            <a:off x="7115919" y="3315802"/>
            <a:ext cx="4455971" cy="291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87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765A0901-D70B-96AE-979E-C8E259E8B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1D8CF-2333-0132-980B-C27423EAB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820" y="629690"/>
            <a:ext cx="6761050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E4E2C409-CAD0-7862-4B3C-CFDE7AB8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81" y="253778"/>
            <a:ext cx="1304182" cy="15543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58155A-7D13-2774-5965-94C064FB532E}"/>
              </a:ext>
            </a:extLst>
          </p:cNvPr>
          <p:cNvGrpSpPr/>
          <p:nvPr/>
        </p:nvGrpSpPr>
        <p:grpSpPr>
          <a:xfrm>
            <a:off x="1739824" y="507902"/>
            <a:ext cx="9716451" cy="2014581"/>
            <a:chOff x="5598766" y="4685655"/>
            <a:chExt cx="6572682" cy="25400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D1372F-1090-B803-DCBA-B74389284896}"/>
                </a:ext>
              </a:extLst>
            </p:cNvPr>
            <p:cNvSpPr/>
            <p:nvPr/>
          </p:nvSpPr>
          <p:spPr>
            <a:xfrm>
              <a:off x="5598766" y="4685655"/>
              <a:ext cx="6572682" cy="2540086"/>
            </a:xfrm>
            <a:prstGeom prst="roundRect">
              <a:avLst>
                <a:gd name="adj" fmla="val 25960"/>
              </a:avLst>
            </a:prstGeom>
            <a:solidFill>
              <a:srgbClr val="E9C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DCDC3-F7FA-4065-2A53-A469ED4C7EF9}"/>
                </a:ext>
              </a:extLst>
            </p:cNvPr>
            <p:cNvSpPr txBox="1"/>
            <p:nvPr/>
          </p:nvSpPr>
          <p:spPr>
            <a:xfrm>
              <a:off x="5859814" y="4899801"/>
              <a:ext cx="5998676" cy="221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Trung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: </a:t>
              </a:r>
            </a:p>
          </p:txBody>
        </p:sp>
      </p:grpSp>
      <p:pic>
        <p:nvPicPr>
          <p:cNvPr id="35" name="Picture 34" descr="A group of cartoon bees&#10;&#10;Description automatically generated">
            <a:extLst>
              <a:ext uri="{FF2B5EF4-FFF2-40B4-BE49-F238E27FC236}">
                <a16:creationId xmlns:a16="http://schemas.microsoft.com/office/drawing/2014/main" id="{8754EB96-98AC-A362-93AC-57760B648E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8" b="50000"/>
          <a:stretch/>
        </p:blipFill>
        <p:spPr>
          <a:xfrm>
            <a:off x="176898" y="1190908"/>
            <a:ext cx="1369971" cy="1572812"/>
          </a:xfrm>
          <a:prstGeom prst="rect">
            <a:avLst/>
          </a:prstGeom>
        </p:spPr>
      </p:pic>
      <p:pic>
        <p:nvPicPr>
          <p:cNvPr id="45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1B971949-0E01-C849-22AA-EDBB9DED6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599" y="5748524"/>
            <a:ext cx="1972401" cy="1109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D30F0C-35DD-A87D-3251-43C201413C6A}"/>
              </a:ext>
            </a:extLst>
          </p:cNvPr>
          <p:cNvSpPr/>
          <p:nvPr/>
        </p:nvSpPr>
        <p:spPr>
          <a:xfrm>
            <a:off x="5433848" y="3157922"/>
            <a:ext cx="1891863" cy="1158767"/>
          </a:xfrm>
          <a:prstGeom prst="ellipse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F89DFA-8748-50AD-2F7C-FBBBB0DA61D0}"/>
              </a:ext>
            </a:extLst>
          </p:cNvPr>
          <p:cNvSpPr/>
          <p:nvPr/>
        </p:nvSpPr>
        <p:spPr>
          <a:xfrm>
            <a:off x="2833851" y="3231930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68A6F1-F0D5-D81D-8E61-F8A539F95C25}"/>
              </a:ext>
            </a:extLst>
          </p:cNvPr>
          <p:cNvSpPr/>
          <p:nvPr/>
        </p:nvSpPr>
        <p:spPr>
          <a:xfrm>
            <a:off x="7907324" y="3213101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3730C-4869-0C77-DCE7-19AF3FD98822}"/>
              </a:ext>
            </a:extLst>
          </p:cNvPr>
          <p:cNvSpPr/>
          <p:nvPr/>
        </p:nvSpPr>
        <p:spPr>
          <a:xfrm>
            <a:off x="567660" y="2821592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637736-7880-7B62-7ED9-7528551EC2DE}"/>
              </a:ext>
            </a:extLst>
          </p:cNvPr>
          <p:cNvSpPr/>
          <p:nvPr/>
        </p:nvSpPr>
        <p:spPr>
          <a:xfrm>
            <a:off x="569406" y="4618685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415CFF-40D4-7002-BA06-88FD426FA91A}"/>
              </a:ext>
            </a:extLst>
          </p:cNvPr>
          <p:cNvSpPr/>
          <p:nvPr/>
        </p:nvSpPr>
        <p:spPr>
          <a:xfrm>
            <a:off x="9990084" y="2671817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97DF9-21F7-211F-CCA5-860B803FA5E0}"/>
              </a:ext>
            </a:extLst>
          </p:cNvPr>
          <p:cNvSpPr/>
          <p:nvPr/>
        </p:nvSpPr>
        <p:spPr>
          <a:xfrm>
            <a:off x="10016360" y="4363374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6EBBAE-D0C0-BB4B-2847-F0625BA1E6EB}"/>
              </a:ext>
            </a:extLst>
          </p:cNvPr>
          <p:cNvSpPr/>
          <p:nvPr/>
        </p:nvSpPr>
        <p:spPr>
          <a:xfrm>
            <a:off x="2917933" y="498146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1206E2-567E-A7DB-F54A-3A680D1C1F7B}"/>
              </a:ext>
            </a:extLst>
          </p:cNvPr>
          <p:cNvSpPr/>
          <p:nvPr/>
        </p:nvSpPr>
        <p:spPr>
          <a:xfrm>
            <a:off x="5580994" y="492935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557134-C328-DF8B-5BFC-406329957CDC}"/>
              </a:ext>
            </a:extLst>
          </p:cNvPr>
          <p:cNvSpPr/>
          <p:nvPr/>
        </p:nvSpPr>
        <p:spPr>
          <a:xfrm>
            <a:off x="7970126" y="492935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4AEF78-1D85-0707-D247-D13256F0AF12}"/>
              </a:ext>
            </a:extLst>
          </p:cNvPr>
          <p:cNvCxnSpPr>
            <a:cxnSpLocks/>
          </p:cNvCxnSpPr>
          <p:nvPr/>
        </p:nvCxnSpPr>
        <p:spPr>
          <a:xfrm flipV="1">
            <a:off x="4578568" y="3746719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D88ABF-715C-6F8F-9EE7-7AFAFF5AD2E3}"/>
              </a:ext>
            </a:extLst>
          </p:cNvPr>
          <p:cNvCxnSpPr/>
          <p:nvPr/>
        </p:nvCxnSpPr>
        <p:spPr>
          <a:xfrm flipV="1">
            <a:off x="7272399" y="3756133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732135-C814-2D31-D27D-5038345EAD74}"/>
              </a:ext>
            </a:extLst>
          </p:cNvPr>
          <p:cNvCxnSpPr>
            <a:cxnSpLocks/>
          </p:cNvCxnSpPr>
          <p:nvPr/>
        </p:nvCxnSpPr>
        <p:spPr>
          <a:xfrm flipV="1">
            <a:off x="2017291" y="3526511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3E89CE-1632-32B1-092E-A0521528A5DA}"/>
              </a:ext>
            </a:extLst>
          </p:cNvPr>
          <p:cNvCxnSpPr>
            <a:cxnSpLocks/>
          </p:cNvCxnSpPr>
          <p:nvPr/>
        </p:nvCxnSpPr>
        <p:spPr>
          <a:xfrm flipV="1">
            <a:off x="2226936" y="3545339"/>
            <a:ext cx="632218" cy="1339465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7E8178-5ACE-3C77-A29F-AB1C2083B396}"/>
              </a:ext>
            </a:extLst>
          </p:cNvPr>
          <p:cNvCxnSpPr>
            <a:cxnSpLocks/>
          </p:cNvCxnSpPr>
          <p:nvPr/>
        </p:nvCxnSpPr>
        <p:spPr>
          <a:xfrm flipH="1" flipV="1">
            <a:off x="6415340" y="3765547"/>
            <a:ext cx="29936" cy="1258145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68E07D-2733-F81E-199A-5E1324839F27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4662650" y="5505669"/>
            <a:ext cx="1044467" cy="1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5837CF-060B-A732-E451-C7E6E965DC2D}"/>
              </a:ext>
            </a:extLst>
          </p:cNvPr>
          <p:cNvCxnSpPr>
            <a:cxnSpLocks/>
          </p:cNvCxnSpPr>
          <p:nvPr/>
        </p:nvCxnSpPr>
        <p:spPr>
          <a:xfrm flipH="1">
            <a:off x="7242596" y="5495158"/>
            <a:ext cx="1044467" cy="1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E36FDD-29E8-2CE0-C8B2-64556F4A6E2E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9652041" y="3196021"/>
            <a:ext cx="338043" cy="520484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F58FAC-0D58-A5D3-9B45-349BA6A56A5F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9652041" y="3737305"/>
            <a:ext cx="364319" cy="1150273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AF2215-435F-E151-47B1-4B7631ECB7A5}"/>
              </a:ext>
            </a:extLst>
          </p:cNvPr>
          <p:cNvSpPr txBox="1"/>
          <p:nvPr/>
        </p:nvSpPr>
        <p:spPr>
          <a:xfrm>
            <a:off x="5562039" y="3277673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EBAA66-787B-4B20-47B1-0EF89D61785F}"/>
              </a:ext>
            </a:extLst>
          </p:cNvPr>
          <p:cNvSpPr txBox="1"/>
          <p:nvPr/>
        </p:nvSpPr>
        <p:spPr>
          <a:xfrm>
            <a:off x="2945426" y="3359462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0719A4-779C-E009-2967-016BD5651A3B}"/>
              </a:ext>
            </a:extLst>
          </p:cNvPr>
          <p:cNvSpPr txBox="1"/>
          <p:nvPr/>
        </p:nvSpPr>
        <p:spPr>
          <a:xfrm>
            <a:off x="8262736" y="3441904"/>
            <a:ext cx="178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C1EBAD-96F1-46EB-717F-015534848587}"/>
              </a:ext>
            </a:extLst>
          </p:cNvPr>
          <p:cNvSpPr txBox="1"/>
          <p:nvPr/>
        </p:nvSpPr>
        <p:spPr>
          <a:xfrm>
            <a:off x="5773912" y="4981466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D47DDE-1A99-C586-9B02-C0488834F906}"/>
              </a:ext>
            </a:extLst>
          </p:cNvPr>
          <p:cNvSpPr txBox="1"/>
          <p:nvPr/>
        </p:nvSpPr>
        <p:spPr>
          <a:xfrm>
            <a:off x="10102313" y="2856951"/>
            <a:ext cx="178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22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3" grpId="0"/>
      <p:bldP spid="34" grpId="0"/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177</Words>
  <Application>Microsoft Office PowerPoint</Application>
  <PresentationFormat>Widescreen</PresentationFormat>
  <Paragraphs>10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思源黑体 CN</vt:lpstr>
      <vt:lpstr>Times New Roman</vt:lpstr>
      <vt:lpstr>Arial</vt:lpstr>
      <vt:lpstr>Calibri</vt:lpstr>
      <vt:lpstr>SVN-Newton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Administrator</cp:lastModifiedBy>
  <cp:revision>8</cp:revision>
  <dcterms:created xsi:type="dcterms:W3CDTF">2023-08-12T09:01:19Z</dcterms:created>
  <dcterms:modified xsi:type="dcterms:W3CDTF">2024-10-29T04:24:57Z</dcterms:modified>
</cp:coreProperties>
</file>