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9" r:id="rId3"/>
    <p:sldId id="262" r:id="rId4"/>
    <p:sldId id="260" r:id="rId5"/>
    <p:sldId id="268" r:id="rId6"/>
    <p:sldId id="265"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30" autoAdjust="0"/>
  </p:normalViewPr>
  <p:slideViewPr>
    <p:cSldViewPr snapToGrid="0">
      <p:cViewPr varScale="1">
        <p:scale>
          <a:sx n="65" d="100"/>
          <a:sy n="65" d="100"/>
        </p:scale>
        <p:origin x="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FF984-4A36-4C8E-9238-58F2D9F74C28}"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4069C-A342-44A2-A4D8-B868ACE369CB}" type="slidenum">
              <a:rPr lang="en-US" smtClean="0"/>
              <a:t>‹#›</a:t>
            </a:fld>
            <a:endParaRPr lang="en-US"/>
          </a:p>
        </p:txBody>
      </p:sp>
    </p:spTree>
    <p:extLst>
      <p:ext uri="{BB962C8B-B14F-4D97-AF65-F5344CB8AC3E}">
        <p14:creationId xmlns:p14="http://schemas.microsoft.com/office/powerpoint/2010/main" val="13610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F651B-3251-5D64-47A3-D488DAD91CE4}"/>
              </a:ext>
            </a:extLst>
          </p:cNvPr>
          <p:cNvSpPr/>
          <p:nvPr userDrawn="1"/>
        </p:nvSpPr>
        <p:spPr>
          <a:xfrm>
            <a:off x="9776012" y="0"/>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FAD2657-3D19-825E-B5BF-5101450A6D8E}"/>
              </a:ext>
            </a:extLst>
          </p:cNvPr>
          <p:cNvSpPr/>
          <p:nvPr userDrawn="1"/>
        </p:nvSpPr>
        <p:spPr>
          <a:xfrm>
            <a:off x="0" y="6293224"/>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E4C0DE-AA91-024C-8262-0A54507E3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50800" y="113125"/>
            <a:ext cx="901170" cy="907359"/>
          </a:xfrm>
          <a:prstGeom prst="rect">
            <a:avLst/>
          </a:prstGeom>
        </p:spPr>
      </p:pic>
      <p:sp>
        <p:nvSpPr>
          <p:cNvPr id="2" name="Rectangle 1">
            <a:extLst>
              <a:ext uri="{FF2B5EF4-FFF2-40B4-BE49-F238E27FC236}">
                <a16:creationId xmlns:a16="http://schemas.microsoft.com/office/drawing/2014/main" id="{35CB1F31-EAD1-EFB4-649D-B58A450DF6BE}"/>
              </a:ext>
            </a:extLst>
          </p:cNvPr>
          <p:cNvSpPr/>
          <p:nvPr userDrawn="1"/>
        </p:nvSpPr>
        <p:spPr>
          <a:xfrm>
            <a:off x="9776012" y="0"/>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149BF1B-15EA-2864-CCEB-3C92F2913BD4}"/>
              </a:ext>
            </a:extLst>
          </p:cNvPr>
          <p:cNvSpPr/>
          <p:nvPr userDrawn="1"/>
        </p:nvSpPr>
        <p:spPr>
          <a:xfrm>
            <a:off x="50800" y="6293224"/>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7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9DD368-DB02-906E-0EB8-BA5F5B3D9FC4}"/>
              </a:ext>
            </a:extLst>
          </p:cNvPr>
          <p:cNvSpPr/>
          <p:nvPr userDrawn="1"/>
        </p:nvSpPr>
        <p:spPr>
          <a:xfrm>
            <a:off x="9776012" y="0"/>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69897D-560B-9EA3-EF93-D094D70D2889}"/>
              </a:ext>
            </a:extLst>
          </p:cNvPr>
          <p:cNvSpPr/>
          <p:nvPr userDrawn="1"/>
        </p:nvSpPr>
        <p:spPr>
          <a:xfrm>
            <a:off x="0" y="6293224"/>
            <a:ext cx="2415988"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933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42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2667" b="93333" l="2705" r="98735">
                        <a14:foregroundMark x1="78839" y1="10303" x2="76091" y2="77515"/>
                        <a14:foregroundMark x1="78839" y1="57515" x2="92714" y2="72970"/>
                        <a14:foregroundMark x1="69939" y1="78848" x2="70899" y2="78667"/>
                        <a14:foregroundMark x1="67627" y1="86848" x2="87347" y2="87212"/>
                        <a14:foregroundMark x1="56763" y1="49879" x2="52792" y2="46303"/>
                        <a14:foregroundMark x1="57199" y1="51636" x2="56501" y2="54121"/>
                        <a14:foregroundMark x1="20681" y1="61879" x2="17670" y2="62667"/>
                        <a14:foregroundMark x1="22862" y1="71455" x2="18063" y2="77515"/>
                        <a14:foregroundMark x1="31545" y1="74667" x2="30148" y2="82121"/>
                        <a14:foregroundMark x1="11911" y1="86485" x2="39223" y2="87636"/>
                        <a14:foregroundMark x1="52094" y1="48182" x2="49651" y2="52182"/>
                        <a14:foregroundMark x1="71065" y1="33060" x2="65878" y2="48769"/>
                        <a14:foregroundMark x1="37660" y1="48792" x2="36860" y2="54485"/>
                        <a14:foregroundMark x1="25060" y1="40794" x2="25060" y2="40794"/>
                        <a14:foregroundMark x1="60500" y1="56790" x2="66500" y2="55512"/>
                        <a14:foregroundMark x1="66500" y1="55512" x2="66500" y2="55512"/>
                        <a14:foregroundMark x1="75500" y1="39517" x2="75500" y2="39517"/>
                      </a14:backgroundRemoval>
                    </a14:imgEffect>
                  </a14:imgLayer>
                </a14:imgProps>
              </a:ext>
              <a:ext uri="{28A0092B-C50C-407E-A947-70E740481C1C}">
                <a14:useLocalDpi xmlns:a14="http://schemas.microsoft.com/office/drawing/2010/main" val="0"/>
              </a:ext>
            </a:extLst>
          </a:blip>
          <a:stretch>
            <a:fillRect/>
          </a:stretch>
        </p:blipFill>
        <p:spPr>
          <a:xfrm>
            <a:off x="8942021" y="4561819"/>
            <a:ext cx="3249979" cy="2521415"/>
          </a:xfrm>
          <a:prstGeom prst="rect">
            <a:avLst/>
          </a:prstGeom>
        </p:spPr>
      </p:pic>
      <p:pic>
        <p:nvPicPr>
          <p:cNvPr id="14" name="图片 13">
            <a:extLst>
              <a:ext uri="{FF2B5EF4-FFF2-40B4-BE49-F238E27FC236}">
                <a16:creationId xmlns:a16="http://schemas.microsoft.com/office/drawing/2014/main" id="{7DE9978E-DDA0-614D-AED1-4FCA1535EC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40" y="3887347"/>
            <a:ext cx="2889236" cy="2889236"/>
          </a:xfrm>
          <a:prstGeom prst="rect">
            <a:avLst/>
          </a:prstGeom>
        </p:spPr>
      </p:pic>
      <p:pic>
        <p:nvPicPr>
          <p:cNvPr id="26" name="图片 25">
            <a:extLst>
              <a:ext uri="{FF2B5EF4-FFF2-40B4-BE49-F238E27FC236}">
                <a16:creationId xmlns:a16="http://schemas.microsoft.com/office/drawing/2014/main" id="{1E5D6137-0932-CB46-958E-B46AFB7AED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366709" y="-242059"/>
            <a:ext cx="2832100" cy="2832100"/>
          </a:xfrm>
          <a:prstGeom prst="rect">
            <a:avLst/>
          </a:prstGeom>
        </p:spPr>
      </p:pic>
      <p:pic>
        <p:nvPicPr>
          <p:cNvPr id="28" name="图片 27">
            <a:extLst>
              <a:ext uri="{FF2B5EF4-FFF2-40B4-BE49-F238E27FC236}">
                <a16:creationId xmlns:a16="http://schemas.microsoft.com/office/drawing/2014/main" id="{BE9E7075-B3F1-5648-B819-9AA44FC6BF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300" y="1044899"/>
            <a:ext cx="1458327" cy="1458327"/>
          </a:xfrm>
          <a:prstGeom prst="rect">
            <a:avLst/>
          </a:prstGeom>
        </p:spPr>
      </p:pic>
      <p:pic>
        <p:nvPicPr>
          <p:cNvPr id="31" name="图片 30">
            <a:extLst>
              <a:ext uri="{FF2B5EF4-FFF2-40B4-BE49-F238E27FC236}">
                <a16:creationId xmlns:a16="http://schemas.microsoft.com/office/drawing/2014/main" id="{FC0BCADC-ECE5-B843-A2AC-2E4CCD4EA9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208" y="2425663"/>
            <a:ext cx="556451" cy="556451"/>
          </a:xfrm>
          <a:prstGeom prst="rect">
            <a:avLst/>
          </a:prstGeom>
        </p:spPr>
      </p:pic>
      <p:pic>
        <p:nvPicPr>
          <p:cNvPr id="9" name="Picture 8">
            <a:extLst>
              <a:ext uri="{FF2B5EF4-FFF2-40B4-BE49-F238E27FC236}">
                <a16:creationId xmlns:a16="http://schemas.microsoft.com/office/drawing/2014/main" id="{C1FCE2A4-87F2-5B73-4F14-038B746E89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43795" y="-187875"/>
            <a:ext cx="1361866" cy="1361866"/>
          </a:xfrm>
          <a:prstGeom prst="rect">
            <a:avLst/>
          </a:prstGeom>
        </p:spPr>
      </p:pic>
      <p:pic>
        <p:nvPicPr>
          <p:cNvPr id="10" name="Picture 9">
            <a:extLst>
              <a:ext uri="{FF2B5EF4-FFF2-40B4-BE49-F238E27FC236}">
                <a16:creationId xmlns:a16="http://schemas.microsoft.com/office/drawing/2014/main" id="{49243760-C26D-E1D0-486D-502F3064344F}"/>
              </a:ext>
            </a:extLst>
          </p:cNvPr>
          <p:cNvPicPr>
            <a:picLocks noChangeAspect="1"/>
          </p:cNvPicPr>
          <p:nvPr/>
        </p:nvPicPr>
        <p:blipFill>
          <a:blip r:embed="rId10"/>
          <a:stretch>
            <a:fillRect/>
          </a:stretch>
        </p:blipFill>
        <p:spPr>
          <a:xfrm>
            <a:off x="3666533" y="1478486"/>
            <a:ext cx="4858933" cy="1225402"/>
          </a:xfrm>
          <a:prstGeom prst="rect">
            <a:avLst/>
          </a:prstGeom>
        </p:spPr>
      </p:pic>
      <p:pic>
        <p:nvPicPr>
          <p:cNvPr id="23" name="Picture 22"/>
          <p:cNvPicPr>
            <a:picLocks noChangeAspect="1"/>
          </p:cNvPicPr>
          <p:nvPr/>
        </p:nvPicPr>
        <p:blipFill>
          <a:blip r:embed="rId11"/>
          <a:stretch>
            <a:fillRect/>
          </a:stretch>
        </p:blipFill>
        <p:spPr>
          <a:xfrm>
            <a:off x="1940153" y="2273073"/>
            <a:ext cx="8023031" cy="4810161"/>
          </a:xfrm>
          <a:prstGeom prst="rect">
            <a:avLst/>
          </a:prstGeom>
        </p:spPr>
      </p:pic>
    </p:spTree>
    <p:extLst>
      <p:ext uri="{BB962C8B-B14F-4D97-AF65-F5344CB8AC3E}">
        <p14:creationId xmlns:p14="http://schemas.microsoft.com/office/powerpoint/2010/main" val="11005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833" y="1819127"/>
            <a:ext cx="7711681" cy="4899988"/>
          </a:xfrm>
          <a:prstGeom prst="rect">
            <a:avLst/>
          </a:prstGeom>
        </p:spPr>
      </p:pic>
      <p:grpSp>
        <p:nvGrpSpPr>
          <p:cNvPr id="3" name="Group 2"/>
          <p:cNvGrpSpPr/>
          <p:nvPr/>
        </p:nvGrpSpPr>
        <p:grpSpPr>
          <a:xfrm>
            <a:off x="1029606" y="434132"/>
            <a:ext cx="10609400" cy="1384995"/>
            <a:chOff x="891092" y="914058"/>
            <a:chExt cx="10531413" cy="1717425"/>
          </a:xfrm>
        </p:grpSpPr>
        <p:sp>
          <p:nvSpPr>
            <p:cNvPr id="4" name="Rounded Rectangle 3"/>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3460" y="914058"/>
              <a:ext cx="10282343" cy="1717425"/>
            </a:xfrm>
            <a:prstGeom prst="rect">
              <a:avLst/>
            </a:prstGeom>
          </p:spPr>
          <p:txBody>
            <a:bodyPr wrap="square">
              <a:spAutoFit/>
            </a:bodyPr>
            <a:lstStyle/>
            <a:p>
              <a:pPr algn="ctr"/>
              <a:r>
                <a:rPr lang="nl-NL" sz="2800" b="1">
                  <a:latin typeface="Cambria" panose="02040503050406030204" pitchFamily="18" charset="0"/>
                  <a:ea typeface="Cambria" panose="02040503050406030204" pitchFamily="18" charset="0"/>
                </a:rPr>
                <a:t>Hình dưới đây giúp em hiểu biết điều gì về về văn hóa của dân tộc Mông ở Mai Châu, tỉnh Hòa Bình. Hãy nêu hiểu biết của em về một số nét văn hóa ở Trung du và miền núi Bắc Bộ.</a:t>
              </a:r>
              <a:endParaRPr lang="en-US" sz="28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335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4FD3811-C962-6E42-9C84-42CAF321C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 y="2857499"/>
            <a:ext cx="3821043" cy="38210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174" y="-354889"/>
            <a:ext cx="9732956" cy="6628808"/>
          </a:xfrm>
          <a:prstGeom prst="rect">
            <a:avLst/>
          </a:prstGeom>
        </p:spPr>
      </p:pic>
      <p:pic>
        <p:nvPicPr>
          <p:cNvPr id="6" name="Picture 5">
            <a:extLst>
              <a:ext uri="{FF2B5EF4-FFF2-40B4-BE49-F238E27FC236}">
                <a16:creationId xmlns:a16="http://schemas.microsoft.com/office/drawing/2014/main" id="{8EBB01FD-D3AB-E154-057D-FB5650C65B88}"/>
              </a:ext>
            </a:extLst>
          </p:cNvPr>
          <p:cNvPicPr>
            <a:picLocks noChangeAspect="1"/>
          </p:cNvPicPr>
          <p:nvPr/>
        </p:nvPicPr>
        <p:blipFill>
          <a:blip r:embed="rId5"/>
          <a:stretch>
            <a:fillRect/>
          </a:stretch>
        </p:blipFill>
        <p:spPr>
          <a:xfrm>
            <a:off x="1784581" y="2057902"/>
            <a:ext cx="6185651" cy="2101174"/>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667" b="93333" l="2705" r="98735">
                        <a14:foregroundMark x1="78839" y1="10303" x2="76091" y2="77515"/>
                        <a14:foregroundMark x1="78839" y1="57515" x2="92714" y2="72970"/>
                        <a14:foregroundMark x1="69939" y1="78848" x2="70899" y2="78667"/>
                        <a14:foregroundMark x1="67627" y1="86848" x2="87347" y2="87212"/>
                        <a14:foregroundMark x1="56763" y1="49879" x2="52792" y2="46303"/>
                        <a14:foregroundMark x1="57199" y1="51636" x2="56501" y2="54121"/>
                        <a14:foregroundMark x1="20681" y1="61879" x2="17670" y2="62667"/>
                        <a14:foregroundMark x1="22862" y1="71455" x2="18063" y2="77515"/>
                        <a14:foregroundMark x1="31545" y1="74667" x2="30148" y2="82121"/>
                        <a14:foregroundMark x1="11911" y1="86485" x2="39223" y2="87636"/>
                        <a14:foregroundMark x1="52094" y1="48182" x2="49651" y2="52182"/>
                        <a14:foregroundMark x1="68608" y1="29660" x2="69245" y2="48535"/>
                        <a14:foregroundMark x1="63239" y1="31184" x2="62966" y2="43376"/>
                        <a14:foregroundMark x1="76979" y1="37866" x2="64604" y2="39977"/>
                        <a14:foregroundMark x1="65241" y1="56272" x2="59782" y2="57327"/>
                        <a14:foregroundMark x1="75796" y1="73154" x2="76069" y2="81712"/>
                        <a14:foregroundMark x1="33758" y1="34467" x2="30573" y2="48535"/>
                        <a14:foregroundMark x1="40855" y1="47011" x2="34031" y2="52521"/>
                      </a14:backgroundRemoval>
                    </a14:imgEffect>
                  </a14:imgLayer>
                </a14:imgProps>
              </a:ext>
              <a:ext uri="{28A0092B-C50C-407E-A947-70E740481C1C}">
                <a14:useLocalDpi xmlns:a14="http://schemas.microsoft.com/office/drawing/2010/main" val="0"/>
              </a:ext>
            </a:extLst>
          </a:blip>
          <a:stretch>
            <a:fillRect/>
          </a:stretch>
        </p:blipFill>
        <p:spPr>
          <a:xfrm>
            <a:off x="7798526" y="3519354"/>
            <a:ext cx="4567318" cy="3543440"/>
          </a:xfrm>
          <a:prstGeom prst="rect">
            <a:avLst/>
          </a:prstGeom>
        </p:spPr>
      </p:pic>
    </p:spTree>
    <p:extLst>
      <p:ext uri="{BB962C8B-B14F-4D97-AF65-F5344CB8AC3E}">
        <p14:creationId xmlns:p14="http://schemas.microsoft.com/office/powerpoint/2010/main" val="33006609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94560" y="541425"/>
            <a:ext cx="10367512" cy="1339051"/>
            <a:chOff x="891092" y="916590"/>
            <a:chExt cx="10531413" cy="2561539"/>
          </a:xfrm>
        </p:grpSpPr>
        <p:sp>
          <p:nvSpPr>
            <p:cNvPr id="6" name="Rounded Rectangle 5"/>
            <p:cNvSpPr/>
            <p:nvPr/>
          </p:nvSpPr>
          <p:spPr>
            <a:xfrm>
              <a:off x="891092" y="916590"/>
              <a:ext cx="10531413" cy="1660338"/>
            </a:xfrm>
            <a:prstGeom prst="roundRect">
              <a:avLst/>
            </a:prstGeom>
            <a:solidFill>
              <a:srgbClr val="99FF66"/>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3460" y="946455"/>
              <a:ext cx="10257401" cy="2531674"/>
            </a:xfrm>
            <a:prstGeom prst="rect">
              <a:avLst/>
            </a:prstGeom>
          </p:spPr>
          <p:txBody>
            <a:bodyPr wrap="square">
              <a:spAutoFit/>
            </a:bodyPr>
            <a:lstStyle/>
            <a:p>
              <a:pPr algn="ctr" defTabSz="609585">
                <a:spcBef>
                  <a:spcPct val="50000"/>
                </a:spcBef>
              </a:pPr>
              <a:r>
                <a:rPr lang="en-US" sz="4000" b="1">
                  <a:solidFill>
                    <a:srgbClr val="002060"/>
                  </a:solidFill>
                  <a:latin typeface="Cambria" panose="02040503050406030204" pitchFamily="18" charset="0"/>
                  <a:ea typeface="Cambria" panose="02040503050406030204" pitchFamily="18" charset="0"/>
                  <a:cs typeface="Times New Roman" pitchFamily="18" charset="0"/>
                </a:rPr>
                <a:t>Đọc thông tin và quan sát hình 2,3, em hãy:</a:t>
              </a:r>
              <a:endParaRPr lang="en-US" sz="4000" b="1" i="1">
                <a:solidFill>
                  <a:srgbClr val="002060"/>
                </a:solidFill>
                <a:latin typeface="Cambria" panose="02040503050406030204" pitchFamily="18" charset="0"/>
                <a:ea typeface="Cambria" panose="02040503050406030204" pitchFamily="18" charset="0"/>
                <a:cs typeface="Times New Roman" pitchFamily="18" charset="0"/>
              </a:endParaRPr>
            </a:p>
          </p:txBody>
        </p:sp>
      </p:grpSp>
      <p:grpSp>
        <p:nvGrpSpPr>
          <p:cNvPr id="8" name="Group 7"/>
          <p:cNvGrpSpPr/>
          <p:nvPr/>
        </p:nvGrpSpPr>
        <p:grpSpPr>
          <a:xfrm>
            <a:off x="670601" y="1880476"/>
            <a:ext cx="10795975" cy="2495582"/>
            <a:chOff x="749449" y="875643"/>
            <a:chExt cx="10691167" cy="1491235"/>
          </a:xfrm>
        </p:grpSpPr>
        <p:sp>
          <p:nvSpPr>
            <p:cNvPr id="9" name="Rounded Rectangle 8"/>
            <p:cNvSpPr/>
            <p:nvPr/>
          </p:nvSpPr>
          <p:spPr>
            <a:xfrm>
              <a:off x="749449" y="875643"/>
              <a:ext cx="10691167" cy="1491235"/>
            </a:xfrm>
            <a:prstGeom prst="roundRect">
              <a:avLst/>
            </a:prstGeom>
            <a:solidFill>
              <a:schemeClr val="bg1"/>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4651" y="968133"/>
              <a:ext cx="10257401" cy="1157700"/>
            </a:xfrm>
            <a:prstGeom prst="rect">
              <a:avLst/>
            </a:prstGeom>
          </p:spPr>
          <p:txBody>
            <a:bodyPr wrap="square">
              <a:spAutoFit/>
            </a:bodyPr>
            <a:lstStyle/>
            <a:p>
              <a:pPr marL="285750" indent="-285750" algn="just">
                <a:spcBef>
                  <a:spcPts val="600"/>
                </a:spcBef>
                <a:spcAft>
                  <a:spcPts val="600"/>
                </a:spcAft>
                <a:buFontTx/>
                <a:buChar char="-"/>
              </a:pPr>
              <a:r>
                <a:rPr lang="nl-NL" sz="4000" b="1">
                  <a:latin typeface="Cambria" panose="02040503050406030204" pitchFamily="18" charset="0"/>
                  <a:ea typeface="Cambria" panose="02040503050406030204" pitchFamily="18" charset="0"/>
                </a:rPr>
                <a:t>Kể tên một số lễ hội tiêu biểu ở vùng Trung du và miền núi Bắc Bộ.</a:t>
              </a:r>
              <a:endParaRPr lang="en-US" sz="4000" b="1">
                <a:latin typeface="Cambria" panose="02040503050406030204" pitchFamily="18" charset="0"/>
                <a:ea typeface="Cambria" panose="02040503050406030204" pitchFamily="18" charset="0"/>
              </a:endParaRPr>
            </a:p>
            <a:p>
              <a:pPr marL="285750" indent="-285750" algn="just">
                <a:spcBef>
                  <a:spcPts val="600"/>
                </a:spcBef>
                <a:spcAft>
                  <a:spcPts val="600"/>
                </a:spcAft>
                <a:buFontTx/>
                <a:buChar char="-"/>
              </a:pPr>
              <a:r>
                <a:rPr lang="en-US" sz="4000" b="1">
                  <a:latin typeface="Cambria" panose="02040503050406030204" pitchFamily="18" charset="0"/>
                  <a:ea typeface="Cambria" panose="02040503050406030204" pitchFamily="18" charset="0"/>
                </a:rPr>
                <a:t>Mô tả một lễ hội mà em ấn tượng nhất.</a:t>
              </a:r>
            </a:p>
          </p:txBody>
        </p:sp>
      </p:grpSp>
    </p:spTree>
    <p:extLst>
      <p:ext uri="{BB962C8B-B14F-4D97-AF65-F5344CB8AC3E}">
        <p14:creationId xmlns:p14="http://schemas.microsoft.com/office/powerpoint/2010/main" val="24388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72" y="2624408"/>
            <a:ext cx="6203941" cy="4233591"/>
          </a:xfrm>
          <a:prstGeom prst="rect">
            <a:avLst/>
          </a:prstGeom>
        </p:spPr>
      </p:pic>
      <p:grpSp>
        <p:nvGrpSpPr>
          <p:cNvPr id="3" name="Group 2"/>
          <p:cNvGrpSpPr/>
          <p:nvPr/>
        </p:nvGrpSpPr>
        <p:grpSpPr>
          <a:xfrm>
            <a:off x="979715" y="451403"/>
            <a:ext cx="10567852" cy="1481900"/>
            <a:chOff x="891092" y="916590"/>
            <a:chExt cx="10531413" cy="2834801"/>
          </a:xfrm>
        </p:grpSpPr>
        <p:sp>
          <p:nvSpPr>
            <p:cNvPr id="4" name="Rounded Rectangle 3"/>
            <p:cNvSpPr/>
            <p:nvPr/>
          </p:nvSpPr>
          <p:spPr>
            <a:xfrm>
              <a:off x="891092" y="916590"/>
              <a:ext cx="10531413" cy="2834801"/>
            </a:xfrm>
            <a:prstGeom prst="roundRect">
              <a:avLst/>
            </a:prstGeom>
            <a:solidFill>
              <a:schemeClr val="accent6">
                <a:lumMod val="40000"/>
                <a:lumOff val="60000"/>
              </a:schemeClr>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3460" y="946455"/>
              <a:ext cx="10257401" cy="2531673"/>
            </a:xfrm>
            <a:prstGeom prst="rect">
              <a:avLst/>
            </a:prstGeom>
          </p:spPr>
          <p:txBody>
            <a:bodyPr wrap="square">
              <a:spAutoFit/>
            </a:bodyPr>
            <a:lstStyle/>
            <a:p>
              <a:pPr algn="just">
                <a:spcBef>
                  <a:spcPts val="600"/>
                </a:spcBef>
                <a:spcAft>
                  <a:spcPts val="600"/>
                </a:spcAft>
              </a:pPr>
              <a:r>
                <a:rPr lang="en-US" sz="4000" b="1">
                  <a:solidFill>
                    <a:srgbClr val="70AD47"/>
                  </a:solidFill>
                  <a:latin typeface="Times New Roman" pitchFamily="18" charset="0"/>
                  <a:cs typeface="Times New Roman" pitchFamily="18" charset="0"/>
                </a:rPr>
                <a:t>   </a:t>
              </a:r>
              <a:r>
                <a:rPr lang="nl-NL" sz="4000" b="1">
                  <a:latin typeface="Cambria" panose="02040503050406030204" pitchFamily="18" charset="0"/>
                  <a:ea typeface="Cambria" panose="02040503050406030204" pitchFamily="18" charset="0"/>
                </a:rPr>
                <a:t>Kể tên một số lễ hội tiêu biểu ở vùng Trung du và miền núi Bắc Bộ.</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783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4FD3811-C962-6E42-9C84-42CAF321C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 y="2857499"/>
            <a:ext cx="3821043" cy="3821043"/>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3333" l="2705" r="98735">
                        <a14:foregroundMark x1="78839" y1="10303" x2="76091" y2="77515"/>
                        <a14:foregroundMark x1="78839" y1="57515" x2="92714" y2="72970"/>
                        <a14:foregroundMark x1="69939" y1="78848" x2="70899" y2="78667"/>
                        <a14:foregroundMark x1="67627" y1="86848" x2="87347" y2="87212"/>
                        <a14:foregroundMark x1="56763" y1="49879" x2="52792" y2="46303"/>
                        <a14:foregroundMark x1="57199" y1="51636" x2="56501" y2="54121"/>
                        <a14:foregroundMark x1="20681" y1="61879" x2="17670" y2="62667"/>
                        <a14:foregroundMark x1="22862" y1="71455" x2="18063" y2="77515"/>
                        <a14:foregroundMark x1="31545" y1="74667" x2="30148" y2="82121"/>
                        <a14:foregroundMark x1="11911" y1="86485" x2="39223" y2="87636"/>
                        <a14:foregroundMark x1="52094" y1="48182" x2="49651" y2="52182"/>
                        <a14:foregroundMark x1="68608" y1="29660" x2="69245" y2="48535"/>
                        <a14:foregroundMark x1="63239" y1="31184" x2="62966" y2="43376"/>
                        <a14:foregroundMark x1="76979" y1="37866" x2="64604" y2="39977"/>
                        <a14:foregroundMark x1="65241" y1="56272" x2="59782" y2="57327"/>
                        <a14:foregroundMark x1="75796" y1="73154" x2="76069" y2="81712"/>
                        <a14:foregroundMark x1="33758" y1="34467" x2="30573" y2="48535"/>
                        <a14:foregroundMark x1="40855" y1="47011" x2="34031" y2="52521"/>
                      </a14:backgroundRemoval>
                    </a14:imgEffect>
                  </a14:imgLayer>
                </a14:imgProps>
              </a:ext>
              <a:ext uri="{28A0092B-C50C-407E-A947-70E740481C1C}">
                <a14:useLocalDpi xmlns:a14="http://schemas.microsoft.com/office/drawing/2010/main" val="0"/>
              </a:ext>
            </a:extLst>
          </a:blip>
          <a:stretch>
            <a:fillRect/>
          </a:stretch>
        </p:blipFill>
        <p:spPr>
          <a:xfrm>
            <a:off x="6831874" y="2769401"/>
            <a:ext cx="5533970" cy="4293393"/>
          </a:xfrm>
          <a:prstGeom prst="rect">
            <a:avLst/>
          </a:prstGeom>
        </p:spPr>
      </p:pic>
      <p:pic>
        <p:nvPicPr>
          <p:cNvPr id="3" name="Picture 2"/>
          <p:cNvPicPr>
            <a:picLocks noChangeAspect="1"/>
          </p:cNvPicPr>
          <p:nvPr/>
        </p:nvPicPr>
        <p:blipFill>
          <a:blip r:embed="rId6"/>
          <a:stretch>
            <a:fillRect/>
          </a:stretch>
        </p:blipFill>
        <p:spPr>
          <a:xfrm>
            <a:off x="638903" y="150910"/>
            <a:ext cx="7047587" cy="4230991"/>
          </a:xfrm>
          <a:prstGeom prst="rect">
            <a:avLst/>
          </a:prstGeom>
        </p:spPr>
      </p:pic>
    </p:spTree>
    <p:extLst>
      <p:ext uri="{BB962C8B-B14F-4D97-AF65-F5344CB8AC3E}">
        <p14:creationId xmlns:p14="http://schemas.microsoft.com/office/powerpoint/2010/main" val="3894790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112" y="541447"/>
            <a:ext cx="10969486" cy="3416320"/>
          </a:xfrm>
          <a:prstGeom prst="rect">
            <a:avLst/>
          </a:prstGeom>
        </p:spPr>
        <p:txBody>
          <a:bodyPr wrap="square">
            <a:spAutoFit/>
          </a:bodyPr>
          <a:lstStyle/>
          <a:p>
            <a:pPr algn="just"/>
            <a:r>
              <a:rPr lang="en-US" sz="3600" b="1">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nl-NL" sz="3600" b="1" i="1">
                <a:solidFill>
                  <a:schemeClr val="accent6">
                    <a:lumMod val="50000"/>
                  </a:schemeClr>
                </a:solidFill>
                <a:latin typeface="Cambria" panose="02040503050406030204" pitchFamily="18" charset="0"/>
                <a:ea typeface="Cambria" panose="02040503050406030204" pitchFamily="18" charset="0"/>
              </a:rPr>
              <a:t>+ Hát Then là loại hình nghệ thuật dân gian của các dân tộc Tày, Nùng, Thái, được UNESCO ghi danh là Di sản văn hóa phi vật thể đại diện của nhân loại. </a:t>
            </a:r>
            <a:endParaRPr lang="en-US" sz="3600" b="1">
              <a:solidFill>
                <a:schemeClr val="accent6">
                  <a:lumMod val="50000"/>
                </a:schemeClr>
              </a:solidFill>
              <a:latin typeface="Cambria" panose="02040503050406030204" pitchFamily="18" charset="0"/>
              <a:ea typeface="Cambria" panose="02040503050406030204" pitchFamily="18" charset="0"/>
            </a:endParaRPr>
          </a:p>
          <a:p>
            <a:pPr algn="just"/>
            <a:r>
              <a:rPr lang="nl-NL" sz="3600" b="1" i="1">
                <a:solidFill>
                  <a:schemeClr val="accent6">
                    <a:lumMod val="50000"/>
                  </a:schemeClr>
                </a:solidFill>
                <a:latin typeface="Cambria" panose="02040503050406030204" pitchFamily="18" charset="0"/>
                <a:ea typeface="Cambria" panose="02040503050406030204" pitchFamily="18" charset="0"/>
              </a:rPr>
              <a:t>+ Hát Then được tổ chức vào những dịp lễ quan trọng, thể hiện mong muốn của người dân về cuộc sống may mắn, tốt lành. </a:t>
            </a:r>
            <a:endParaRPr lang="en-US" sz="3600" b="1">
              <a:solidFill>
                <a:schemeClr val="accent6">
                  <a:lumMod val="50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1050" y="3698443"/>
            <a:ext cx="4754137" cy="285248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504" y="4071272"/>
            <a:ext cx="3716576" cy="2479653"/>
          </a:xfrm>
          <a:prstGeom prst="rect">
            <a:avLst/>
          </a:prstGeom>
        </p:spPr>
      </p:pic>
    </p:spTree>
    <p:extLst>
      <p:ext uri="{BB962C8B-B14F-4D97-AF65-F5344CB8AC3E}">
        <p14:creationId xmlns:p14="http://schemas.microsoft.com/office/powerpoint/2010/main" val="351527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174</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34</cp:revision>
  <dcterms:created xsi:type="dcterms:W3CDTF">2023-09-09T16:12:43Z</dcterms:created>
  <dcterms:modified xsi:type="dcterms:W3CDTF">2024-10-29T04:23:30Z</dcterms:modified>
</cp:coreProperties>
</file>