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1" r:id="rId2"/>
    <p:sldId id="273" r:id="rId3"/>
    <p:sldId id="258" r:id="rId4"/>
    <p:sldId id="292" r:id="rId5"/>
    <p:sldId id="293" r:id="rId6"/>
    <p:sldId id="274" r:id="rId7"/>
    <p:sldId id="300" r:id="rId8"/>
    <p:sldId id="297" r:id="rId9"/>
    <p:sldId id="275" r:id="rId10"/>
    <p:sldId id="298" r:id="rId11"/>
    <p:sldId id="276" r:id="rId12"/>
    <p:sldId id="301" r:id="rId13"/>
    <p:sldId id="302" r:id="rId14"/>
    <p:sldId id="267" r:id="rId15"/>
    <p:sldId id="268" r:id="rId16"/>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a:srgbClr val="00863D"/>
    <a:srgbClr val="F68426"/>
    <a:srgbClr val="FFC611"/>
    <a:srgbClr val="FFD347"/>
    <a:srgbClr val="FFD243"/>
    <a:srgbClr val="EBF6F9"/>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64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val="367650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7"/>
          <p:cNvSpPr>
            <a:spLocks noChangeArrowheads="1" noChangeShapeType="1" noTextEdit="1"/>
          </p:cNvSpPr>
          <p:nvPr/>
        </p:nvSpPr>
        <p:spPr bwMode="auto">
          <a:xfrm>
            <a:off x="2438400" y="514350"/>
            <a:ext cx="3886200" cy="838200"/>
          </a:xfrm>
          <a:prstGeom prst="rect">
            <a:avLst/>
          </a:prstGeom>
          <a:solidFill>
            <a:srgbClr val="BEE395"/>
          </a:solidFill>
        </p:spPr>
        <p:txBody>
          <a:bodyPr wrap="none" fromWordArt="1">
            <a:prstTxWarp prst="textPlain">
              <a:avLst>
                <a:gd name="adj" fmla="val 50000"/>
              </a:avLst>
            </a:prstTxWarp>
          </a:bodyPr>
          <a:lstStyle/>
          <a:p>
            <a:pPr algn="ctr" eaLnBrk="0" fontAlgn="base" hangingPunct="0">
              <a:spcBef>
                <a:spcPct val="0"/>
              </a:spcBef>
              <a:spcAft>
                <a:spcPct val="0"/>
              </a:spcAft>
            </a:pPr>
            <a:r>
              <a:rPr lang="en-US" sz="800"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a:t>
            </a:r>
            <a:r>
              <a:rPr lang="en-US" sz="800" kern="10" dirty="0" err="1">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Tiếng</a:t>
            </a:r>
            <a:r>
              <a:rPr lang="en-US" sz="800"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800" kern="10" dirty="0" err="1">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Việt</a:t>
            </a:r>
            <a:endParaRPr lang="en-US" sz="800"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sz="800"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1</a:t>
            </a:r>
          </a:p>
        </p:txBody>
      </p:sp>
    </p:spTree>
    <p:extLst>
      <p:ext uri="{BB962C8B-B14F-4D97-AF65-F5344CB8AC3E}">
        <p14:creationId xmlns:p14="http://schemas.microsoft.com/office/powerpoint/2010/main" val="15875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23172"/>
          </a:xfrm>
          <a:prstGeom prst="rect">
            <a:avLst/>
          </a:prstGeom>
          <a:noFill/>
        </p:spPr>
        <p:txBody>
          <a:bodyPr wrap="square" lIns="91391" tIns="45696" rIns="91391" bIns="45696" rtlCol="0">
            <a:spAutoFit/>
          </a:bodyPr>
          <a:lstStyle/>
          <a:p>
            <a:pPr algn="ct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endParaRPr lang="en-US" sz="2500" dirty="0">
              <a:latin typeface="Times New Roman" panose="02020603050405020304" pitchFamily="18" charset="0"/>
              <a:ea typeface="Arial-Rounded" pitchFamily="34" charset="0"/>
              <a:cs typeface="Times New Roman" panose="02020603050405020304" pitchFamily="18"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11" name="Straight Connector 10"/>
          <p:cNvCxnSpPr/>
          <p:nvPr/>
        </p:nvCxnSpPr>
        <p:spPr>
          <a:xfrm>
            <a:off x="7559996" y="3788376"/>
            <a:ext cx="1431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Quây</a:t>
            </a:r>
            <a:r>
              <a:rPr lang="en-US"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quần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tụ</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tập</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lại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trong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một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không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khí</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thân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mật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đầm</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ấm</a:t>
            </a:r>
            <a:r>
              <a:rPr lang="en-US" dirty="0">
                <a:latin typeface="Times New Roman" panose="02020603050405020304" pitchFamily="18" charset="0"/>
                <a:ea typeface="Arial-Rounded" pitchFamily="34" charset="0"/>
                <a:cs typeface="Times New Roman" panose="02020603050405020304" pitchFamily="18" charset="0"/>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4290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23172"/>
          </a:xfrm>
          <a:prstGeom prst="rect">
            <a:avLst/>
          </a:prstGeom>
          <a:noFill/>
        </p:spPr>
        <p:txBody>
          <a:bodyPr wrap="square" lIns="91391" tIns="45696" rIns="91391" bIns="45696" rtlCol="0">
            <a:spAutoFit/>
          </a:bodyPr>
          <a:lstStyle/>
          <a:p>
            <a:pPr algn="ct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endParaRPr lang="en-US" sz="2500" dirty="0">
              <a:latin typeface="Times New Roman" panose="02020603050405020304" pitchFamily="18" charset="0"/>
              <a:ea typeface="Arial-Rounded" pitchFamily="34" charset="0"/>
              <a:cs typeface="Times New Roman" panose="02020603050405020304" pitchFamily="18"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9460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3350"/>
            <a:ext cx="4329113" cy="698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3.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Trả</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lời</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câu</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hỏi</a:t>
            </a:r>
            <a:endParaRPr kumimoji="0" lang="vi-VN" altLang="vi-V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46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8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Đọc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đoạn</a:t>
            </a:r>
            <a:r>
              <a:rPr lang="en-US" sz="3200" b="1" dirty="0">
                <a:latin typeface="Times New Roman" panose="02020603050405020304" pitchFamily="18" charset="0"/>
                <a:ea typeface="Arial-Rounded" pitchFamily="34" charset="0"/>
                <a:cs typeface="Times New Roman" panose="02020603050405020304" pitchFamily="18" charset="0"/>
              </a:rPr>
              <a:t> 1 </a:t>
            </a:r>
            <a:r>
              <a:rPr lang="en-US" sz="3200" b="1" dirty="0" err="1">
                <a:latin typeface="Times New Roman" panose="02020603050405020304" pitchFamily="18" charset="0"/>
                <a:ea typeface="Arial-Rounded" pitchFamily="34" charset="0"/>
                <a:cs typeface="Times New Roman" panose="02020603050405020304" pitchFamily="18" charset="0"/>
              </a:rPr>
              <a:t>và</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trả</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lời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câu</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hỏi</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Times New Roman" panose="02020603050405020304" pitchFamily="18" charset="0"/>
                <a:ea typeface="Arial-Rounded" pitchFamily="34" charset="0"/>
                <a:cs typeface="Times New Roman" panose="02020603050405020304" pitchFamily="18"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291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49397"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3073183"/>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10399"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1938956"/>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Times New Roman" panose="02020603050405020304" pitchFamily="18" charset="0"/>
                <a:ea typeface="Arial-Rounded" pitchFamily="34" charset="0"/>
                <a:cs typeface="Times New Roman" panose="02020603050405020304" pitchFamily="18" charset="0"/>
              </a:rPr>
              <a:t>Chi vui lắm. Em nhặt rau giúp mẹ. </a:t>
            </a:r>
            <a:r>
              <a:rPr lang="en-US" sz="2800" dirty="0" err="1">
                <a:latin typeface="Times New Roman" panose="02020603050405020304" pitchFamily="18" charset="0"/>
                <a:ea typeface="Arial-Rounded" pitchFamily="34" charset="0"/>
                <a:cs typeface="Times New Roman" panose="02020603050405020304" pitchFamily="18" charset="0"/>
              </a:rPr>
              <a:t>Bố</a:t>
            </a:r>
            <a:r>
              <a:rPr lang="en-US" sz="2800" dirty="0">
                <a:latin typeface="Times New Roman" panose="02020603050405020304" pitchFamily="18" charset="0"/>
                <a:ea typeface="Arial-Rounded" pitchFamily="34" charset="0"/>
                <a:cs typeface="Times New Roman" panose="02020603050405020304" pitchFamily="18" charset="0"/>
              </a:rPr>
              <a:t> dọn nhà, rửa xoong nồi, cốc chén. Ông bà trông em bé để mẹ nấu ăn. Cả nhà quây quần bên nhau. Bữa cơm thật tuyệt. Chi thích ngày nào cũng là Ngày Gia đình Việt Nam.</a:t>
            </a:r>
            <a:endParaRPr lang="en-US" sz="3200" dirty="0">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2895600" y="209550"/>
            <a:ext cx="3642531" cy="461628"/>
          </a:xfrm>
          <a:prstGeom prst="rect">
            <a:avLst/>
          </a:prstGeom>
          <a:solidFill>
            <a:srgbClr val="FFD347"/>
          </a:solidFill>
        </p:spPr>
        <p:txBody>
          <a:bodyPr wrap="square" lIns="91403" tIns="45702" rIns="91403" bIns="45702" rtlCol="0">
            <a:spAutoFit/>
          </a:bodyPr>
          <a:lstStyle/>
          <a:p>
            <a:pPr algn="ctr"/>
            <a:r>
              <a:rPr lang="en-US" sz="2400" b="1" dirty="0" err="1">
                <a:latin typeface="Times New Roman" panose="02020603050405020304" pitchFamily="18" charset="0"/>
                <a:ea typeface="Arial-Rounded" pitchFamily="34" charset="0"/>
                <a:cs typeface="Times New Roman" panose="02020603050405020304" pitchFamily="18" charset="0"/>
              </a:rPr>
              <a:t>Đọc</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đoạn</a:t>
            </a:r>
            <a:r>
              <a:rPr lang="en-US" sz="2400" b="1" dirty="0">
                <a:latin typeface="Times New Roman" panose="02020603050405020304" pitchFamily="18" charset="0"/>
                <a:ea typeface="Arial-Rounded" pitchFamily="34" charset="0"/>
                <a:cs typeface="Times New Roman" panose="02020603050405020304" pitchFamily="18" charset="0"/>
              </a:rPr>
              <a:t> 2:</a:t>
            </a:r>
          </a:p>
        </p:txBody>
      </p:sp>
      <p:sp>
        <p:nvSpPr>
          <p:cNvPr id="7" name="TextBox 6">
            <a:extLst>
              <a:ext uri="{FF2B5EF4-FFF2-40B4-BE49-F238E27FC236}">
                <a16:creationId xmlns:a16="http://schemas.microsoft.com/office/drawing/2014/main" xmlns=""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xmlns=""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latin typeface="+mj-lt"/>
              </a:rPr>
              <a:t>b</a:t>
            </a:r>
            <a:r>
              <a:rPr lang="en-US" altLang="en-US" sz="2400" b="1" dirty="0">
                <a:solidFill>
                  <a:srgbClr val="00863D"/>
                </a:solidFill>
                <a:latin typeface="+mj-lt"/>
              </a:rPr>
              <a:t>. </a:t>
            </a:r>
            <a:r>
              <a:rPr lang="vi-VN" altLang="en-US" sz="2400" b="1" dirty="0">
                <a:solidFill>
                  <a:srgbClr val="00863D"/>
                </a:solidFill>
                <a:latin typeface="+mj-lt"/>
              </a:rPr>
              <a:t>V</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o ng</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y n</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y gia đình Chi l</a:t>
            </a:r>
            <a:r>
              <a:rPr lang="vi-VN" altLang="en-US" sz="2400" b="1" dirty="0">
                <a:solidFill>
                  <a:srgbClr val="00863D"/>
                </a:solidFill>
                <a:latin typeface="+mj-lt"/>
                <a:cs typeface="Times New Roman" panose="02020603050405020304" pitchFamily="18" charset="0"/>
              </a:rPr>
              <a:t>à</a:t>
            </a:r>
            <a:r>
              <a:rPr lang="vi-VN" altLang="en-US" sz="2400" b="1" dirty="0">
                <a:solidFill>
                  <a:srgbClr val="00863D"/>
                </a:solidFill>
                <a:latin typeface="+mj-lt"/>
              </a:rPr>
              <a:t>m </a:t>
            </a:r>
            <a:r>
              <a:rPr lang="en-US" altLang="en-US" sz="2400" b="1" dirty="0" err="1">
                <a:solidFill>
                  <a:srgbClr val="00863D"/>
                </a:solidFill>
                <a:latin typeface="+mj-lt"/>
              </a:rPr>
              <a:t>gì</a:t>
            </a:r>
            <a:r>
              <a:rPr lang="en-US" altLang="en-US" sz="2400" b="1" dirty="0">
                <a:solidFill>
                  <a:srgbClr val="00863D"/>
                </a:solidFill>
                <a:latin typeface="+mj-lt"/>
              </a:rPr>
              <a:t> ?</a:t>
            </a:r>
            <a:endParaRPr lang="en-US" altLang="en-US" sz="2400" b="1" dirty="0">
              <a:solidFill>
                <a:srgbClr val="00863D"/>
              </a:solidFill>
              <a:latin typeface="+mj-lt"/>
              <a:cs typeface="Times New Roman" panose="02020603050405020304" pitchFamily="18" charset="0"/>
            </a:endParaRPr>
          </a:p>
        </p:txBody>
      </p:sp>
      <p:sp>
        <p:nvSpPr>
          <p:cNvPr id="12" name="Text Placeholder 4">
            <a:extLst>
              <a:ext uri="{FF2B5EF4-FFF2-40B4-BE49-F238E27FC236}">
                <a16:creationId xmlns:a16="http://schemas.microsoft.com/office/drawing/2014/main" xmlns=""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en-US" altLang="en-US" sz="2400" b="1" dirty="0">
                <a:solidFill>
                  <a:srgbClr val="FF0000"/>
                </a:solidFill>
              </a:rPr>
              <a:t> </a:t>
            </a:r>
            <a:r>
              <a:rPr lang="vi-VN" altLang="en-US" sz="2400" b="1" dirty="0">
                <a:solidFill>
                  <a:srgbClr val="FF0000"/>
                </a:solidFill>
                <a:latin typeface="+mj-lt"/>
              </a:rPr>
              <a:t>V</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o ng</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y n</a:t>
            </a:r>
            <a:r>
              <a:rPr lang="vi-VN" altLang="en-US" sz="2400" b="1" dirty="0">
                <a:solidFill>
                  <a:srgbClr val="FF0000"/>
                </a:solidFill>
                <a:latin typeface="+mj-lt"/>
                <a:cs typeface="Times New Roman" panose="02020603050405020304" pitchFamily="18" charset="0"/>
              </a:rPr>
              <a:t>à</a:t>
            </a:r>
            <a:r>
              <a:rPr lang="vi-VN" altLang="en-US" sz="2400" b="1" dirty="0">
                <a:solidFill>
                  <a:srgbClr val="FF0000"/>
                </a:solidFill>
                <a:latin typeface="+mj-lt"/>
              </a:rPr>
              <a:t>y gia đình Chi liên hoan.</a:t>
            </a:r>
            <a:endParaRPr lang="en-US" altLang="en-US" sz="2400" b="1" dirty="0">
              <a:solidFill>
                <a:srgbClr val="FF0000"/>
              </a:solidFill>
              <a:latin typeface="+mj-lt"/>
              <a:cs typeface="Times New Roman" panose="02020603050405020304" pitchFamily="18" charset="0"/>
            </a:endParaRPr>
          </a:p>
        </p:txBody>
      </p:sp>
      <p:sp>
        <p:nvSpPr>
          <p:cNvPr id="13" name="Text Placeholder 4">
            <a:extLst>
              <a:ext uri="{FF2B5EF4-FFF2-40B4-BE49-F238E27FC236}">
                <a16:creationId xmlns:a16="http://schemas.microsoft.com/office/drawing/2014/main" xmlns=""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latin typeface="Times New Roman" panose="02020603050405020304" pitchFamily="18" charset="0"/>
                <a:cs typeface="Times New Roman" panose="02020603050405020304" pitchFamily="18" charset="0"/>
              </a:rPr>
              <a:t>c</a:t>
            </a:r>
            <a:r>
              <a:rPr lang="en-US" altLang="en-US" sz="2400" b="1" dirty="0">
                <a:solidFill>
                  <a:srgbClr val="00863D"/>
                </a:solidFill>
                <a:latin typeface="Times New Roman" panose="02020603050405020304" pitchFamily="18" charset="0"/>
                <a:cs typeface="Times New Roman" panose="02020603050405020304" pitchFamily="18" charset="0"/>
              </a:rPr>
              <a:t>. </a:t>
            </a:r>
            <a:r>
              <a:rPr lang="vi-VN" altLang="en-US" sz="2400" b="1" dirty="0">
                <a:solidFill>
                  <a:srgbClr val="00863D"/>
                </a:solidFill>
                <a:latin typeface="Times New Roman" panose="02020603050405020304" pitchFamily="18" charset="0"/>
                <a:cs typeface="Times New Roman" panose="02020603050405020304" pitchFamily="18" charset="0"/>
              </a:rPr>
              <a:t>Theo em , vì sao Chi rất vui</a:t>
            </a:r>
            <a:r>
              <a:rPr lang="en-US" altLang="en-US" sz="2400" b="1" dirty="0">
                <a:solidFill>
                  <a:srgbClr val="00863D"/>
                </a:solidFill>
                <a:latin typeface="Times New Roman" panose="02020603050405020304" pitchFamily="18" charset="0"/>
                <a:cs typeface="Times New Roman" panose="02020603050405020304" pitchFamily="18" charset="0"/>
              </a:rPr>
              <a:t>?</a:t>
            </a:r>
          </a:p>
        </p:txBody>
      </p:sp>
      <p:sp>
        <p:nvSpPr>
          <p:cNvPr id="14" name="Text Placeholder 4">
            <a:extLst>
              <a:ext uri="{FF2B5EF4-FFF2-40B4-BE49-F238E27FC236}">
                <a16:creationId xmlns:a16="http://schemas.microsoft.com/office/drawing/2014/main" xmlns=""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latin typeface="Times New Roman" panose="02020603050405020304" pitchFamily="18" charset="0"/>
                <a:cs typeface="Times New Roman" panose="02020603050405020304" pitchFamily="18" charset="0"/>
              </a:rPr>
              <a:t>Bữa cơm thật tuyệt, cả nhà quây quần bên nhau.</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8" y="247260"/>
            <a:ext cx="7940221" cy="584727"/>
          </a:xfrm>
          <a:prstGeom prst="rect">
            <a:avLst/>
          </a:prstGeom>
          <a:noFill/>
        </p:spPr>
        <p:txBody>
          <a:bodyPr wrap="square" lIns="91391" tIns="45696" rIns="91391" bIns="45696"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Nói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những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gì</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em</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quan</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sát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được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trong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tranh</a:t>
            </a:r>
            <a:endParaRPr lang="en-US" sz="3200" b="1" dirty="0">
              <a:latin typeface="Times New Roman" panose="02020603050405020304" pitchFamily="18" charset="0"/>
              <a:ea typeface="Arial-Rounded"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0" y="782868"/>
            <a:ext cx="9143999" cy="418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Đọc</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1007918" y="204711"/>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p>
        </p:txBody>
      </p:sp>
      <p:sp>
        <p:nvSpPr>
          <p:cNvPr id="8" name="Cloud 7"/>
          <p:cNvSpPr/>
          <p:nvPr/>
        </p:nvSpPr>
        <p:spPr>
          <a:xfrm>
            <a:off x="6954982" y="105122"/>
            <a:ext cx="1960418"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ea typeface="Arial-Rounded" pitchFamily="34" charset="0"/>
                <a:cs typeface="Times New Roman" panose="02020603050405020304" pitchFamily="18"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57200" y="1962150"/>
            <a:ext cx="8229600"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6600" b="1" dirty="0" err="1">
                <a:solidFill>
                  <a:srgbClr val="FF0000"/>
                </a:solidFill>
                <a:latin typeface="Times New Roman" panose="02020603050405020304" pitchFamily="18" charset="0"/>
                <a:cs typeface="Times New Roman" panose="02020603050405020304" pitchFamily="18" charset="0"/>
              </a:rPr>
              <a:t>oong</a:t>
            </a:r>
            <a:endParaRPr lang="vi-VN"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18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Đọc</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1488621" y="232243"/>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p>
        </p:txBody>
      </p:sp>
      <p:cxnSp>
        <p:nvCxnSpPr>
          <p:cNvPr id="7" name="Straight Connector 6"/>
          <p:cNvCxnSpPr/>
          <p:nvPr/>
        </p:nvCxnSpPr>
        <p:spPr>
          <a:xfrm>
            <a:off x="7595286" y="3395535"/>
            <a:ext cx="1312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dirty="0" err="1">
                <a:latin typeface="Arial-Rounded" pitchFamily="34" charset="0"/>
                <a:ea typeface="Arial-Rounded" pitchFamily="34" charset="0"/>
                <a:cs typeface="Arial-Rounded" pitchFamily="34" charset="0"/>
              </a:rPr>
              <a:t>oong</a:t>
            </a:r>
            <a:endParaRPr lang="en-US" dirty="0">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a:t>
            </a:r>
            <a:r>
              <a:rPr lang="en-US" sz="2400" dirty="0" err="1">
                <a:latin typeface="Times New Roman" panose="02020603050405020304" pitchFamily="18" charset="0"/>
                <a:ea typeface="Arial-Rounded" pitchFamily="34" charset="0"/>
                <a:cs typeface="Times New Roman" panose="02020603050405020304" pitchFamily="18" charset="0"/>
              </a:rPr>
              <a:t>Vì</a:t>
            </a:r>
            <a:r>
              <a:rPr lang="en-US" sz="2400" dirty="0">
                <a:latin typeface="Times New Roman" panose="02020603050405020304" pitchFamily="18" charset="0"/>
                <a:ea typeface="Arial-Rounded" pitchFamily="34" charset="0"/>
                <a:cs typeface="Times New Roman" panose="02020603050405020304" pitchFamily="18" charset="0"/>
              </a:rPr>
              <a:t>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a:t>
            </a:r>
            <a:r>
              <a:rPr lang="en-US" sz="2400" dirty="0" err="1">
                <a:latin typeface="Times New Roman" panose="02020603050405020304" pitchFamily="18" charset="0"/>
                <a:ea typeface="Arial-Rounded" pitchFamily="34" charset="0"/>
                <a:cs typeface="Times New Roman" panose="02020603050405020304" pitchFamily="18" charset="0"/>
              </a:rPr>
              <a:t>lắm</a:t>
            </a:r>
            <a:r>
              <a:rPr lang="en-US" sz="2400" dirty="0">
                <a:latin typeface="Times New Roman" panose="02020603050405020304" pitchFamily="18" charset="0"/>
                <a:ea typeface="Arial-Rounded" pitchFamily="34" charset="0"/>
                <a:cs typeface="Times New Roman" panose="02020603050405020304" pitchFamily="18" charset="0"/>
              </a:rPr>
              <a:t>.   Em nhặt rau giúp mẹ.   </a:t>
            </a:r>
            <a:r>
              <a:rPr lang="en-US" sz="2400" dirty="0" err="1">
                <a:latin typeface="Times New Roman" panose="02020603050405020304" pitchFamily="18" charset="0"/>
                <a:ea typeface="Arial-Rounded" pitchFamily="34" charset="0"/>
                <a:cs typeface="Times New Roman" panose="02020603050405020304" pitchFamily="18" charset="0"/>
              </a:rPr>
              <a:t>Bố</a:t>
            </a:r>
            <a:r>
              <a:rPr lang="en-US" sz="2400" dirty="0">
                <a:latin typeface="Times New Roman" panose="02020603050405020304" pitchFamily="18" charset="0"/>
                <a:ea typeface="Arial-Rounded" pitchFamily="34" charset="0"/>
                <a:cs typeface="Times New Roman" panose="02020603050405020304" pitchFamily="18" charset="0"/>
              </a:rPr>
              <a:t> dọn nhà, rửa xoong nồi, cốc chén.    </a:t>
            </a:r>
            <a:r>
              <a:rPr lang="en-US" sz="2400" dirty="0" err="1">
                <a:latin typeface="Times New Roman" panose="02020603050405020304" pitchFamily="18" charset="0"/>
                <a:ea typeface="Arial-Rounded" pitchFamily="34" charset="0"/>
                <a:cs typeface="Times New Roman" panose="02020603050405020304" pitchFamily="18" charset="0"/>
              </a:rPr>
              <a:t>Ông</a:t>
            </a:r>
            <a:r>
              <a:rPr lang="en-US" sz="2400" dirty="0">
                <a:latin typeface="Times New Roman" panose="02020603050405020304" pitchFamily="18" charset="0"/>
                <a:ea typeface="Arial-Rounded" pitchFamily="34" charset="0"/>
                <a:cs typeface="Times New Roman" panose="02020603050405020304" pitchFamily="18" charset="0"/>
              </a:rPr>
              <a:t> bà trông em bé để mẹ nấu ăn.    </a:t>
            </a:r>
            <a:r>
              <a:rPr lang="en-US" sz="2400" dirty="0" err="1">
                <a:latin typeface="Times New Roman" panose="02020603050405020304" pitchFamily="18" charset="0"/>
                <a:ea typeface="Arial-Rounded" pitchFamily="34" charset="0"/>
                <a:cs typeface="Times New Roman" panose="02020603050405020304" pitchFamily="18" charset="0"/>
              </a:rPr>
              <a:t>Cả</a:t>
            </a:r>
            <a:r>
              <a:rPr lang="en-US" sz="2400" dirty="0">
                <a:latin typeface="Times New Roman" panose="02020603050405020304" pitchFamily="18" charset="0"/>
                <a:ea typeface="Arial-Rounded" pitchFamily="34" charset="0"/>
                <a:cs typeface="Times New Roman" panose="02020603050405020304" pitchFamily="18" charset="0"/>
              </a:rPr>
              <a:t> nhà quây quần bên nhau.   </a:t>
            </a:r>
            <a:r>
              <a:rPr lang="en-US" sz="2400" dirty="0" err="1">
                <a:latin typeface="Times New Roman" panose="02020603050405020304" pitchFamily="18" charset="0"/>
                <a:ea typeface="Arial-Rounded" pitchFamily="34" charset="0"/>
                <a:cs typeface="Times New Roman" panose="02020603050405020304" pitchFamily="18" charset="0"/>
              </a:rPr>
              <a:t>Bữa</a:t>
            </a:r>
            <a:r>
              <a:rPr lang="en-US" sz="2400" dirty="0">
                <a:latin typeface="Times New Roman" panose="02020603050405020304" pitchFamily="18" charset="0"/>
                <a:ea typeface="Arial-Rounded" pitchFamily="34" charset="0"/>
                <a:cs typeface="Times New Roman" panose="02020603050405020304" pitchFamily="18" charset="0"/>
              </a:rPr>
              <a:t>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12" name="Oval 4"/>
          <p:cNvSpPr/>
          <p:nvPr/>
        </p:nvSpPr>
        <p:spPr>
          <a:xfrm>
            <a:off x="221918" y="872462"/>
            <a:ext cx="335726" cy="288559"/>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1</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3" name="Oval 4"/>
          <p:cNvSpPr/>
          <p:nvPr/>
        </p:nvSpPr>
        <p:spPr>
          <a:xfrm>
            <a:off x="234275" y="127028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2</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4" name="Oval 4"/>
          <p:cNvSpPr/>
          <p:nvPr/>
        </p:nvSpPr>
        <p:spPr>
          <a:xfrm>
            <a:off x="242344" y="1638416"/>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3</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5" name="Oval 4"/>
          <p:cNvSpPr/>
          <p:nvPr/>
        </p:nvSpPr>
        <p:spPr>
          <a:xfrm>
            <a:off x="270347" y="2007574"/>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4</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7" name="Oval 4"/>
          <p:cNvSpPr/>
          <p:nvPr/>
        </p:nvSpPr>
        <p:spPr>
          <a:xfrm>
            <a:off x="270347" y="241106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5</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8" name="Oval 4"/>
          <p:cNvSpPr/>
          <p:nvPr/>
        </p:nvSpPr>
        <p:spPr>
          <a:xfrm>
            <a:off x="316827" y="274625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6</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861050" y="2603698"/>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7</a:t>
            </a:r>
            <a:endParaRPr lang="vi-VN" altLang="vi-VN" sz="2400" b="1" dirty="0">
              <a:latin typeface="Arial" pitchFamily="34" charset="0"/>
              <a:cs typeface="Arial" pitchFamily="34" charset="0"/>
            </a:endParaRPr>
          </a:p>
        </p:txBody>
      </p:sp>
      <p:sp>
        <p:nvSpPr>
          <p:cNvPr id="21" name="Oval 4"/>
          <p:cNvSpPr/>
          <p:nvPr/>
        </p:nvSpPr>
        <p:spPr>
          <a:xfrm>
            <a:off x="234275" y="312714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8</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1"/>
          <p:cNvSpPr/>
          <p:nvPr/>
        </p:nvSpPr>
        <p:spPr>
          <a:xfrm>
            <a:off x="2058132" y="2973030"/>
            <a:ext cx="304050" cy="461665"/>
          </a:xfrm>
          <a:prstGeom prst="rect">
            <a:avLst/>
          </a:prstGeom>
        </p:spPr>
        <p:txBody>
          <a:bodyPr wrap="squar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9</a:t>
            </a:r>
            <a:endParaRPr lang="vi-VN" altLang="vi-VN" sz="2400" b="1" dirty="0">
              <a:latin typeface="Arial" pitchFamily="34" charset="0"/>
              <a:cs typeface="Arial" pitchFamily="34" charset="0"/>
            </a:endParaRPr>
          </a:p>
        </p:txBody>
      </p:sp>
      <p:sp>
        <p:nvSpPr>
          <p:cNvPr id="23" name="Rectangle 22"/>
          <p:cNvSpPr/>
          <p:nvPr/>
        </p:nvSpPr>
        <p:spPr>
          <a:xfrm>
            <a:off x="5109086" y="303973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10</a:t>
            </a:r>
            <a:endParaRPr lang="vi-VN" altLang="vi-VN" sz="2400" b="1" dirty="0">
              <a:latin typeface="Arial" pitchFamily="34" charset="0"/>
              <a:cs typeface="Arial" pitchFamily="34" charset="0"/>
            </a:endParaRPr>
          </a:p>
        </p:txBody>
      </p:sp>
      <p:sp>
        <p:nvSpPr>
          <p:cNvPr id="24" name="Rectangle 23"/>
          <p:cNvSpPr/>
          <p:nvPr/>
        </p:nvSpPr>
        <p:spPr>
          <a:xfrm>
            <a:off x="1292153" y="3364413"/>
            <a:ext cx="512100" cy="461665"/>
          </a:xfrm>
          <a:prstGeom prst="rect">
            <a:avLst/>
          </a:prstGeom>
        </p:spPr>
        <p:txBody>
          <a:bodyPr wrap="squar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11</a:t>
            </a:r>
            <a:endParaRPr lang="vi-VN" altLang="vi-VN" sz="2400" b="1" dirty="0">
              <a:latin typeface="Arial" pitchFamily="34" charset="0"/>
              <a:cs typeface="Arial" pitchFamily="34" charset="0"/>
            </a:endParaRPr>
          </a:p>
        </p:txBody>
      </p:sp>
      <p:sp>
        <p:nvSpPr>
          <p:cNvPr id="25" name="Rectangle 24"/>
          <p:cNvSpPr/>
          <p:nvPr/>
        </p:nvSpPr>
        <p:spPr>
          <a:xfrm>
            <a:off x="5860058" y="3382400"/>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12</a:t>
            </a:r>
            <a:endParaRPr lang="vi-VN" altLang="vi-VN" sz="2400" b="1" dirty="0">
              <a:latin typeface="Arial" pitchFamily="34" charset="0"/>
              <a:cs typeface="Arial" pitchFamily="34" charset="0"/>
            </a:endParaRPr>
          </a:p>
        </p:txBody>
      </p:sp>
      <p:sp>
        <p:nvSpPr>
          <p:cNvPr id="26" name="Rectangle 25"/>
          <p:cNvSpPr/>
          <p:nvPr/>
        </p:nvSpPr>
        <p:spPr>
          <a:xfrm>
            <a:off x="697757" y="375875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13</a:t>
            </a:r>
            <a:endParaRPr lang="vi-VN" altLang="vi-VN" sz="2400" b="1" dirty="0">
              <a:latin typeface="Arial" pitchFamily="34" charset="0"/>
              <a:cs typeface="Arial" pitchFamily="34" charset="0"/>
            </a:endParaRPr>
          </a:p>
        </p:txBody>
      </p:sp>
      <p:sp>
        <p:nvSpPr>
          <p:cNvPr id="27" name="Rectangle 26"/>
          <p:cNvSpPr/>
          <p:nvPr/>
        </p:nvSpPr>
        <p:spPr>
          <a:xfrm>
            <a:off x="3571277" y="376402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14</a:t>
            </a:r>
            <a:endParaRPr lang="vi-VN" altLang="vi-VN" sz="2400" b="1" dirty="0">
              <a:latin typeface="Arial" pitchFamily="34" charset="0"/>
              <a:cs typeface="Arial" pitchFamily="34" charset="0"/>
            </a:endParaRPr>
          </a:p>
        </p:txBody>
      </p:sp>
      <p:cxnSp>
        <p:nvCxnSpPr>
          <p:cNvPr id="9" name="Straight Connector 3"/>
          <p:cNvCxnSpPr>
            <a:cxnSpLocks/>
          </p:cNvCxnSpPr>
          <p:nvPr/>
        </p:nvCxnSpPr>
        <p:spPr>
          <a:xfrm flipH="1">
            <a:off x="4016150" y="3382400"/>
            <a:ext cx="243512" cy="46166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8" name="Straight Connector 3"/>
          <p:cNvCxnSpPr>
            <a:cxnSpLocks/>
          </p:cNvCxnSpPr>
          <p:nvPr/>
        </p:nvCxnSpPr>
        <p:spPr>
          <a:xfrm flipH="1">
            <a:off x="5327699" y="3666527"/>
            <a:ext cx="192735" cy="607192"/>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9" name="Straight Connector 3"/>
          <p:cNvCxnSpPr>
            <a:cxnSpLocks/>
          </p:cNvCxnSpPr>
          <p:nvPr/>
        </p:nvCxnSpPr>
        <p:spPr>
          <a:xfrm flipH="1">
            <a:off x="7571921" y="3758759"/>
            <a:ext cx="202171" cy="51496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748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1" grpId="0" animBg="1"/>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23172"/>
          </a:xfrm>
          <a:prstGeom prst="rect">
            <a:avLst/>
          </a:prstGeom>
          <a:noFill/>
        </p:spPr>
        <p:txBody>
          <a:bodyPr wrap="square" lIns="91391" tIns="45696" rIns="91391" bIns="45696" rtlCol="0">
            <a:spAutoFit/>
          </a:bodyPr>
          <a:lstStyle/>
          <a:p>
            <a:pPr algn="ct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76200" y="700262"/>
            <a:ext cx="90678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p>
          <a:p>
            <a:pPr algn="just"/>
            <a:r>
              <a:rPr lang="en-US" sz="2800" dirty="0">
                <a:latin typeface="Times New Roman" panose="02020603050405020304" pitchFamily="18" charset="0"/>
                <a:ea typeface="Arial-Rounded" pitchFamily="34" charset="0"/>
                <a:cs typeface="Times New Roman" panose="02020603050405020304" pitchFamily="18" charset="0"/>
              </a:rPr>
              <a:t>        </a:t>
            </a:r>
            <a:endParaRPr lang="en-US" sz="2800" dirty="0">
              <a:solidFill>
                <a:srgbClr val="FF0000"/>
              </a:solidFill>
              <a:latin typeface="Times New Roman" panose="02020603050405020304" pitchFamily="18" charset="0"/>
              <a:ea typeface="Arial-Rounded" pitchFamily="34" charset="0"/>
              <a:cs typeface="Times New Roman" panose="02020603050405020304" pitchFamily="18"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8" name="Straight Connector 7"/>
          <p:cNvCxnSpPr/>
          <p:nvPr/>
        </p:nvCxnSpPr>
        <p:spPr>
          <a:xfrm>
            <a:off x="5562600" y="2952750"/>
            <a:ext cx="11975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FF0000"/>
                </a:solidFill>
                <a:latin typeface="Times New Roman" panose="02020603050405020304" pitchFamily="18" charset="0"/>
                <a:ea typeface="Arial-Rounded" pitchFamily="34" charset="0"/>
                <a:cs typeface="Times New Roman" panose="02020603050405020304" pitchFamily="18" charset="0"/>
              </a:rPr>
              <a:t>Liên </a:t>
            </a:r>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hoan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cuộc</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vui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chung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có</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nhiều</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người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tham</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gia</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nhân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một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dịp</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gì</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đó</a:t>
            </a:r>
            <a:r>
              <a:rPr lang="en-US" dirty="0">
                <a:latin typeface="Times New Roman" panose="02020603050405020304" pitchFamily="18" charset="0"/>
                <a:ea typeface="Arial-Rounded" pitchFamily="34" charset="0"/>
                <a:cs typeface="Times New Roman" panose="02020603050405020304" pitchFamily="18" charset="0"/>
              </a:rPr>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91000" y="1368387"/>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743</Words>
  <Application>Microsoft Office PowerPoint</Application>
  <PresentationFormat>On-screen Show (16:9)</PresentationFormat>
  <Paragraphs>117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Luyện đọc vần mới:</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Thuy</cp:lastModifiedBy>
  <cp:revision>187</cp:revision>
  <dcterms:created xsi:type="dcterms:W3CDTF">2020-12-08T15:48:47Z</dcterms:created>
  <dcterms:modified xsi:type="dcterms:W3CDTF">2024-01-22T15:34:29Z</dcterms:modified>
</cp:coreProperties>
</file>