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4"/>
  </p:notesMasterIdLst>
  <p:sldIdLst>
    <p:sldId id="259" r:id="rId4"/>
    <p:sldId id="260" r:id="rId5"/>
    <p:sldId id="261" r:id="rId6"/>
    <p:sldId id="257" r:id="rId7"/>
    <p:sldId id="533"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7" r:id="rId21"/>
    <p:sldId id="55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9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2.xml"/><Relationship Id="rId5" Type="http://schemas.openxmlformats.org/officeDocument/2006/relationships/tags" Target="../tags/tag20.xml"/><Relationship Id="rId4"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2.xml"/><Relationship Id="rId5" Type="http://schemas.openxmlformats.org/officeDocument/2006/relationships/tags" Target="../tags/tag25.xml"/><Relationship Id="rId4"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2.xml"/><Relationship Id="rId5" Type="http://schemas.openxmlformats.org/officeDocument/2006/relationships/tags" Target="../tags/tag30.xml"/><Relationship Id="rId4" Type="http://schemas.openxmlformats.org/officeDocument/2006/relationships/tags" Target="../tags/tag2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2.xml"/><Relationship Id="rId5" Type="http://schemas.openxmlformats.org/officeDocument/2006/relationships/tags" Target="../tags/tag35.xml"/><Relationship Id="rId4" Type="http://schemas.openxmlformats.org/officeDocument/2006/relationships/tags" Target="../tags/tag3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2.xml"/><Relationship Id="rId5" Type="http://schemas.openxmlformats.org/officeDocument/2006/relationships/tags" Target="../tags/tag60.xml"/><Relationship Id="rId4" Type="http://schemas.openxmlformats.org/officeDocument/2006/relationships/tags" Target="../tags/tag5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2.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12/09/2024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3031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7E4CEE7-CDEF-451B-BA3B-01836037AE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BADB4C-EB91-4D16-91C3-BB7D7BFBE6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17AB35A-C7DE-46C3-AEAE-3340DD8FEA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6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7.xml"/><Relationship Id="rId5" Type="http://schemas.microsoft.com/office/2007/relationships/hdphoto" Target="../media/hdphoto2.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3"/>
          <a:stretch>
            <a:fillRect/>
          </a:stretch>
        </p:blipFill>
        <p:spPr>
          <a:xfrm>
            <a:off x="5738775" y="887253"/>
            <a:ext cx="5789153" cy="5083493"/>
          </a:xfrm>
          <a:prstGeom prst="rect">
            <a:avLst/>
          </a:prstGeom>
        </p:spPr>
      </p:pic>
    </p:spTree>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70C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B07598DC-97E7-4AAC-9BAB-85BBA81A57FC}"/>
              </a:ext>
            </a:extLst>
          </p:cNvPr>
          <p:cNvSpPr/>
          <p:nvPr/>
        </p:nvSpPr>
        <p:spPr>
          <a:xfrm>
            <a:off x="5070118" y="570100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858297"/>
            <a:ext cx="4458511"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6" name="Arrow: Left 15">
            <a:extLst>
              <a:ext uri="{FF2B5EF4-FFF2-40B4-BE49-F238E27FC236}">
                <a16:creationId xmlns:a16="http://schemas.microsoft.com/office/drawing/2014/main" id="{92C69C66-C71C-42EF-9007-3BDB58C717A0}"/>
              </a:ext>
            </a:extLst>
          </p:cNvPr>
          <p:cNvSpPr/>
          <p:nvPr/>
        </p:nvSpPr>
        <p:spPr>
          <a:xfrm>
            <a:off x="10616013" y="604548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1137C9C-36DE-35D1-E446-CCE430FE0D56}"/>
              </a:ext>
            </a:extLst>
          </p:cNvPr>
          <p:cNvCxnSpPr>
            <a:cxnSpLocks/>
          </p:cNvCxnSpPr>
          <p:nvPr/>
        </p:nvCxnSpPr>
        <p:spPr>
          <a:xfrm flipH="1">
            <a:off x="3452709" y="1962150"/>
            <a:ext cx="2700443" cy="88381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flipH="1">
            <a:off x="6038850" y="1943100"/>
            <a:ext cx="99909"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
        <p:nvSpPr>
          <p:cNvPr id="2" name="Speech Bubble: Oval 1">
            <a:extLst>
              <a:ext uri="{FF2B5EF4-FFF2-40B4-BE49-F238E27FC236}">
                <a16:creationId xmlns:a16="http://schemas.microsoft.com/office/drawing/2014/main" id="{19FBAA78-382E-40C5-808D-1A027ABA9C0D}"/>
              </a:ext>
            </a:extLst>
          </p:cNvPr>
          <p:cNvSpPr/>
          <p:nvPr/>
        </p:nvSpPr>
        <p:spPr>
          <a:xfrm>
            <a:off x="740491" y="942392"/>
            <a:ext cx="2850126" cy="1234031"/>
          </a:xfrm>
          <a:prstGeom prst="wedgeEllipseCallout">
            <a:avLst>
              <a:gd name="adj1" fmla="val 67558"/>
              <a:gd name="adj2" fmla="val 8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Kiểu 2: Kể theo lời của nhân vật.</a:t>
            </a:r>
          </a:p>
        </p:txBody>
      </p:sp>
      <p:sp>
        <p:nvSpPr>
          <p:cNvPr id="6" name="Rounded Rectangle 11">
            <a:extLst>
              <a:ext uri="{FF2B5EF4-FFF2-40B4-BE49-F238E27FC236}">
                <a16:creationId xmlns:a16="http://schemas.microsoft.com/office/drawing/2014/main" id="{7EDD42BF-A67A-A236-AF9B-1E60504FDC2F}"/>
              </a:ext>
            </a:extLst>
          </p:cNvPr>
          <p:cNvSpPr/>
          <p:nvPr/>
        </p:nvSpPr>
        <p:spPr>
          <a:xfrm>
            <a:off x="4233450" y="791946"/>
            <a:ext cx="4454014" cy="123403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90997" y="79525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2052492" y="703408"/>
            <a:ext cx="7418080" cy="954107"/>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2"/>
          <a:stretch>
            <a:fillRect/>
          </a:stretch>
        </p:blipFill>
        <p:spPr>
          <a:xfrm>
            <a:off x="900112" y="1014412"/>
            <a:ext cx="10678280" cy="4500563"/>
          </a:xfrm>
          <a:prstGeom prst="rect">
            <a:avLst/>
          </a:prstGeom>
        </p:spPr>
      </p:pic>
    </p:spTree>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3"/>
          <a:stretch>
            <a:fillRect/>
          </a:stretch>
        </p:blipFill>
        <p:spPr>
          <a:xfrm>
            <a:off x="6007970" y="762000"/>
            <a:ext cx="6184030" cy="4447773"/>
          </a:xfrm>
          <a:prstGeom prst="rect">
            <a:avLst/>
          </a:prstGeom>
        </p:spPr>
      </p:pic>
    </p:spTree>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3"/>
          <a:stretch>
            <a:fillRect/>
          </a:stretch>
        </p:blipFill>
        <p:spPr>
          <a:xfrm>
            <a:off x="2688034" y="1242320"/>
            <a:ext cx="6968332" cy="27922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5479094" y="949125"/>
            <a:ext cx="6408107" cy="4820731"/>
            <a:chOff x="177888" y="242199"/>
            <a:chExt cx="11693826" cy="2325934"/>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136138" y="444614"/>
              <a:ext cx="10241433" cy="2123519"/>
            </a:xfrm>
            <a:prstGeom prst="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Chia sẻ với ng</a:t>
              </a:r>
              <a:r>
                <a:rPr lang="vi-VN" sz="4000">
                  <a:solidFill>
                    <a:srgbClr val="C23433"/>
                  </a:solidFill>
                  <a:latin typeface="Cambria" panose="02040503050406030204" pitchFamily="18" charset="0"/>
                  <a:ea typeface="Cambria" panose="02040503050406030204" pitchFamily="18" charset="0"/>
                </a:rPr>
                <a:t>ư</a:t>
              </a:r>
              <a:r>
                <a:rPr lang="en-US" sz="4000">
                  <a:solidFill>
                    <a:srgbClr val="C23433"/>
                  </a:solidFill>
                  <a:latin typeface="Cambria" panose="02040503050406030204" pitchFamily="18" charset="0"/>
                  <a:ea typeface="Cambria" panose="02040503050406030204" pitchFamily="18" charset="0"/>
                </a:rPr>
                <a:t>ời thân về những câu chuyện, kể chuyện sáng tạo.</a:t>
              </a:r>
            </a:p>
            <a:p>
              <a:r>
                <a:rPr lang="en-US" sz="4000">
                  <a:solidFill>
                    <a:srgbClr val="C23433"/>
                  </a:solidFill>
                  <a:latin typeface="Cambria" panose="02040503050406030204" pitchFamily="18" charset="0"/>
                  <a:ea typeface="Cambria" panose="02040503050406030204" pitchFamily="18" charset="0"/>
                </a:rPr>
                <a:t>- Tìm hiểu bài sau: Đọc mở rộng những câu chuyện về thế giới tuổi th</a:t>
              </a:r>
              <a:r>
                <a:rPr lang="vi-VN" sz="4000">
                  <a:solidFill>
                    <a:srgbClr val="C23433"/>
                  </a:solidFill>
                  <a:latin typeface="Cambria" panose="02040503050406030204" pitchFamily="18" charset="0"/>
                  <a:ea typeface="Cambria" panose="02040503050406030204" pitchFamily="18" charset="0"/>
                </a:rPr>
                <a:t>ơ</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75E1AB-FF17-4E22-B8A1-DACFE48ED99E}"/>
              </a:ext>
            </a:extLst>
          </p:cNvPr>
          <p:cNvPicPr>
            <a:picLocks noChangeAspect="1"/>
          </p:cNvPicPr>
          <p:nvPr/>
        </p:nvPicPr>
        <p:blipFill>
          <a:blip r:embed="rId5"/>
          <a:stretch>
            <a:fillRect/>
          </a:stretch>
        </p:blipFill>
        <p:spPr>
          <a:xfrm>
            <a:off x="-1402209" y="185573"/>
            <a:ext cx="8642198" cy="1805698"/>
          </a:xfrm>
          <a:prstGeom prst="rect">
            <a:avLst/>
          </a:prstGeom>
        </p:spPr>
      </p:pic>
    </p:spTree>
    <p:extLst>
      <p:ext uri="{BB962C8B-B14F-4D97-AF65-F5344CB8AC3E}">
        <p14:creationId xmlns:p14="http://schemas.microsoft.com/office/powerpoint/2010/main" val="390689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4"/>
          <a:stretch>
            <a:fillRect/>
          </a:stretch>
        </p:blipFill>
        <p:spPr>
          <a:xfrm>
            <a:off x="2286874" y="2084272"/>
            <a:ext cx="8212024" cy="2969009"/>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55439A9F-1E40-EE33-5DCC-D8BFF1FEC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442" y="95249"/>
            <a:ext cx="1791093" cy="1791093"/>
          </a:xfrm>
          <a:prstGeom prst="rect">
            <a:avLst/>
          </a:prstGeom>
        </p:spPr>
      </p:pic>
    </p:spTree>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3"/>
          <a:stretch>
            <a:fillRect/>
          </a:stretch>
        </p:blipFill>
        <p:spPr>
          <a:xfrm>
            <a:off x="6086474" y="1865961"/>
            <a:ext cx="5930703" cy="2002426"/>
          </a:xfrm>
          <a:prstGeom prst="rect">
            <a:avLst/>
          </a:prstGeom>
        </p:spPr>
      </p:pic>
    </p:spTree>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2"/>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3"/>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3"/>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4"/>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3"/>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5"/>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9"/>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0"/>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1"/>
          <a:stretch>
            <a:fillRect/>
          </a:stretch>
        </p:blipFill>
        <p:spPr>
          <a:xfrm>
            <a:off x="2028022" y="1496460"/>
            <a:ext cx="9736156" cy="2493480"/>
          </a:xfrm>
          <a:prstGeom prst="rect">
            <a:avLst/>
          </a:prstGeom>
        </p:spPr>
      </p:pic>
    </p:spTree>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0529909D-070B-4680-AE44-B7518CE83FDE}"/>
              </a:ext>
            </a:extLst>
          </p:cNvPr>
          <p:cNvSpPr/>
          <p:nvPr/>
        </p:nvSpPr>
        <p:spPr>
          <a:xfrm>
            <a:off x="1580979" y="1565164"/>
            <a:ext cx="9498501" cy="3966955"/>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2304393" y="2209813"/>
            <a:ext cx="8611565" cy="3108543"/>
          </a:xfrm>
          <a:prstGeom prst="rect">
            <a:avLst/>
          </a:prstGeom>
          <a:noFill/>
        </p:spPr>
        <p:txBody>
          <a:bodyPr wrap="square" rtlCol="0">
            <a:spAutoFit/>
          </a:bodyPr>
          <a:lstStyle/>
          <a:p>
            <a:r>
              <a:rPr lang="vi-VN" sz="2800"/>
              <a:t>- Biết cách viết bài văn kể chuyện sáng tạo (bằng cách đóng vai nhân vật kể lại câu chuyện) với bố cục 3 phần (mở bài, thân bài, kết bài) và các yêu cầu cụ thể của mỗi phần. </a:t>
            </a:r>
            <a:endParaRPr lang="en-US" sz="2800"/>
          </a:p>
          <a:p>
            <a:endParaRPr lang="vi-VN" sz="2800"/>
          </a:p>
          <a:p>
            <a:r>
              <a:rPr lang="vi-VN" sz="2800"/>
              <a:t>- Biết vận dụng kiến thức từ bài học để vận dụng vào thực tiễn</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2"/>
          <a:stretch>
            <a:fillRect/>
          </a:stretch>
        </p:blipFill>
        <p:spPr>
          <a:xfrm>
            <a:off x="3031891" y="279400"/>
            <a:ext cx="6596675" cy="1899151"/>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832660"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3161271" y="3963906"/>
            <a:ext cx="8322806"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a:t>
            </a:r>
            <a:r>
              <a:rPr lang="vi-VN" sz="2000" b="1" i="0" dirty="0">
                <a:solidFill>
                  <a:srgbClr val="000000"/>
                </a:solidFill>
                <a:effectLst/>
                <a:latin typeface="Cambria" panose="02040503050406030204" pitchFamily="18" charset="0"/>
                <a:ea typeface="Cambria" panose="02040503050406030204" pitchFamily="18" charset="0"/>
              </a:rPr>
              <a:t>chắc là</a:t>
            </a:r>
            <a:r>
              <a:rPr lang="vi-VN" sz="2000" b="0" i="0" dirty="0">
                <a:solidFill>
                  <a:srgbClr val="000000"/>
                </a:solidFill>
                <a:effectLst/>
                <a:latin typeface="Cambria" panose="02040503050406030204" pitchFamily="18" charset="0"/>
                <a:ea typeface="Cambria" panose="02040503050406030204" pitchFamily="18" charset="0"/>
              </a:rPr>
              <a:t>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1196425" y="764652"/>
            <a:ext cx="9799149" cy="3416320"/>
          </a:xfrm>
          <a:prstGeom prst="rect">
            <a:avLst/>
          </a:prstGeom>
          <a:noFill/>
        </p:spPr>
        <p:txBody>
          <a:bodyPr wrap="square" rtlCol="0">
            <a:spAutoFit/>
          </a:bodyPr>
          <a:lstStyle/>
          <a:p>
            <a:pPr algn="just"/>
            <a:r>
              <a:rPr lang="vi-VN" sz="2400" b="0" i="0">
                <a:solidFill>
                  <a:srgbClr val="000000"/>
                </a:solidFill>
                <a:effectLst/>
                <a:latin typeface="Cambria" panose="02040503050406030204" pitchFamily="18" charset="0"/>
                <a:ea typeface="Cambria" panose="02040503050406030204" pitchFamily="18" charset="0"/>
              </a:rPr>
              <a:t>Các </a:t>
            </a:r>
            <a:r>
              <a:rPr lang="vi-VN" sz="2400" b="0" i="0" dirty="0">
                <a:solidFill>
                  <a:srgbClr val="000000"/>
                </a:solidFill>
                <a:effectLst/>
                <a:latin typeface="Cambria" panose="02040503050406030204" pitchFamily="18" charset="0"/>
                <a:ea typeface="Cambria" panose="02040503050406030204" pitchFamily="18" charset="0"/>
              </a:rPr>
              <a:t>đoạn văn trên kể lại câu chuyện theo lời của nhân vật nào?</a:t>
            </a:r>
          </a:p>
          <a:p>
            <a:pPr algn="just"/>
            <a:r>
              <a:rPr lang="vi-VN" sz="2400" b="0" i="0">
                <a:solidFill>
                  <a:srgbClr val="000000"/>
                </a:solidFill>
                <a:effectLst/>
                <a:latin typeface="Cambria" panose="02040503050406030204" pitchFamily="18" charset="0"/>
                <a:ea typeface="Cambria" panose="02040503050406030204" pitchFamily="18" charset="0"/>
              </a:rPr>
              <a:t>Nhân </a:t>
            </a:r>
            <a:r>
              <a:rPr lang="vi-VN" sz="2400" b="0" i="0" dirty="0">
                <a:solidFill>
                  <a:srgbClr val="000000"/>
                </a:solidFill>
                <a:effectLst/>
                <a:latin typeface="Cambria" panose="02040503050406030204" pitchFamily="18" charset="0"/>
                <a:ea typeface="Cambria" panose="02040503050406030204" pitchFamily="18" charset="0"/>
              </a:rPr>
              <a:t>vật đó dùng những từ ngữ nào để gọi mình và các nhân vật khác?</a:t>
            </a:r>
          </a:p>
          <a:p>
            <a:pPr algn="just"/>
            <a:r>
              <a:rPr lang="vi-VN" sz="2400" b="0" i="0">
                <a:solidFill>
                  <a:srgbClr val="000000"/>
                </a:solidFill>
                <a:effectLst/>
                <a:latin typeface="Cambria" panose="02040503050406030204" pitchFamily="18" charset="0"/>
                <a:ea typeface="Cambria" panose="02040503050406030204" pitchFamily="18" charset="0"/>
              </a:rPr>
              <a:t>Những </a:t>
            </a:r>
            <a:r>
              <a:rPr lang="vi-VN" sz="2400" b="0" i="0" dirty="0">
                <a:solidFill>
                  <a:srgbClr val="000000"/>
                </a:solidFill>
                <a:effectLst/>
                <a:latin typeface="Cambria" panose="02040503050406030204" pitchFamily="18" charset="0"/>
                <a:ea typeface="Cambria" panose="02040503050406030204" pitchFamily="18" charset="0"/>
              </a:rPr>
              <a:t>từ ngữ in đậm thể hiện điều gì? Chọn đáp án đúng.</a:t>
            </a:r>
          </a:p>
          <a:p>
            <a:pPr algn="just"/>
            <a:r>
              <a:rPr lang="en-US" sz="2400">
                <a:solidFill>
                  <a:srgbClr val="0070C0"/>
                </a:solidFill>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A</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en-US" sz="2400" b="0" i="0">
                <a:solidFill>
                  <a:srgbClr val="0070C0"/>
                </a:solidFill>
                <a:effectLst/>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B</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en-US" sz="2400" b="0" i="0">
                <a:solidFill>
                  <a:srgbClr val="0070C0"/>
                </a:solidFill>
                <a:effectLst/>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C</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en-US" sz="2400" b="0" i="0">
                <a:solidFill>
                  <a:srgbClr val="0070C0"/>
                </a:solidFill>
                <a:effectLst/>
                <a:latin typeface="Cambria" panose="02040503050406030204" pitchFamily="18" charset="0"/>
                <a:ea typeface="Cambria" panose="02040503050406030204" pitchFamily="18" charset="0"/>
              </a:rPr>
              <a:t>      </a:t>
            </a:r>
            <a:r>
              <a:rPr lang="vi-VN" sz="2400" b="0" i="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a:solidFill>
                  <a:srgbClr val="000000"/>
                </a:solidFill>
                <a:effectLst/>
                <a:latin typeface="Cambria" panose="02040503050406030204" pitchFamily="18" charset="0"/>
                <a:ea typeface="Cambria" panose="02040503050406030204" pitchFamily="18" charset="0"/>
              </a:rPr>
              <a:t>Cách </a:t>
            </a:r>
            <a:r>
              <a:rPr lang="vi-VN" sz="2400" b="0" i="0" dirty="0">
                <a:solidFill>
                  <a:srgbClr val="000000"/>
                </a:solidFill>
                <a:effectLst/>
                <a:latin typeface="Cambria" panose="02040503050406030204" pitchFamily="18" charset="0"/>
                <a:ea typeface="Cambria" panose="02040503050406030204" pitchFamily="18" charset="0"/>
              </a:rPr>
              <a:t>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2" name="TextBox 1">
            <a:hlinkClick r:id="rId2" action="ppaction://hlinksldjump"/>
            <a:extLst>
              <a:ext uri="{FF2B5EF4-FFF2-40B4-BE49-F238E27FC236}">
                <a16:creationId xmlns:a16="http://schemas.microsoft.com/office/drawing/2014/main" id="{9FDD4E58-B9F4-47B3-9F01-A9DEAB66D19C}"/>
              </a:ext>
            </a:extLst>
          </p:cNvPr>
          <p:cNvSpPr txBox="1"/>
          <p:nvPr/>
        </p:nvSpPr>
        <p:spPr>
          <a:xfrm>
            <a:off x="737119" y="700055"/>
            <a:ext cx="606489" cy="523220"/>
          </a:xfrm>
          <a:prstGeom prst="rect">
            <a:avLst/>
          </a:prstGeom>
          <a:noFill/>
        </p:spPr>
        <p:txBody>
          <a:bodyPr wrap="square" rtlCol="0">
            <a:spAutoFit/>
          </a:bodyPr>
          <a:lstStyle/>
          <a:p>
            <a:r>
              <a:rPr lang="en-US" sz="2800" b="1"/>
              <a:t>a.</a:t>
            </a:r>
          </a:p>
        </p:txBody>
      </p:sp>
      <p:sp>
        <p:nvSpPr>
          <p:cNvPr id="8" name="TextBox 7">
            <a:extLst>
              <a:ext uri="{FF2B5EF4-FFF2-40B4-BE49-F238E27FC236}">
                <a16:creationId xmlns:a16="http://schemas.microsoft.com/office/drawing/2014/main" id="{061E1320-B418-447F-9D3F-7F9D36582672}"/>
              </a:ext>
            </a:extLst>
          </p:cNvPr>
          <p:cNvSpPr txBox="1"/>
          <p:nvPr/>
        </p:nvSpPr>
        <p:spPr>
          <a:xfrm>
            <a:off x="737118" y="1063773"/>
            <a:ext cx="606489" cy="523220"/>
          </a:xfrm>
          <a:prstGeom prst="rect">
            <a:avLst/>
          </a:prstGeom>
          <a:noFill/>
        </p:spPr>
        <p:txBody>
          <a:bodyPr wrap="square" rtlCol="0">
            <a:spAutoFit/>
          </a:bodyPr>
          <a:lstStyle/>
          <a:p>
            <a:r>
              <a:rPr lang="en-US" sz="2800" b="1"/>
              <a:t>b.</a:t>
            </a:r>
          </a:p>
        </p:txBody>
      </p:sp>
      <p:sp>
        <p:nvSpPr>
          <p:cNvPr id="9" name="TextBox 8">
            <a:extLst>
              <a:ext uri="{FF2B5EF4-FFF2-40B4-BE49-F238E27FC236}">
                <a16:creationId xmlns:a16="http://schemas.microsoft.com/office/drawing/2014/main" id="{9885749A-6C22-4BF2-914D-04FA6CAE8475}"/>
              </a:ext>
            </a:extLst>
          </p:cNvPr>
          <p:cNvSpPr txBox="1"/>
          <p:nvPr/>
        </p:nvSpPr>
        <p:spPr>
          <a:xfrm>
            <a:off x="737118" y="1452072"/>
            <a:ext cx="606489" cy="523220"/>
          </a:xfrm>
          <a:prstGeom prst="rect">
            <a:avLst/>
          </a:prstGeom>
          <a:noFill/>
        </p:spPr>
        <p:txBody>
          <a:bodyPr wrap="square" rtlCol="0">
            <a:spAutoFit/>
          </a:bodyPr>
          <a:lstStyle/>
          <a:p>
            <a:r>
              <a:rPr lang="en-US" sz="2800" b="1"/>
              <a:t>c.</a:t>
            </a:r>
          </a:p>
        </p:txBody>
      </p:sp>
      <p:sp>
        <p:nvSpPr>
          <p:cNvPr id="10" name="TextBox 9">
            <a:extLst>
              <a:ext uri="{FF2B5EF4-FFF2-40B4-BE49-F238E27FC236}">
                <a16:creationId xmlns:a16="http://schemas.microsoft.com/office/drawing/2014/main" id="{2ECB6B51-A935-47C4-BC19-69EF1766B86D}"/>
              </a:ext>
            </a:extLst>
          </p:cNvPr>
          <p:cNvSpPr txBox="1"/>
          <p:nvPr/>
        </p:nvSpPr>
        <p:spPr>
          <a:xfrm>
            <a:off x="737117" y="3280872"/>
            <a:ext cx="606489" cy="523220"/>
          </a:xfrm>
          <a:prstGeom prst="rect">
            <a:avLst/>
          </a:prstGeom>
          <a:noFill/>
        </p:spPr>
        <p:txBody>
          <a:bodyPr wrap="square" rtlCol="0">
            <a:spAutoFit/>
          </a:bodyPr>
          <a:lstStyle/>
          <a:p>
            <a:r>
              <a:rPr lang="en-US" sz="2800" b="1"/>
              <a:t>d.</a:t>
            </a:r>
          </a:p>
        </p:txBody>
      </p:sp>
    </p:spTree>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6321479" y="4433839"/>
            <a:ext cx="4265226" cy="1384892"/>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ambria" panose="02040503050406030204" pitchFamily="18" charset="0"/>
                <a:ea typeface="Cambria" panose="02040503050406030204" pitchFamily="18" charset="0"/>
              </a:rPr>
              <a:t>Các</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đoạn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văn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kể</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lại</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câu</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chuyện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theo</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lời</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của</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nhân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vật</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chuột</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xù</a:t>
            </a:r>
            <a:r>
              <a:rPr lang="en-GB" sz="28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863453" y="363722"/>
            <a:ext cx="4832346" cy="2051281"/>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latin typeface="Cambria" panose="02040503050406030204" pitchFamily="18" charset="0"/>
                <a:ea typeface="Cambria" panose="02040503050406030204" pitchFamily="18" charset="0"/>
              </a:rPr>
              <a:t>a.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đoạn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văn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trên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lại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câu</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chuyện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theo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lời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của</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4604218" y="2239998"/>
            <a:ext cx="7078701" cy="1911872"/>
          </a:xfrm>
          <a:prstGeom prst="rect">
            <a:avLst/>
          </a:prstGeom>
        </p:spPr>
      </p:pic>
      <p:sp>
        <p:nvSpPr>
          <p:cNvPr id="2" name="Arrow: Left 1">
            <a:extLst>
              <a:ext uri="{FF2B5EF4-FFF2-40B4-BE49-F238E27FC236}">
                <a16:creationId xmlns:a16="http://schemas.microsoft.com/office/drawing/2014/main" id="{4E3E5884-B0CA-460C-BC40-AAF2AC021AF8}"/>
              </a:ext>
            </a:extLst>
          </p:cNvPr>
          <p:cNvSpPr/>
          <p:nvPr/>
        </p:nvSpPr>
        <p:spPr>
          <a:xfrm>
            <a:off x="5070118" y="570100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6088826" y="4198376"/>
            <a:ext cx="4620592" cy="1474636"/>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2400" b="1" dirty="0">
                <a:solidFill>
                  <a:srgbClr val="002060"/>
                </a:solidFill>
                <a:latin typeface="Cambria" panose="02040503050406030204" pitchFamily="18" charset="0"/>
                <a:ea typeface="Cambria" panose="02040503050406030204" pitchFamily="18" charset="0"/>
              </a:rPr>
              <a:t>b. </a:t>
            </a:r>
            <a:r>
              <a:rPr lang="en-GB" sz="2400" b="1" dirty="0" err="1">
                <a:solidFill>
                  <a:srgbClr val="002060"/>
                </a:solidFill>
                <a:latin typeface="Cambria" panose="02040503050406030204" pitchFamily="18" charset="0"/>
                <a:ea typeface="Cambria" panose="02040503050406030204" pitchFamily="18" charset="0"/>
              </a:rPr>
              <a:t>Nhân</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vật</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chuột</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xù</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dùng</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tôi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để</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gọi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bản</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thân</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dùng</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cậu</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ấy</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để</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gọi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mèo</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nhép</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dùng</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bác</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ngựa</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để</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gọi</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bác</a:t>
            </a:r>
            <a:r>
              <a:rPr lang="en-GB" sz="2400" b="1" dirty="0">
                <a:solidFill>
                  <a:srgbClr val="002060"/>
                </a:solidFill>
                <a:latin typeface="Cambria" panose="02040503050406030204" pitchFamily="18" charset="0"/>
                <a:ea typeface="Cambria" panose="02040503050406030204" pitchFamily="18" charset="0"/>
              </a:rPr>
              <a:t> </a:t>
            </a:r>
            <a:r>
              <a:rPr lang="en-GB" sz="2400" b="1" dirty="0" err="1">
                <a:solidFill>
                  <a:srgbClr val="002060"/>
                </a:solidFill>
                <a:latin typeface="Cambria" panose="02040503050406030204" pitchFamily="18" charset="0"/>
                <a:ea typeface="Cambria" panose="02040503050406030204" pitchFamily="18" charset="0"/>
              </a:rPr>
              <a:t>ngựa</a:t>
            </a:r>
            <a:r>
              <a:rPr lang="en-GB" sz="24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328276" y="0"/>
            <a:ext cx="5475111" cy="1903445"/>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b. </a:t>
            </a:r>
            <a:r>
              <a:rPr lang="en-GB" sz="2400" b="1" dirty="0" err="1">
                <a:solidFill>
                  <a:srgbClr val="FF0000"/>
                </a:solidFill>
                <a:latin typeface="Cambria" panose="02040503050406030204" pitchFamily="18" charset="0"/>
                <a:ea typeface="Cambria" panose="02040503050406030204" pitchFamily="18" charset="0"/>
              </a:rPr>
              <a:t>Nhân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vật</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dùng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những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từ</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ngữ</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nào</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gọi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mình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và</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nhân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vật</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3"/>
          <a:stretch>
            <a:fillRect/>
          </a:stretch>
        </p:blipFill>
        <p:spPr>
          <a:xfrm>
            <a:off x="4733600" y="493252"/>
            <a:ext cx="6994527" cy="1970030"/>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4"/>
          <a:stretch>
            <a:fillRect/>
          </a:stretch>
        </p:blipFill>
        <p:spPr>
          <a:xfrm>
            <a:off x="4803459" y="2576427"/>
            <a:ext cx="6923592" cy="1276218"/>
          </a:xfrm>
          <a:prstGeom prst="rect">
            <a:avLst/>
          </a:prstGeom>
        </p:spPr>
      </p:pic>
      <p:sp>
        <p:nvSpPr>
          <p:cNvPr id="9" name="Arrow: Left 8">
            <a:extLst>
              <a:ext uri="{FF2B5EF4-FFF2-40B4-BE49-F238E27FC236}">
                <a16:creationId xmlns:a16="http://schemas.microsoft.com/office/drawing/2014/main" id="{3D065858-3A43-495C-B627-E3770989E268}"/>
              </a:ext>
            </a:extLst>
          </p:cNvPr>
          <p:cNvSpPr/>
          <p:nvPr/>
        </p:nvSpPr>
        <p:spPr>
          <a:xfrm>
            <a:off x="5070118" y="5701004"/>
            <a:ext cx="1340013" cy="6811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Quay lại</a:t>
            </a:r>
          </a:p>
        </p:txBody>
      </p:sp>
    </p:spTree>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218</TotalTime>
  <Words>1344</Words>
  <Application>Microsoft Office PowerPoint</Application>
  <PresentationFormat>Widescreen</PresentationFormat>
  <Paragraphs>83</Paragraphs>
  <Slides>20</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等线 Light</vt:lpstr>
      <vt:lpstr>Arial</vt:lpstr>
      <vt:lpstr>Calibri</vt:lpstr>
      <vt:lpstr>Calibri Light</vt:lpstr>
      <vt:lpstr>Cambria</vt:lpstr>
      <vt:lpstr>Times New Roman</vt:lpstr>
      <vt:lpstr>字魂17号-萌趣果冻体</vt:lpstr>
      <vt:lpstr>思源黑体 CN</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9Slide</cp:lastModifiedBy>
  <cp:revision>33</cp:revision>
  <dcterms:created xsi:type="dcterms:W3CDTF">2024-05-24T01:09:41Z</dcterms:created>
  <dcterms:modified xsi:type="dcterms:W3CDTF">2024-09-12T16:06:39Z</dcterms:modified>
  <cp:category>9Slide.vn</cp:category>
</cp:coreProperties>
</file>