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300" r:id="rId3"/>
    <p:sldId id="299" r:id="rId4"/>
    <p:sldId id="271" r:id="rId5"/>
    <p:sldId id="256" r:id="rId6"/>
    <p:sldId id="279" r:id="rId7"/>
    <p:sldId id="302" r:id="rId8"/>
    <p:sldId id="301" r:id="rId9"/>
    <p:sldId id="304" r:id="rId10"/>
    <p:sldId id="265" r:id="rId11"/>
    <p:sldId id="273" r:id="rId12"/>
    <p:sldId id="285" r:id="rId13"/>
    <p:sldId id="283" r:id="rId14"/>
    <p:sldId id="275" r:id="rId15"/>
    <p:sldId id="276" r:id="rId16"/>
    <p:sldId id="303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2181" autoAdjust="0"/>
  </p:normalViewPr>
  <p:slideViewPr>
    <p:cSldViewPr snapToGrid="0">
      <p:cViewPr varScale="1">
        <p:scale>
          <a:sx n="69" d="100"/>
          <a:sy n="69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VcXWebskM8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6837998" y="1096282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3079" name="WordArt 122"/>
          <p:cNvSpPr>
            <a:spLocks noChangeArrowheads="1" noChangeShapeType="1" noTextEdit="1"/>
          </p:cNvSpPr>
          <p:nvPr/>
        </p:nvSpPr>
        <p:spPr bwMode="auto">
          <a:xfrm>
            <a:off x="1018268" y="2933791"/>
            <a:ext cx="4228011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 ÁO DÀI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70114" y="539086"/>
            <a:ext cx="12191999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-1" y="1812701"/>
            <a:ext cx="12192001" cy="332398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lưng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XX,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710285" y="1415531"/>
            <a:ext cx="382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99555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361061"/>
            <a:ext cx="12191999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82637" y="1392067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18615" y="1886591"/>
            <a:ext cx="11271913" cy="375487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lưng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XX,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0249757" y="3176176"/>
            <a:ext cx="1020170" cy="25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585062" y="5094514"/>
            <a:ext cx="1575763" cy="91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7542094" y="3178735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326827" y="3534399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436225"/>
            <a:ext cx="12191999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81843" y="1886587"/>
            <a:ext cx="480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1427" y="1906435"/>
            <a:ext cx="110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1427" y="2409807"/>
            <a:ext cx="394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endParaRPr lang="en-US" sz="28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1427" y="2933027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41427" y="3456247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651159"/>
            <a:ext cx="12191999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  <p:bldP spid="14" grpId="0"/>
      <p:bldP spid="14" grpId="1"/>
      <p:bldP spid="14" grpId="2"/>
      <p:bldP spid="20" grpId="0"/>
      <p:bldP spid="20" grpId="1"/>
      <p:bldP spid="2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041370" y="1388296"/>
            <a:ext cx="2939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2800" b="1" dirty="0">
                <a:latin typeface="VNI-Times" pitchFamily="2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VNI-Times" pitchFamily="2" charset="0"/>
                <a:ea typeface="Times New Roman" panose="02020603050405020304" pitchFamily="18" charset="0"/>
              </a:rPr>
              <a:t>Nghe</a:t>
            </a:r>
            <a:r>
              <a:rPr lang="en-US" sz="2800" b="1" dirty="0">
                <a:latin typeface="VNI-Times" pitchFamily="2" charset="0"/>
                <a:ea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VNI-Times" pitchFamily="2" charset="0"/>
                <a:ea typeface="Times New Roman" panose="02020603050405020304" pitchFamily="18" charset="0"/>
              </a:rPr>
              <a:t>Vieát</a:t>
            </a:r>
            <a:r>
              <a:rPr lang="en-US" sz="2800" b="1" dirty="0">
                <a:latin typeface="VNI-Times" pitchFamily="2" charset="0"/>
                <a:ea typeface="Times New Roman" panose="02020603050405020304" pitchFamily="18" charset="0"/>
              </a:rPr>
              <a:t> 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" y="392255"/>
            <a:ext cx="12191999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913891"/>
            <a:ext cx="12191999" cy="332398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lưng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XX,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0" y="1405717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1" y="5822005"/>
            <a:ext cx="1049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311901"/>
            <a:ext cx="12191999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</p:spTree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6940" y="316865"/>
            <a:ext cx="3251835" cy="873125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8525" y="1391920"/>
          <a:ext cx="10515600" cy="4857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3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thưởng trong các kì thi văn hóa, văn nghệ, thể thao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hiệu dành cho các nghệ sĩ tài năng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hiệu dành cho cầu thủ, thủ môn bóng đá xuất sắc hàng năm.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nhất: 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 chương vàng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hiệu cao quý nhất: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Nghệ sĩ nhân dân.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thủ, thủ môn xuất sắc nhất: 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 giày vàng, quả bóng vàng.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nhì: 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 chương bạc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ba: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Huy chương đồng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hiệu cao quý: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Nghệ sĩ ưu tú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thủ, thủ môn xuất sắc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50377" y="2277939"/>
            <a:ext cx="1157330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ì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ỉ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38621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70924" y="321703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5913" y="32170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1949445" y="321930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682953" y="3217037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919751" y="3219312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9619497" y="45704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436730" y="499124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10981984" y="5427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2563590" y="58533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4378743" y="5853331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5566098" y="58533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395786" y="321931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2909" y="321931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38682" y="3219313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57022" y="45681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5732" y="500489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21805" y="54279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14784" y="58510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43583" y="585105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03643" y="586470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70114" y="265026"/>
            <a:ext cx="12191999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6837998" y="1096282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757930" y="571944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b="0" u="sng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hlinkClick r:id="rId2"/>
              </a:rPr>
              <a:t>https://www.youtube.com/watch?v=VcXWebskM88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94945"/>
            <a:ext cx="11598910" cy="5523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219199" y="1220914"/>
            <a:ext cx="985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864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-70114" y="328319"/>
            <a:ext cx="12191999" cy="56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u="sng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107440" y="2135505"/>
            <a:ext cx="97345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1" dirty="0" err="1">
                <a:latin typeface="Times New Roman" panose="02020603050405020304" pitchFamily="18" charset="0"/>
                <a:cs typeface="Calibri" panose="020F0502020204030204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Calibri" panose="020F0502020204030204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Calibri" panose="020F0502020204030204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Calibri" panose="020F0502020204030204" charset="0"/>
              </a:rPr>
              <a:t>Cặp</a:t>
            </a:r>
            <a:r>
              <a:rPr lang="en-US" sz="3600" b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Calibri" panose="020F0502020204030204" charset="0"/>
              </a:rPr>
              <a:t>đôi</a:t>
            </a:r>
            <a:r>
              <a:rPr lang="en-US" sz="3600" b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Calibri" panose="020F0502020204030204" charset="0"/>
              </a:rPr>
              <a:t>khéo</a:t>
            </a:r>
            <a:r>
              <a:rPr lang="en-US" sz="3600" b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Calibri" panose="020F0502020204030204" charset="0"/>
              </a:rPr>
              <a:t>léo</a:t>
            </a:r>
            <a:endParaRPr lang="en-US" sz="3600" b="0" dirty="0">
              <a:latin typeface="Times New Roman" panose="02020603050405020304" pitchFamily="18" charset="0"/>
              <a:cs typeface="Calibri" panose="020F0502020204030204" charset="0"/>
            </a:endParaRPr>
          </a:p>
          <a:p>
            <a:pPr indent="0"/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-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Yêu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cầu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3 HS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lên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bảng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mỗi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em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sẽ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đứng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quay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mặt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lại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phía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sau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lớp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rồi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tung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quả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bóng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nhựa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bạn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nào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bắt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được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quả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bóng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sẽ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lên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thành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1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cặp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đôi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một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bạn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sẽ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nghĩ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ra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tên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của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các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huân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chương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danh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hiệu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một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bạn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viết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theo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lời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Calibri" panose="020F0502020204030204" charset="0"/>
              </a:rPr>
              <a:t>đọc</a:t>
            </a:r>
            <a:r>
              <a:rPr lang="en-US" sz="3600" b="0" dirty="0">
                <a:latin typeface="Times New Roman" panose="02020603050405020304" pitchFamily="18" charset="0"/>
                <a:cs typeface="Calibri" panose="020F0502020204030204" charset="0"/>
              </a:rPr>
              <a:t>.</a:t>
            </a:r>
          </a:p>
          <a:p>
            <a:pPr indent="0"/>
            <a:endParaRPr lang="en-US" sz="3600" b="0" dirty="0"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/>
          <a:stretch>
            <a:fillRect/>
          </a:stretch>
        </p:blipFill>
        <p:spPr bwMode="auto">
          <a:xfrm>
            <a:off x="-1" y="-12514"/>
            <a:ext cx="12192001" cy="68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" y="213360"/>
            <a:ext cx="3914140" cy="642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Thiếu nữ Việt &quot;sinh ra để mặc áo dài&quot; | Báo Dân tr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445" y="212725"/>
            <a:ext cx="3994785" cy="642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1525" y="213360"/>
            <a:ext cx="3531870" cy="642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6837998" y="1096282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3079" name="WordArt 122"/>
          <p:cNvSpPr>
            <a:spLocks noChangeArrowheads="1" noChangeShapeType="1" noTextEdit="1"/>
          </p:cNvSpPr>
          <p:nvPr/>
        </p:nvSpPr>
        <p:spPr bwMode="auto">
          <a:xfrm>
            <a:off x="1018268" y="2933791"/>
            <a:ext cx="4228011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 ÁO DÀI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08E159-42B4-482A-A386-D2ED696CB83E}"/>
              </a:ext>
            </a:extLst>
          </p:cNvPr>
          <p:cNvSpPr txBox="1">
            <a:spLocks/>
          </p:cNvSpPr>
          <p:nvPr/>
        </p:nvSpPr>
        <p:spPr>
          <a:xfrm>
            <a:off x="3581400" y="762000"/>
            <a:ext cx="5275385" cy="624445"/>
          </a:xfrm>
          <a:prstGeom prst="rect">
            <a:avLst/>
          </a:prstGeom>
        </p:spPr>
        <p:txBody>
          <a:bodyPr lIns="70338" tIns="35169" rIns="70338" bIns="35169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38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EC6C47BD-E162-4C0D-AAF8-33E62F7FBB6A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1960563"/>
            <a:ext cx="11557000" cy="1546225"/>
            <a:chOff x="1292225" y="1067311"/>
            <a:chExt cx="2822575" cy="149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3ED435-2772-466C-9249-87A515119A7E}"/>
                </a:ext>
              </a:extLst>
            </p:cNvPr>
            <p:cNvSpPr/>
            <p:nvPr/>
          </p:nvSpPr>
          <p:spPr>
            <a:xfrm>
              <a:off x="1292225" y="1067311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32C164-9B82-4C2E-849A-72786BE1481D}"/>
                </a:ext>
              </a:extLst>
            </p:cNvPr>
            <p:cNvSpPr/>
            <p:nvPr/>
          </p:nvSpPr>
          <p:spPr>
            <a:xfrm>
              <a:off x="1292225" y="1071926"/>
              <a:ext cx="2822575" cy="190787"/>
            </a:xfrm>
            <a:prstGeom prst="rect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2CA339-D0B6-4037-803E-4EF8F002E1BE}"/>
                </a:ext>
              </a:extLst>
            </p:cNvPr>
            <p:cNvCxnSpPr/>
            <p:nvPr/>
          </p:nvCxnSpPr>
          <p:spPr>
            <a:xfrm>
              <a:off x="1292225" y="1307333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29308358-4331-4273-8249-696D872FD4FB}"/>
              </a:ext>
            </a:extLst>
          </p:cNvPr>
          <p:cNvSpPr/>
          <p:nvPr/>
        </p:nvSpPr>
        <p:spPr>
          <a:xfrm>
            <a:off x="419100" y="2486025"/>
            <a:ext cx="646113" cy="75565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D15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8A9D5-C080-4B02-85C2-CEBA43B1E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2387600"/>
            <a:ext cx="108505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t-BR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đúng chính tả bài: </a:t>
            </a:r>
            <a:r>
              <a:rPr lang="pt-BR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“Tà áo dài Việt Nam”.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A4D76CF-F259-423F-B322-B8D33BC7F6DB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3733800"/>
            <a:ext cx="11566525" cy="1546225"/>
            <a:chOff x="1292225" y="1295400"/>
            <a:chExt cx="2822575" cy="1498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9FC363-C3BE-4EA1-9668-3FE84878DFB1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ADCDFE-7982-4A35-966A-3C8E77B7AF92}"/>
                </a:ext>
              </a:extLst>
            </p:cNvPr>
            <p:cNvSpPr/>
            <p:nvPr/>
          </p:nvSpPr>
          <p:spPr>
            <a:xfrm>
              <a:off x="1292225" y="1295400"/>
              <a:ext cx="2822575" cy="361572"/>
            </a:xfrm>
            <a:prstGeom prst="rect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AD5C0A-E14D-4D09-85FC-B099CC4189D4}"/>
                </a:ext>
              </a:extLst>
            </p:cNvPr>
            <p:cNvCxnSpPr/>
            <p:nvPr/>
          </p:nvCxnSpPr>
          <p:spPr>
            <a:xfrm>
              <a:off x="1292225" y="173851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11">
            <a:extLst>
              <a:ext uri="{FF2B5EF4-FFF2-40B4-BE49-F238E27FC236}">
                <a16:creationId xmlns:a16="http://schemas.microsoft.com/office/drawing/2014/main" id="{3AC52DD7-DBF1-4D3F-A3AC-E41410A1A7DB}"/>
              </a:ext>
            </a:extLst>
          </p:cNvPr>
          <p:cNvSpPr/>
          <p:nvPr/>
        </p:nvSpPr>
        <p:spPr>
          <a:xfrm>
            <a:off x="444500" y="4343400"/>
            <a:ext cx="587375" cy="55245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001138-4AA4-4E44-9D55-E11D81A7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4273550"/>
            <a:ext cx="1016837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t-BR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luyện viết hoa tên các danh hiệu, giải thưởng, huy chương và kỉ niệm chương.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8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1108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212</cp:revision>
  <dcterms:created xsi:type="dcterms:W3CDTF">2017-11-24T09:12:00Z</dcterms:created>
  <dcterms:modified xsi:type="dcterms:W3CDTF">2022-04-17T15:23:02Z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