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4" r:id="rId4"/>
    <p:sldMasterId id="2147483687" r:id="rId5"/>
    <p:sldMasterId id="2147483699" r:id="rId6"/>
    <p:sldMasterId id="2147483711" r:id="rId7"/>
    <p:sldMasterId id="2147483723" r:id="rId8"/>
    <p:sldMasterId id="2147483735" r:id="rId9"/>
    <p:sldMasterId id="2147483747" r:id="rId10"/>
    <p:sldMasterId id="2147483759" r:id="rId11"/>
  </p:sldMasterIdLst>
  <p:notesMasterIdLst>
    <p:notesMasterId r:id="rId42"/>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Lst>
  <p:sldSz cx="18288000" cy="10287000"/>
  <p:notesSz cx="6858000" cy="9144000"/>
  <p:embeddedFontLst>
    <p:embeddedFont>
      <p:font typeface="Bungee" panose="020B0604020202020204" charset="0"/>
      <p:regular r:id="rId43"/>
    </p:embeddedFont>
    <p:embeddedFont>
      <p:font typeface="Bungee Shade" panose="020B0604020202020204" charset="0"/>
      <p:regular r:id="rId44"/>
    </p:embeddedFont>
    <p:embeddedFont>
      <p:font typeface="Calibri" panose="020F0502020204030204" pitchFamily="34" charset="0"/>
      <p:regular r:id="rId45"/>
      <p:bold r:id="rId46"/>
      <p:italic r:id="rId47"/>
      <p:boldItalic r:id="rId48"/>
    </p:embeddedFont>
    <p:embeddedFont>
      <p:font typeface="Lobster" panose="020B0604020202020204" charset="0"/>
      <p:regular r:id="rId49"/>
    </p:embeddedFont>
    <p:embeddedFont>
      <p:font typeface="Sigmar One"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4Qp3LIlIfqL+t2F+rRPophKsf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946" y="2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7.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Master" Target="slideMasters/slideMaster8.xml"/><Relationship Id="rId51" Type="http://customschemas.google.com/relationships/presentationmetadata" Target="meta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4" name="Google Shape;88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6" name="Google Shape;89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3" name="Google Shape;923;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7" name="Google Shape;93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0" name="Google Shape;950;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9" name="Google Shape;959;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5" name="Google Shape;100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7" name="Google Shape;101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3" name="Google Shape;103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2" name="Google Shape;106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6" name="Google Shape;1146;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4" name="Google Shape;1164;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4"/>
        <p:cNvGrpSpPr/>
        <p:nvPr/>
      </p:nvGrpSpPr>
      <p:grpSpPr>
        <a:xfrm>
          <a:off x="0" y="0"/>
          <a:ext cx="0" cy="0"/>
          <a:chOff x="0" y="0"/>
          <a:chExt cx="0" cy="0"/>
        </a:xfrm>
      </p:grpSpPr>
      <p:sp>
        <p:nvSpPr>
          <p:cNvPr id="675" name="Google Shape;675;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6" name="Google Shape;676;p14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7" name="Google Shape;677;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0"/>
        <p:cNvGrpSpPr/>
        <p:nvPr/>
      </p:nvGrpSpPr>
      <p:grpSpPr>
        <a:xfrm>
          <a:off x="0" y="0"/>
          <a:ext cx="0" cy="0"/>
          <a:chOff x="0" y="0"/>
          <a:chExt cx="0" cy="0"/>
        </a:xfrm>
      </p:grpSpPr>
      <p:sp>
        <p:nvSpPr>
          <p:cNvPr id="681" name="Google Shape;681;p14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2" name="Google Shape;682;p14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3" name="Google Shape;683;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5" name="Google Shape;685;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2"/>
        <p:cNvGrpSpPr/>
        <p:nvPr/>
      </p:nvGrpSpPr>
      <p:grpSpPr>
        <a:xfrm>
          <a:off x="0" y="0"/>
          <a:ext cx="0" cy="0"/>
          <a:chOff x="0" y="0"/>
          <a:chExt cx="0" cy="0"/>
        </a:xfrm>
      </p:grpSpPr>
      <p:sp>
        <p:nvSpPr>
          <p:cNvPr id="693" name="Google Shape;693;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6"/>
        <p:cNvGrpSpPr/>
        <p:nvPr/>
      </p:nvGrpSpPr>
      <p:grpSpPr>
        <a:xfrm>
          <a:off x="0" y="0"/>
          <a:ext cx="0" cy="0"/>
          <a:chOff x="0" y="0"/>
          <a:chExt cx="0" cy="0"/>
        </a:xfrm>
      </p:grpSpPr>
      <p:sp>
        <p:nvSpPr>
          <p:cNvPr id="697" name="Google Shape;697;p1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8" name="Google Shape;698;p1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99" name="Google Shape;699;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0" name="Google Shape;700;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1" name="Google Shape;701;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2"/>
        <p:cNvGrpSpPr/>
        <p:nvPr/>
      </p:nvGrpSpPr>
      <p:grpSpPr>
        <a:xfrm>
          <a:off x="0" y="0"/>
          <a:ext cx="0" cy="0"/>
          <a:chOff x="0" y="0"/>
          <a:chExt cx="0" cy="0"/>
        </a:xfrm>
      </p:grpSpPr>
      <p:sp>
        <p:nvSpPr>
          <p:cNvPr id="703" name="Google Shape;703;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4" name="Google Shape;704;p14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5" name="Google Shape;705;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6" name="Google Shape;706;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7" name="Google Shape;707;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8"/>
        <p:cNvGrpSpPr/>
        <p:nvPr/>
      </p:nvGrpSpPr>
      <p:grpSpPr>
        <a:xfrm>
          <a:off x="0" y="0"/>
          <a:ext cx="0" cy="0"/>
          <a:chOff x="0" y="0"/>
          <a:chExt cx="0" cy="0"/>
        </a:xfrm>
      </p:grpSpPr>
      <p:sp>
        <p:nvSpPr>
          <p:cNvPr id="709" name="Google Shape;709;p1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0" name="Google Shape;710;p1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11" name="Google Shape;711;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3" name="Google Shape;713;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4"/>
        <p:cNvGrpSpPr/>
        <p:nvPr/>
      </p:nvGrpSpPr>
      <p:grpSpPr>
        <a:xfrm>
          <a:off x="0" y="0"/>
          <a:ext cx="0" cy="0"/>
          <a:chOff x="0" y="0"/>
          <a:chExt cx="0" cy="0"/>
        </a:xfrm>
      </p:grpSpPr>
      <p:sp>
        <p:nvSpPr>
          <p:cNvPr id="715" name="Google Shape;715;p1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6" name="Google Shape;716;p14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7" name="Google Shape;717;p14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8" name="Google Shape;718;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9" name="Google Shape;719;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0" name="Google Shape;720;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1"/>
        <p:cNvGrpSpPr/>
        <p:nvPr/>
      </p:nvGrpSpPr>
      <p:grpSpPr>
        <a:xfrm>
          <a:off x="0" y="0"/>
          <a:ext cx="0" cy="0"/>
          <a:chOff x="0" y="0"/>
          <a:chExt cx="0" cy="0"/>
        </a:xfrm>
      </p:grpSpPr>
      <p:sp>
        <p:nvSpPr>
          <p:cNvPr id="722" name="Google Shape;722;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1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4" name="Google Shape;724;p1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25" name="Google Shape;725;p1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6" name="Google Shape;726;p1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27" name="Google Shape;727;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8" name="Google Shape;728;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9" name="Google Shape;729;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0"/>
        <p:cNvGrpSpPr/>
        <p:nvPr/>
      </p:nvGrpSpPr>
      <p:grpSpPr>
        <a:xfrm>
          <a:off x="0" y="0"/>
          <a:ext cx="0" cy="0"/>
          <a:chOff x="0" y="0"/>
          <a:chExt cx="0" cy="0"/>
        </a:xfrm>
      </p:grpSpPr>
      <p:sp>
        <p:nvSpPr>
          <p:cNvPr id="731" name="Google Shape;731;p1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2" name="Google Shape;732;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5"/>
        <p:cNvGrpSpPr/>
        <p:nvPr/>
      </p:nvGrpSpPr>
      <p:grpSpPr>
        <a:xfrm>
          <a:off x="0" y="0"/>
          <a:ext cx="0" cy="0"/>
          <a:chOff x="0" y="0"/>
          <a:chExt cx="0" cy="0"/>
        </a:xfrm>
      </p:grpSpPr>
      <p:sp>
        <p:nvSpPr>
          <p:cNvPr id="736" name="Google Shape;736;p1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7" name="Google Shape;737;p1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38" name="Google Shape;738;p1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9" name="Google Shape;739;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0" name="Google Shape;740;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2"/>
        <p:cNvGrpSpPr/>
        <p:nvPr/>
      </p:nvGrpSpPr>
      <p:grpSpPr>
        <a:xfrm>
          <a:off x="0" y="0"/>
          <a:ext cx="0" cy="0"/>
          <a:chOff x="0" y="0"/>
          <a:chExt cx="0" cy="0"/>
        </a:xfrm>
      </p:grpSpPr>
      <p:sp>
        <p:nvSpPr>
          <p:cNvPr id="743" name="Google Shape;743;p1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4" name="Google Shape;744;p151"/>
          <p:cNvSpPr>
            <a:spLocks noGrp="1"/>
          </p:cNvSpPr>
          <p:nvPr>
            <p:ph type="pic" idx="2"/>
          </p:nvPr>
        </p:nvSpPr>
        <p:spPr>
          <a:xfrm>
            <a:off x="1792288" y="612775"/>
            <a:ext cx="5486400" cy="4114800"/>
          </a:xfrm>
          <a:prstGeom prst="rect">
            <a:avLst/>
          </a:prstGeom>
          <a:noFill/>
          <a:ln>
            <a:noFill/>
          </a:ln>
        </p:spPr>
      </p:sp>
      <p:sp>
        <p:nvSpPr>
          <p:cNvPr id="745" name="Google Shape;745;p1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6" name="Google Shape;746;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7" name="Google Shape;747;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8" name="Google Shape;748;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9"/>
        <p:cNvGrpSpPr/>
        <p:nvPr/>
      </p:nvGrpSpPr>
      <p:grpSpPr>
        <a:xfrm>
          <a:off x="0" y="0"/>
          <a:ext cx="0" cy="0"/>
          <a:chOff x="0" y="0"/>
          <a:chExt cx="0" cy="0"/>
        </a:xfrm>
      </p:grpSpPr>
      <p:sp>
        <p:nvSpPr>
          <p:cNvPr id="750" name="Google Shape;750;p1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1" name="Google Shape;751;p15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2" name="Google Shape;752;p1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3" name="Google Shape;753;p1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4" name="Google Shape;754;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5"/>
        <p:cNvGrpSpPr/>
        <p:nvPr/>
      </p:nvGrpSpPr>
      <p:grpSpPr>
        <a:xfrm>
          <a:off x="0" y="0"/>
          <a:ext cx="0" cy="0"/>
          <a:chOff x="0" y="0"/>
          <a:chExt cx="0" cy="0"/>
        </a:xfrm>
      </p:grpSpPr>
      <p:sp>
        <p:nvSpPr>
          <p:cNvPr id="756" name="Google Shape;756;p15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7" name="Google Shape;757;p15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8" name="Google Shape;758;p1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9" name="Google Shape;759;p1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0" name="Google Shape;760;p1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6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6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3" name="Google Shape;93;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6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5" name="Google Shape;105;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1" name="Google Shape;111;p6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2" name="Google Shape;11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8" name="Google Shape;118;p6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9" name="Google Shape;119;p6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0" name="Google Shape;120;p6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1" name="Google Shape;121;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7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2" name="Google Shape;132;p7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3" name="Google Shape;133;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7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71"/>
          <p:cNvSpPr>
            <a:spLocks noGrp="1"/>
          </p:cNvSpPr>
          <p:nvPr>
            <p:ph type="pic" idx="2"/>
          </p:nvPr>
        </p:nvSpPr>
        <p:spPr>
          <a:xfrm>
            <a:off x="1792288" y="612775"/>
            <a:ext cx="5486400" cy="4114800"/>
          </a:xfrm>
          <a:prstGeom prst="rect">
            <a:avLst/>
          </a:prstGeom>
          <a:noFill/>
          <a:ln>
            <a:noFill/>
          </a:ln>
        </p:spPr>
      </p:sp>
      <p:sp>
        <p:nvSpPr>
          <p:cNvPr id="139" name="Google Shape;139;p7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0" name="Google Shape;140;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7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 name="Google Shape;146;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7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80" name="Google Shape;180;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6" name="Google Shape;186;p7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7" name="Google Shape;187;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93" name="Google Shape;193;p7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94" name="Google Shape;194;p7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95" name="Google Shape;195;p7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96" name="Google Shape;196;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07" name="Google Shape;207;p8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08" name="Google Shape;208;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792288" y="612775"/>
            <a:ext cx="5486400" cy="4114800"/>
          </a:xfrm>
          <a:prstGeom prst="rect">
            <a:avLst/>
          </a:prstGeom>
          <a:noFill/>
          <a:ln>
            <a:noFill/>
          </a:ln>
        </p:spPr>
      </p:sp>
      <p:sp>
        <p:nvSpPr>
          <p:cNvPr id="214" name="Google Shape;214;p8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15" name="Google Shape;215;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31"/>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
        <p:nvSpPr>
          <p:cNvPr id="243" name="Google Shape;243;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6"/>
        <p:cNvGrpSpPr/>
        <p:nvPr/>
      </p:nvGrpSpPr>
      <p:grpSpPr>
        <a:xfrm>
          <a:off x="0" y="0"/>
          <a:ext cx="0" cy="0"/>
          <a:chOff x="0" y="0"/>
          <a:chExt cx="0" cy="0"/>
        </a:xfrm>
      </p:grpSpPr>
      <p:sp>
        <p:nvSpPr>
          <p:cNvPr id="247" name="Google Shape;247;p8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9" name="Google Shape;249;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2"/>
        <p:cNvGrpSpPr/>
        <p:nvPr/>
      </p:nvGrpSpPr>
      <p:grpSpPr>
        <a:xfrm>
          <a:off x="0" y="0"/>
          <a:ext cx="0" cy="0"/>
          <a:chOff x="0" y="0"/>
          <a:chExt cx="0" cy="0"/>
        </a:xfrm>
      </p:grpSpPr>
      <p:sp>
        <p:nvSpPr>
          <p:cNvPr id="253" name="Google Shape;253;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8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5" name="Google Shape;255;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8"/>
        <p:cNvGrpSpPr/>
        <p:nvPr/>
      </p:nvGrpSpPr>
      <p:grpSpPr>
        <a:xfrm>
          <a:off x="0" y="0"/>
          <a:ext cx="0" cy="0"/>
          <a:chOff x="0" y="0"/>
          <a:chExt cx="0" cy="0"/>
        </a:xfrm>
      </p:grpSpPr>
      <p:sp>
        <p:nvSpPr>
          <p:cNvPr id="259" name="Google Shape;259;p8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8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1" name="Google Shape;26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4"/>
        <p:cNvGrpSpPr/>
        <p:nvPr/>
      </p:nvGrpSpPr>
      <p:grpSpPr>
        <a:xfrm>
          <a:off x="0" y="0"/>
          <a:ext cx="0" cy="0"/>
          <a:chOff x="0" y="0"/>
          <a:chExt cx="0" cy="0"/>
        </a:xfrm>
      </p:grpSpPr>
      <p:sp>
        <p:nvSpPr>
          <p:cNvPr id="265" name="Google Shape;265;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p8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7" name="Google Shape;267;p8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8" name="Google Shape;268;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1"/>
        <p:cNvGrpSpPr/>
        <p:nvPr/>
      </p:nvGrpSpPr>
      <p:grpSpPr>
        <a:xfrm>
          <a:off x="0" y="0"/>
          <a:ext cx="0" cy="0"/>
          <a:chOff x="0" y="0"/>
          <a:chExt cx="0" cy="0"/>
        </a:xfrm>
      </p:grpSpPr>
      <p:sp>
        <p:nvSpPr>
          <p:cNvPr id="272" name="Google Shape;272;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8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4" name="Google Shape;274;p8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5" name="Google Shape;275;p8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6" name="Google Shape;276;p8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7" name="Google Shape;277;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0"/>
        <p:cNvGrpSpPr/>
        <p:nvPr/>
      </p:nvGrpSpPr>
      <p:grpSpPr>
        <a:xfrm>
          <a:off x="0" y="0"/>
          <a:ext cx="0" cy="0"/>
          <a:chOff x="0" y="0"/>
          <a:chExt cx="0" cy="0"/>
        </a:xfrm>
      </p:grpSpPr>
      <p:sp>
        <p:nvSpPr>
          <p:cNvPr id="281" name="Google Shape;281;p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5"/>
        <p:cNvGrpSpPr/>
        <p:nvPr/>
      </p:nvGrpSpPr>
      <p:grpSpPr>
        <a:xfrm>
          <a:off x="0" y="0"/>
          <a:ext cx="0" cy="0"/>
          <a:chOff x="0" y="0"/>
          <a:chExt cx="0" cy="0"/>
        </a:xfrm>
      </p:grpSpPr>
      <p:sp>
        <p:nvSpPr>
          <p:cNvPr id="286" name="Google Shape;286;p9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9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8" name="Google Shape;288;p9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9" name="Google Shape;289;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2"/>
        <p:cNvGrpSpPr/>
        <p:nvPr/>
      </p:nvGrpSpPr>
      <p:grpSpPr>
        <a:xfrm>
          <a:off x="0" y="0"/>
          <a:ext cx="0" cy="0"/>
          <a:chOff x="0" y="0"/>
          <a:chExt cx="0" cy="0"/>
        </a:xfrm>
      </p:grpSpPr>
      <p:sp>
        <p:nvSpPr>
          <p:cNvPr id="293" name="Google Shape;293;p9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91"/>
          <p:cNvSpPr>
            <a:spLocks noGrp="1"/>
          </p:cNvSpPr>
          <p:nvPr>
            <p:ph type="pic" idx="2"/>
          </p:nvPr>
        </p:nvSpPr>
        <p:spPr>
          <a:xfrm>
            <a:off x="1792288" y="612775"/>
            <a:ext cx="5486400" cy="4114800"/>
          </a:xfrm>
          <a:prstGeom prst="rect">
            <a:avLst/>
          </a:prstGeom>
          <a:noFill/>
          <a:ln>
            <a:noFill/>
          </a:ln>
        </p:spPr>
      </p:sp>
      <p:sp>
        <p:nvSpPr>
          <p:cNvPr id="295" name="Google Shape;295;p9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96" name="Google Shape;296;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9"/>
        <p:cNvGrpSpPr/>
        <p:nvPr/>
      </p:nvGrpSpPr>
      <p:grpSpPr>
        <a:xfrm>
          <a:off x="0" y="0"/>
          <a:ext cx="0" cy="0"/>
          <a:chOff x="0" y="0"/>
          <a:chExt cx="0" cy="0"/>
        </a:xfrm>
      </p:grpSpPr>
      <p:sp>
        <p:nvSpPr>
          <p:cNvPr id="300" name="Google Shape;300;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9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2" name="Google Shape;302;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5"/>
        <p:cNvGrpSpPr/>
        <p:nvPr/>
      </p:nvGrpSpPr>
      <p:grpSpPr>
        <a:xfrm>
          <a:off x="0" y="0"/>
          <a:ext cx="0" cy="0"/>
          <a:chOff x="0" y="0"/>
          <a:chExt cx="0" cy="0"/>
        </a:xfrm>
      </p:grpSpPr>
      <p:sp>
        <p:nvSpPr>
          <p:cNvPr id="306" name="Google Shape;306;p9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9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8" name="Google Shape;308;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36" name="Google Shape;33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2" name="Google Shape;342;p9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3" name="Google Shape;343;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49" name="Google Shape;349;p9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50" name="Google Shape;350;p9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51" name="Google Shape;351;p9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52" name="Google Shape;352;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63" name="Google Shape;363;p10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64" name="Google Shape;364;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792288" y="612775"/>
            <a:ext cx="5486400" cy="4114800"/>
          </a:xfrm>
          <a:prstGeom prst="rect">
            <a:avLst/>
          </a:prstGeom>
          <a:noFill/>
          <a:ln>
            <a:noFill/>
          </a:ln>
        </p:spPr>
      </p:sp>
      <p:sp>
        <p:nvSpPr>
          <p:cNvPr id="370" name="Google Shape;370;p10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71" name="Google Shape;371;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2"/>
        <p:cNvGrpSpPr/>
        <p:nvPr/>
      </p:nvGrpSpPr>
      <p:grpSpPr>
        <a:xfrm>
          <a:off x="0" y="0"/>
          <a:ext cx="0" cy="0"/>
          <a:chOff x="0" y="0"/>
          <a:chExt cx="0" cy="0"/>
        </a:xfrm>
      </p:grpSpPr>
      <p:sp>
        <p:nvSpPr>
          <p:cNvPr id="393" name="Google Shape;393;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6"/>
        <p:cNvGrpSpPr/>
        <p:nvPr/>
      </p:nvGrpSpPr>
      <p:grpSpPr>
        <a:xfrm>
          <a:off x="0" y="0"/>
          <a:ext cx="0" cy="0"/>
          <a:chOff x="0" y="0"/>
          <a:chExt cx="0" cy="0"/>
        </a:xfrm>
      </p:grpSpPr>
      <p:sp>
        <p:nvSpPr>
          <p:cNvPr id="397" name="Google Shape;397;p10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8" name="Google Shape;398;p10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99" name="Google Shape;39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5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5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5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2"/>
        <p:cNvGrpSpPr/>
        <p:nvPr/>
      </p:nvGrpSpPr>
      <p:grpSpPr>
        <a:xfrm>
          <a:off x="0" y="0"/>
          <a:ext cx="0" cy="0"/>
          <a:chOff x="0" y="0"/>
          <a:chExt cx="0" cy="0"/>
        </a:xfrm>
      </p:grpSpPr>
      <p:sp>
        <p:nvSpPr>
          <p:cNvPr id="403" name="Google Shape;40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4" name="Google Shape;404;p10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5" name="Google Shape;40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8"/>
        <p:cNvGrpSpPr/>
        <p:nvPr/>
      </p:nvGrpSpPr>
      <p:grpSpPr>
        <a:xfrm>
          <a:off x="0" y="0"/>
          <a:ext cx="0" cy="0"/>
          <a:chOff x="0" y="0"/>
          <a:chExt cx="0" cy="0"/>
        </a:xfrm>
      </p:grpSpPr>
      <p:sp>
        <p:nvSpPr>
          <p:cNvPr id="409" name="Google Shape;409;p10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0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1" name="Google Shape;41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4"/>
        <p:cNvGrpSpPr/>
        <p:nvPr/>
      </p:nvGrpSpPr>
      <p:grpSpPr>
        <a:xfrm>
          <a:off x="0" y="0"/>
          <a:ext cx="0" cy="0"/>
          <a:chOff x="0" y="0"/>
          <a:chExt cx="0" cy="0"/>
        </a:xfrm>
      </p:grpSpPr>
      <p:sp>
        <p:nvSpPr>
          <p:cNvPr id="415" name="Google Shape;415;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10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7" name="Google Shape;417;p10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8" name="Google Shape;418;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1"/>
        <p:cNvGrpSpPr/>
        <p:nvPr/>
      </p:nvGrpSpPr>
      <p:grpSpPr>
        <a:xfrm>
          <a:off x="0" y="0"/>
          <a:ext cx="0" cy="0"/>
          <a:chOff x="0" y="0"/>
          <a:chExt cx="0" cy="0"/>
        </a:xfrm>
      </p:grpSpPr>
      <p:sp>
        <p:nvSpPr>
          <p:cNvPr id="422" name="Google Shape;422;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3" name="Google Shape;423;p10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24" name="Google Shape;424;p10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5" name="Google Shape;425;p10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26" name="Google Shape;426;p10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7" name="Google Shape;427;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0"/>
        <p:cNvGrpSpPr/>
        <p:nvPr/>
      </p:nvGrpSpPr>
      <p:grpSpPr>
        <a:xfrm>
          <a:off x="0" y="0"/>
          <a:ext cx="0" cy="0"/>
          <a:chOff x="0" y="0"/>
          <a:chExt cx="0" cy="0"/>
        </a:xfrm>
      </p:grpSpPr>
      <p:sp>
        <p:nvSpPr>
          <p:cNvPr id="431" name="Google Shape;431;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5"/>
        <p:cNvGrpSpPr/>
        <p:nvPr/>
      </p:nvGrpSpPr>
      <p:grpSpPr>
        <a:xfrm>
          <a:off x="0" y="0"/>
          <a:ext cx="0" cy="0"/>
          <a:chOff x="0" y="0"/>
          <a:chExt cx="0" cy="0"/>
        </a:xfrm>
      </p:grpSpPr>
      <p:sp>
        <p:nvSpPr>
          <p:cNvPr id="436" name="Google Shape;436;p1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7" name="Google Shape;437;p1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38" name="Google Shape;438;p1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9" name="Google Shape;439;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2"/>
        <p:cNvGrpSpPr/>
        <p:nvPr/>
      </p:nvGrpSpPr>
      <p:grpSpPr>
        <a:xfrm>
          <a:off x="0" y="0"/>
          <a:ext cx="0" cy="0"/>
          <a:chOff x="0" y="0"/>
          <a:chExt cx="0" cy="0"/>
        </a:xfrm>
      </p:grpSpPr>
      <p:sp>
        <p:nvSpPr>
          <p:cNvPr id="443" name="Google Shape;443;p1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4" name="Google Shape;444;p111"/>
          <p:cNvSpPr>
            <a:spLocks noGrp="1"/>
          </p:cNvSpPr>
          <p:nvPr>
            <p:ph type="pic" idx="2"/>
          </p:nvPr>
        </p:nvSpPr>
        <p:spPr>
          <a:xfrm>
            <a:off x="1792288" y="612775"/>
            <a:ext cx="5486400" cy="4114800"/>
          </a:xfrm>
          <a:prstGeom prst="rect">
            <a:avLst/>
          </a:prstGeom>
          <a:noFill/>
          <a:ln>
            <a:noFill/>
          </a:ln>
        </p:spPr>
      </p:sp>
      <p:sp>
        <p:nvSpPr>
          <p:cNvPr id="445" name="Google Shape;445;p1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46" name="Google Shape;446;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9"/>
        <p:cNvGrpSpPr/>
        <p:nvPr/>
      </p:nvGrpSpPr>
      <p:grpSpPr>
        <a:xfrm>
          <a:off x="0" y="0"/>
          <a:ext cx="0" cy="0"/>
          <a:chOff x="0" y="0"/>
          <a:chExt cx="0" cy="0"/>
        </a:xfrm>
      </p:grpSpPr>
      <p:sp>
        <p:nvSpPr>
          <p:cNvPr id="450" name="Google Shape;450;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11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2" name="Google Shape;452;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5"/>
        <p:cNvGrpSpPr/>
        <p:nvPr/>
      </p:nvGrpSpPr>
      <p:grpSpPr>
        <a:xfrm>
          <a:off x="0" y="0"/>
          <a:ext cx="0" cy="0"/>
          <a:chOff x="0" y="0"/>
          <a:chExt cx="0" cy="0"/>
        </a:xfrm>
      </p:grpSpPr>
      <p:sp>
        <p:nvSpPr>
          <p:cNvPr id="456" name="Google Shape;456;p11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11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8" name="Google Shape;458;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86" name="Google Shape;486;p1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2" name="Google Shape;492;p11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3" name="Google Shape;493;p1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9" name="Google Shape;499;p1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0" name="Google Shape;500;p1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1" name="Google Shape;501;p1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2" name="Google Shape;502;p1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13" name="Google Shape;513;p12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14" name="Google Shape;514;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792288" y="612775"/>
            <a:ext cx="5486400" cy="4114800"/>
          </a:xfrm>
          <a:prstGeom prst="rect">
            <a:avLst/>
          </a:prstGeom>
          <a:noFill/>
          <a:ln>
            <a:noFill/>
          </a:ln>
        </p:spPr>
      </p:sp>
      <p:sp>
        <p:nvSpPr>
          <p:cNvPr id="520" name="Google Shape;520;p12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21" name="Google Shape;521;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6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61" name="Google Shape;561;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7" name="Google Shape;567;p1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8" name="Google Shape;568;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4" name="Google Shape;574;p1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5" name="Google Shape;575;p1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6" name="Google Shape;576;p1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7" name="Google Shape;577;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88" name="Google Shape;588;p1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9" name="Google Shape;589;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792288" y="612775"/>
            <a:ext cx="5486400" cy="4114800"/>
          </a:xfrm>
          <a:prstGeom prst="rect">
            <a:avLst/>
          </a:prstGeom>
          <a:noFill/>
          <a:ln>
            <a:noFill/>
          </a:ln>
        </p:spPr>
      </p:sp>
      <p:sp>
        <p:nvSpPr>
          <p:cNvPr id="595" name="Google Shape;595;p1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96" name="Google Shape;596;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792288" y="612775"/>
            <a:ext cx="5486400" cy="4114800"/>
          </a:xfrm>
          <a:prstGeom prst="rect">
            <a:avLst/>
          </a:prstGeom>
          <a:noFill/>
          <a:ln>
            <a:noFill/>
          </a:ln>
        </p:spPr>
      </p:sp>
      <p:sp>
        <p:nvSpPr>
          <p:cNvPr id="64" name="Google Shape;64;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7"/>
        <p:cNvGrpSpPr/>
        <p:nvPr/>
      </p:nvGrpSpPr>
      <p:grpSpPr>
        <a:xfrm>
          <a:off x="0" y="0"/>
          <a:ext cx="0" cy="0"/>
          <a:chOff x="0" y="0"/>
          <a:chExt cx="0" cy="0"/>
        </a:xfrm>
      </p:grpSpPr>
      <p:sp>
        <p:nvSpPr>
          <p:cNvPr id="618" name="Google Shape;61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1"/>
        <p:cNvGrpSpPr/>
        <p:nvPr/>
      </p:nvGrpSpPr>
      <p:grpSpPr>
        <a:xfrm>
          <a:off x="0" y="0"/>
          <a:ext cx="0" cy="0"/>
          <a:chOff x="0" y="0"/>
          <a:chExt cx="0" cy="0"/>
        </a:xfrm>
      </p:grpSpPr>
      <p:sp>
        <p:nvSpPr>
          <p:cNvPr id="622" name="Google Shape;622;p1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3" name="Google Shape;623;p1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24" name="Google Shape;624;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7"/>
        <p:cNvGrpSpPr/>
        <p:nvPr/>
      </p:nvGrpSpPr>
      <p:grpSpPr>
        <a:xfrm>
          <a:off x="0" y="0"/>
          <a:ext cx="0" cy="0"/>
          <a:chOff x="0" y="0"/>
          <a:chExt cx="0" cy="0"/>
        </a:xfrm>
      </p:grpSpPr>
      <p:sp>
        <p:nvSpPr>
          <p:cNvPr id="628" name="Google Shape;628;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9" name="Google Shape;629;p1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0" name="Google Shape;630;p1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1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3"/>
        <p:cNvGrpSpPr/>
        <p:nvPr/>
      </p:nvGrpSpPr>
      <p:grpSpPr>
        <a:xfrm>
          <a:off x="0" y="0"/>
          <a:ext cx="0" cy="0"/>
          <a:chOff x="0" y="0"/>
          <a:chExt cx="0" cy="0"/>
        </a:xfrm>
      </p:grpSpPr>
      <p:sp>
        <p:nvSpPr>
          <p:cNvPr id="634" name="Google Shape;634;p1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5" name="Google Shape;635;p1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36" name="Google Shape;636;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7" name="Google Shape;637;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9"/>
        <p:cNvGrpSpPr/>
        <p:nvPr/>
      </p:nvGrpSpPr>
      <p:grpSpPr>
        <a:xfrm>
          <a:off x="0" y="0"/>
          <a:ext cx="0" cy="0"/>
          <a:chOff x="0" y="0"/>
          <a:chExt cx="0" cy="0"/>
        </a:xfrm>
      </p:grpSpPr>
      <p:sp>
        <p:nvSpPr>
          <p:cNvPr id="640" name="Google Shape;640;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1" name="Google Shape;641;p1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42" name="Google Shape;642;p1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43" name="Google Shape;643;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6"/>
        <p:cNvGrpSpPr/>
        <p:nvPr/>
      </p:nvGrpSpPr>
      <p:grpSpPr>
        <a:xfrm>
          <a:off x="0" y="0"/>
          <a:ext cx="0" cy="0"/>
          <a:chOff x="0" y="0"/>
          <a:chExt cx="0" cy="0"/>
        </a:xfrm>
      </p:grpSpPr>
      <p:sp>
        <p:nvSpPr>
          <p:cNvPr id="647" name="Google Shape;647;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8" name="Google Shape;648;p1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9" name="Google Shape;649;p1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0" name="Google Shape;650;p1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51" name="Google Shape;651;p1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2" name="Google Shape;652;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5"/>
        <p:cNvGrpSpPr/>
        <p:nvPr/>
      </p:nvGrpSpPr>
      <p:grpSpPr>
        <a:xfrm>
          <a:off x="0" y="0"/>
          <a:ext cx="0" cy="0"/>
          <a:chOff x="0" y="0"/>
          <a:chExt cx="0" cy="0"/>
        </a:xfrm>
      </p:grpSpPr>
      <p:sp>
        <p:nvSpPr>
          <p:cNvPr id="656" name="Google Shape;656;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7" name="Google Shape;657;p1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8" name="Google Shape;658;p1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9" name="Google Shape;659;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0"/>
        <p:cNvGrpSpPr/>
        <p:nvPr/>
      </p:nvGrpSpPr>
      <p:grpSpPr>
        <a:xfrm>
          <a:off x="0" y="0"/>
          <a:ext cx="0" cy="0"/>
          <a:chOff x="0" y="0"/>
          <a:chExt cx="0" cy="0"/>
        </a:xfrm>
      </p:grpSpPr>
      <p:sp>
        <p:nvSpPr>
          <p:cNvPr id="661" name="Google Shape;661;p1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2" name="Google Shape;662;p1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63" name="Google Shape;663;p1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4" name="Google Shape;664;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7"/>
        <p:cNvGrpSpPr/>
        <p:nvPr/>
      </p:nvGrpSpPr>
      <p:grpSpPr>
        <a:xfrm>
          <a:off x="0" y="0"/>
          <a:ext cx="0" cy="0"/>
          <a:chOff x="0" y="0"/>
          <a:chExt cx="0" cy="0"/>
        </a:xfrm>
      </p:grpSpPr>
      <p:sp>
        <p:nvSpPr>
          <p:cNvPr id="668" name="Google Shape;668;p1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9" name="Google Shape;669;p141"/>
          <p:cNvSpPr>
            <a:spLocks noGrp="1"/>
          </p:cNvSpPr>
          <p:nvPr>
            <p:ph type="pic" idx="2"/>
          </p:nvPr>
        </p:nvSpPr>
        <p:spPr>
          <a:xfrm>
            <a:off x="1792288" y="612775"/>
            <a:ext cx="5486400" cy="4114800"/>
          </a:xfrm>
          <a:prstGeom prst="rect">
            <a:avLst/>
          </a:prstGeom>
          <a:noFill/>
          <a:ln>
            <a:noFill/>
          </a:ln>
        </p:spPr>
      </p:sp>
      <p:sp>
        <p:nvSpPr>
          <p:cNvPr id="670" name="Google Shape;670;p1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71" name="Google Shape;671;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3" name="Google Shape;673;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1"/>
        <p:cNvGrpSpPr/>
        <p:nvPr/>
      </p:nvGrpSpPr>
      <p:grpSpPr>
        <a:xfrm>
          <a:off x="0" y="0"/>
          <a:ext cx="0" cy="0"/>
          <a:chOff x="0" y="0"/>
          <a:chExt cx="0" cy="0"/>
        </a:xfrm>
      </p:grpSpPr>
      <p:sp>
        <p:nvSpPr>
          <p:cNvPr id="612" name="Google Shape;612;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3" name="Google Shape;613;p5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4" name="Google Shape;614;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5" name="Google Shape;615;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6" name="Google Shape;616;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6"/>
        <p:cNvGrpSpPr/>
        <p:nvPr/>
      </p:nvGrpSpPr>
      <p:grpSpPr>
        <a:xfrm>
          <a:off x="0" y="0"/>
          <a:ext cx="0" cy="0"/>
          <a:chOff x="0" y="0"/>
          <a:chExt cx="0" cy="0"/>
        </a:xfrm>
      </p:grpSpPr>
      <p:sp>
        <p:nvSpPr>
          <p:cNvPr id="687" name="Google Shape;687;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8" name="Google Shape;688;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9" name="Google Shape;689;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0" name="Google Shape;690;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1" name="Google Shape;691;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8" name="Google Shape;238;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Google Shape;239;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0" name="Google Shape;240;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8" name="Google Shape;388;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9" name="Google Shape;389;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0" name="Google Shape;390;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1" name="Google Shape;391;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29.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30.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g"/><Relationship Id="rId10" Type="http://schemas.openxmlformats.org/officeDocument/2006/relationships/image" Target="../media/image18.png"/><Relationship Id="rId4" Type="http://schemas.openxmlformats.org/officeDocument/2006/relationships/image" Target="../media/image36.jp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80.xml"/><Relationship Id="rId5" Type="http://schemas.openxmlformats.org/officeDocument/2006/relationships/image" Target="../media/image18.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8.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9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0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734848" y="6768227"/>
            <a:ext cx="7953701" cy="4467147"/>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14541376" y="7850837"/>
            <a:ext cx="3300221" cy="2436163"/>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776102"/>
            <a:ext cx="3745609" cy="4114800"/>
          </a:xfrm>
          <a:prstGeom prst="rect">
            <a:avLst/>
          </a:prstGeom>
          <a:noFill/>
          <a:ln>
            <a:noFill/>
          </a:ln>
        </p:spPr>
      </p:pic>
      <p:sp>
        <p:nvSpPr>
          <p:cNvPr id="769" name="Google Shape;769;p1"/>
          <p:cNvSpPr txBox="1"/>
          <p:nvPr/>
        </p:nvSpPr>
        <p:spPr>
          <a:xfrm>
            <a:off x="6790767" y="2319523"/>
            <a:ext cx="8749159" cy="162242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0" b="0" i="0" u="none" strike="noStrike" cap="none">
                <a:solidFill>
                  <a:srgbClr val="FFFFFF"/>
                </a:solidFill>
                <a:latin typeface="Bungee Shade"/>
                <a:ea typeface="Bungee Shade"/>
                <a:cs typeface="Bungee Shade"/>
                <a:sym typeface="Bungee Shade"/>
              </a:rPr>
              <a:t>TẬP LÀM VĂN</a:t>
            </a:r>
            <a:endParaRPr/>
          </a:p>
        </p:txBody>
      </p:sp>
      <p:sp>
        <p:nvSpPr>
          <p:cNvPr id="770" name="Google Shape;770;p1"/>
          <p:cNvSpPr txBox="1"/>
          <p:nvPr/>
        </p:nvSpPr>
        <p:spPr>
          <a:xfrm>
            <a:off x="9139238" y="4642802"/>
            <a:ext cx="9525" cy="896620"/>
          </a:xfrm>
          <a:prstGeom prst="rect">
            <a:avLst/>
          </a:prstGeom>
          <a:noFill/>
          <a:ln>
            <a:noFill/>
          </a:ln>
        </p:spPr>
        <p:txBody>
          <a:bodyPr spcFirstLastPara="1" wrap="square" lIns="0" tIns="0" rIns="0" bIns="0" anchor="t" anchorCtr="0">
            <a:spAutoFit/>
          </a:bodyPr>
          <a:lstStyle/>
          <a:p>
            <a:pPr marL="0" marR="0" lvl="0" indent="0" algn="ctr" rtl="0">
              <a:lnSpc>
                <a:spcPct val="40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771" name="Google Shape;771;p1"/>
          <p:cNvSpPr txBox="1"/>
          <p:nvPr/>
        </p:nvSpPr>
        <p:spPr>
          <a:xfrm>
            <a:off x="5474903" y="4972050"/>
            <a:ext cx="11380887" cy="154305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9000" b="0" i="0" u="none" strike="noStrike" cap="none">
                <a:solidFill>
                  <a:srgbClr val="F7EB19"/>
                </a:solidFill>
                <a:latin typeface="Lobster"/>
                <a:ea typeface="Lobster"/>
                <a:cs typeface="Lobster"/>
                <a:sym typeface="Lobster"/>
              </a:rPr>
              <a:t>ÔN TẬP VỀ TẢ CON VẬT</a:t>
            </a:r>
            <a:endParaRPr/>
          </a:p>
        </p:txBody>
      </p:sp>
      <p:pic>
        <p:nvPicPr>
          <p:cNvPr id="772" name="Google Shape;772;p1"/>
          <p:cNvPicPr preferRelativeResize="0"/>
          <p:nvPr/>
        </p:nvPicPr>
        <p:blipFill rotWithShape="1">
          <a:blip r:embed="rId7">
            <a:alphaModFix/>
          </a:blip>
          <a:srcRect/>
          <a:stretch/>
        </p:blipFill>
        <p:spPr>
          <a:xfrm>
            <a:off x="18288000" y="4493205"/>
            <a:ext cx="7621787" cy="718353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9"/>
                                        </p:tgtEl>
                                        <p:attrNameLst>
                                          <p:attrName>style.visibility</p:attrName>
                                        </p:attrNameLst>
                                      </p:cBhvr>
                                      <p:to>
                                        <p:strVal val="visible"/>
                                      </p:to>
                                    </p:set>
                                    <p:animEffect transition="in" filter="fade">
                                      <p:cBhvr>
                                        <p:cTn id="12" dur="1000"/>
                                        <p:tgtEl>
                                          <p:spTgt spid="7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1"/>
                                        </p:tgtEl>
                                        <p:attrNameLst>
                                          <p:attrName>style.visibility</p:attrName>
                                        </p:attrNameLst>
                                      </p:cBhvr>
                                      <p:to>
                                        <p:strVal val="visible"/>
                                      </p:to>
                                    </p:set>
                                    <p:animEffect transition="in" filter="fade">
                                      <p:cBhvr>
                                        <p:cTn id="17" dur="500"/>
                                        <p:tgtEl>
                                          <p:spTgt spid="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0"/>
          <p:cNvSpPr/>
          <p:nvPr/>
        </p:nvSpPr>
        <p:spPr>
          <a:xfrm>
            <a:off x="731438" y="266700"/>
            <a:ext cx="16970375" cy="981915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887" name="Google Shape;887;p10"/>
          <p:cNvSpPr/>
          <p:nvPr/>
        </p:nvSpPr>
        <p:spPr>
          <a:xfrm>
            <a:off x="976745" y="6912642"/>
            <a:ext cx="16129544" cy="2421858"/>
          </a:xfrm>
          <a:prstGeom prst="roundRect">
            <a:avLst>
              <a:gd name="adj" fmla="val 16667"/>
            </a:avLst>
          </a:prstGeom>
          <a:solidFill>
            <a:srgbClr val="FABF8E">
              <a:alpha val="70588"/>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8" name="Google Shape;888;p10"/>
          <p:cNvSpPr/>
          <p:nvPr/>
        </p:nvSpPr>
        <p:spPr>
          <a:xfrm>
            <a:off x="994063" y="5676641"/>
            <a:ext cx="16129544" cy="1143000"/>
          </a:xfrm>
          <a:prstGeom prst="roundRect">
            <a:avLst>
              <a:gd name="adj" fmla="val 16667"/>
            </a:avLst>
          </a:prstGeom>
          <a:solidFill>
            <a:srgbClr val="92D050">
              <a:alpha val="70588"/>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9" name="Google Shape;889;p10"/>
          <p:cNvSpPr/>
          <p:nvPr/>
        </p:nvSpPr>
        <p:spPr>
          <a:xfrm>
            <a:off x="1021772" y="3238500"/>
            <a:ext cx="16129544" cy="2403634"/>
          </a:xfrm>
          <a:prstGeom prst="roundRect">
            <a:avLst>
              <a:gd name="adj" fmla="val 16667"/>
            </a:avLst>
          </a:prstGeom>
          <a:solidFill>
            <a:srgbClr val="FFFF00">
              <a:alpha val="70588"/>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10"/>
          <p:cNvSpPr/>
          <p:nvPr/>
        </p:nvSpPr>
        <p:spPr>
          <a:xfrm>
            <a:off x="942109" y="2019300"/>
            <a:ext cx="15888128" cy="1042555"/>
          </a:xfrm>
          <a:prstGeom prst="roundRect">
            <a:avLst>
              <a:gd name="adj" fmla="val 16667"/>
            </a:avLst>
          </a:prstGeom>
          <a:solidFill>
            <a:srgbClr val="93CDDD">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891" name="Google Shape;891;p10"/>
          <p:cNvSpPr/>
          <p:nvPr/>
        </p:nvSpPr>
        <p:spPr>
          <a:xfrm>
            <a:off x="1021772" y="1198418"/>
            <a:ext cx="16191889" cy="8887433"/>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None/>
            </a:pPr>
            <a:r>
              <a:rPr lang="en-US" sz="3600">
                <a:solidFill>
                  <a:schemeClr val="dk1"/>
                </a:solidFill>
                <a:latin typeface="Lobster"/>
                <a:ea typeface="Lobster"/>
                <a:cs typeface="Lobster"/>
                <a:sym typeface="Lobster"/>
              </a:rPr>
              <a:t>            Chim họa mi hót</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Theo Ngọc Giao</a:t>
            </a:r>
            <a:endParaRPr sz="3600">
              <a:solidFill>
                <a:schemeClr val="dk1"/>
              </a:solidFill>
              <a:latin typeface="Lobster"/>
              <a:ea typeface="Lobster"/>
              <a:cs typeface="Lobster"/>
              <a:sym typeface="Lobster"/>
            </a:endParaRPr>
          </a:p>
        </p:txBody>
      </p:sp>
      <p:pic>
        <p:nvPicPr>
          <p:cNvPr id="892" name="Google Shape;892;p10" descr="Hình ảnh chim họa mi chân thực và sắc nét cho dân mê chim cảnh"/>
          <p:cNvPicPr preferRelativeResize="0"/>
          <p:nvPr/>
        </p:nvPicPr>
        <p:blipFill rotWithShape="1">
          <a:blip r:embed="rId3">
            <a:alphaModFix/>
          </a:blip>
          <a:srcRect/>
          <a:stretch/>
        </p:blipFill>
        <p:spPr>
          <a:xfrm>
            <a:off x="15087600" y="-266700"/>
            <a:ext cx="3429857" cy="2286000"/>
          </a:xfrm>
          <a:prstGeom prst="ellipse">
            <a:avLst/>
          </a:prstGeom>
          <a:noFill/>
          <a:ln>
            <a:noFill/>
          </a:ln>
        </p:spPr>
      </p:pic>
      <p:sp>
        <p:nvSpPr>
          <p:cNvPr id="893" name="Google Shape;893;p10"/>
          <p:cNvSpPr/>
          <p:nvPr/>
        </p:nvSpPr>
        <p:spPr>
          <a:xfrm>
            <a:off x="1524000" y="477955"/>
            <a:ext cx="5867400" cy="707886"/>
          </a:xfrm>
          <a:prstGeom prst="rect">
            <a:avLst/>
          </a:prstGeom>
          <a:solidFill>
            <a:srgbClr val="CCC0D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a) Bài văn gồm có 4 đoạn</a:t>
            </a:r>
            <a:endParaRPr sz="4000">
              <a:solidFill>
                <a:srgbClr val="0C0C0C"/>
              </a:solidFill>
              <a:latin typeface="Lobster"/>
              <a:ea typeface="Lobster"/>
              <a:cs typeface="Lobster"/>
              <a:sym typeface="Lobste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1"/>
                                        </p:tgtEl>
                                        <p:attrNameLst>
                                          <p:attrName>style.visibility</p:attrName>
                                        </p:attrNameLst>
                                      </p:cBhvr>
                                      <p:to>
                                        <p:strVal val="visible"/>
                                      </p:to>
                                    </p:set>
                                    <p:animEffect transition="in" filter="fade">
                                      <p:cBhvr>
                                        <p:cTn id="7" dur="1000"/>
                                        <p:tgtEl>
                                          <p:spTgt spid="891"/>
                                        </p:tgtEl>
                                      </p:cBhvr>
                                    </p:animEffect>
                                  </p:childTnLst>
                                </p:cTn>
                              </p:par>
                              <p:par>
                                <p:cTn id="8" presetID="10" presetClass="entr" presetSubtype="0" fill="hold" nodeType="withEffect">
                                  <p:stCondLst>
                                    <p:cond delay="0"/>
                                  </p:stCondLst>
                                  <p:childTnLst>
                                    <p:set>
                                      <p:cBhvr>
                                        <p:cTn id="9" dur="1" fill="hold">
                                          <p:stCondLst>
                                            <p:cond delay="0"/>
                                          </p:stCondLst>
                                        </p:cTn>
                                        <p:tgtEl>
                                          <p:spTgt spid="892"/>
                                        </p:tgtEl>
                                        <p:attrNameLst>
                                          <p:attrName>style.visibility</p:attrName>
                                        </p:attrNameLst>
                                      </p:cBhvr>
                                      <p:to>
                                        <p:strVal val="visible"/>
                                      </p:to>
                                    </p:set>
                                    <p:animEffect transition="in" filter="fade">
                                      <p:cBhvr>
                                        <p:cTn id="10" dur="1000"/>
                                        <p:tgtEl>
                                          <p:spTgt spid="8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0"/>
                                        </p:tgtEl>
                                        <p:attrNameLst>
                                          <p:attrName>style.visibility</p:attrName>
                                        </p:attrNameLst>
                                      </p:cBhvr>
                                      <p:to>
                                        <p:strVal val="visible"/>
                                      </p:to>
                                    </p:set>
                                    <p:animEffect transition="in" filter="fade">
                                      <p:cBhvr>
                                        <p:cTn id="15" dur="500"/>
                                        <p:tgtEl>
                                          <p:spTgt spid="8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89"/>
                                        </p:tgtEl>
                                        <p:attrNameLst>
                                          <p:attrName>style.visibility</p:attrName>
                                        </p:attrNameLst>
                                      </p:cBhvr>
                                      <p:to>
                                        <p:strVal val="visible"/>
                                      </p:to>
                                    </p:set>
                                    <p:animEffect transition="in" filter="fade">
                                      <p:cBhvr>
                                        <p:cTn id="20" dur="500"/>
                                        <p:tgtEl>
                                          <p:spTgt spid="88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88"/>
                                        </p:tgtEl>
                                        <p:attrNameLst>
                                          <p:attrName>style.visibility</p:attrName>
                                        </p:attrNameLst>
                                      </p:cBhvr>
                                      <p:to>
                                        <p:strVal val="visible"/>
                                      </p:to>
                                    </p:set>
                                    <p:animEffect transition="in" filter="fade">
                                      <p:cBhvr>
                                        <p:cTn id="25" dur="500"/>
                                        <p:tgtEl>
                                          <p:spTgt spid="88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87"/>
                                        </p:tgtEl>
                                        <p:attrNameLst>
                                          <p:attrName>style.visibility</p:attrName>
                                        </p:attrNameLst>
                                      </p:cBhvr>
                                      <p:to>
                                        <p:strVal val="visible"/>
                                      </p:to>
                                    </p:set>
                                    <p:animEffect transition="in" filter="fade">
                                      <p:cBhvr>
                                        <p:cTn id="30" dur="500"/>
                                        <p:tgtEl>
                                          <p:spTgt spid="88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93"/>
                                        </p:tgtEl>
                                        <p:attrNameLst>
                                          <p:attrName>style.visibility</p:attrName>
                                        </p:attrNameLst>
                                      </p:cBhvr>
                                      <p:to>
                                        <p:strVal val="visible"/>
                                      </p:to>
                                    </p:set>
                                    <p:animEffect transition="in" filter="fade">
                                      <p:cBhvr>
                                        <p:cTn id="35" dur="500"/>
                                        <p:tgtEl>
                                          <p:spTgt spid="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1"/>
          <p:cNvSpPr/>
          <p:nvPr/>
        </p:nvSpPr>
        <p:spPr>
          <a:xfrm>
            <a:off x="731438" y="266699"/>
            <a:ext cx="16970375" cy="8000999"/>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899" name="Google Shape;899;p11"/>
          <p:cNvGrpSpPr/>
          <p:nvPr/>
        </p:nvGrpSpPr>
        <p:grpSpPr>
          <a:xfrm>
            <a:off x="900544" y="2705100"/>
            <a:ext cx="16507691" cy="2529563"/>
            <a:chOff x="900544" y="2705100"/>
            <a:chExt cx="16507691" cy="2529563"/>
          </a:xfrm>
        </p:grpSpPr>
        <p:sp>
          <p:nvSpPr>
            <p:cNvPr id="900" name="Google Shape;900;p11"/>
            <p:cNvSpPr/>
            <p:nvPr/>
          </p:nvSpPr>
          <p:spPr>
            <a:xfrm>
              <a:off x="900544" y="2705100"/>
              <a:ext cx="16507691" cy="1981200"/>
            </a:xfrm>
            <a:prstGeom prst="roundRect">
              <a:avLst>
                <a:gd name="adj" fmla="val 16667"/>
              </a:avLst>
            </a:prstGeom>
            <a:solidFill>
              <a:srgbClr val="93CDDD">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01" name="Google Shape;901;p11"/>
            <p:cNvSpPr/>
            <p:nvPr/>
          </p:nvSpPr>
          <p:spPr>
            <a:xfrm>
              <a:off x="921326" y="2826696"/>
              <a:ext cx="16191889" cy="2407967"/>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400" u="sng">
                  <a:solidFill>
                    <a:srgbClr val="002060"/>
                  </a:solidFill>
                  <a:latin typeface="Lobster"/>
                  <a:ea typeface="Lobster"/>
                  <a:cs typeface="Lobster"/>
                  <a:sym typeface="Lobster"/>
                </a:rPr>
                <a:t>Đoạn 1. </a:t>
              </a:r>
              <a:r>
                <a:rPr lang="en-US" sz="4400">
                  <a:solidFill>
                    <a:srgbClr val="002060"/>
                  </a:solidFill>
                  <a:latin typeface="Lobster"/>
                  <a:ea typeface="Lobster"/>
                  <a:cs typeface="Lobster"/>
                  <a:sym typeface="Lobster"/>
                </a:rPr>
                <a:t>Chiều nào cũng vậy, con chim họa mi ấy không biết tự phương nào bay đến đậu trong bụi tầm xuân ở vườn nhà tôi mà hót.</a:t>
              </a:r>
              <a:endParaRPr/>
            </a:p>
            <a:p>
              <a:pPr marL="0" marR="0" lvl="0" indent="0" algn="l" rtl="0">
                <a:lnSpc>
                  <a:spcPct val="114000"/>
                </a:lnSpc>
                <a:spcBef>
                  <a:spcPts val="0"/>
                </a:spcBef>
                <a:spcAft>
                  <a:spcPts val="0"/>
                </a:spcAft>
                <a:buNone/>
              </a:pPr>
              <a:r>
                <a:rPr lang="en-US" sz="4400">
                  <a:solidFill>
                    <a:srgbClr val="002060"/>
                  </a:solidFill>
                  <a:latin typeface="Lobster"/>
                  <a:ea typeface="Lobster"/>
                  <a:cs typeface="Lobster"/>
                  <a:sym typeface="Lobster"/>
                </a:rPr>
                <a:t>      </a:t>
              </a:r>
              <a:endParaRPr sz="4400">
                <a:solidFill>
                  <a:srgbClr val="002060"/>
                </a:solidFill>
                <a:latin typeface="Lobster"/>
                <a:ea typeface="Lobster"/>
                <a:cs typeface="Lobster"/>
                <a:sym typeface="Lobster"/>
              </a:endParaRPr>
            </a:p>
          </p:txBody>
        </p:sp>
      </p:grpSp>
      <p:pic>
        <p:nvPicPr>
          <p:cNvPr id="902" name="Google Shape;902;p11" descr="Hình ảnh chim họa mi chân thực và sắc nét cho dân mê chim cảnh"/>
          <p:cNvPicPr preferRelativeResize="0"/>
          <p:nvPr/>
        </p:nvPicPr>
        <p:blipFill rotWithShape="1">
          <a:blip r:embed="rId3">
            <a:alphaModFix/>
          </a:blip>
          <a:srcRect/>
          <a:stretch/>
        </p:blipFill>
        <p:spPr>
          <a:xfrm>
            <a:off x="13639800" y="0"/>
            <a:ext cx="4378035" cy="2917961"/>
          </a:xfrm>
          <a:prstGeom prst="ellipse">
            <a:avLst/>
          </a:prstGeom>
          <a:noFill/>
          <a:ln>
            <a:noFill/>
          </a:ln>
        </p:spPr>
      </p:pic>
      <p:sp>
        <p:nvSpPr>
          <p:cNvPr id="903" name="Google Shape;903;p11"/>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sp>
        <p:nvSpPr>
          <p:cNvPr id="904" name="Google Shape;904;p11"/>
          <p:cNvSpPr/>
          <p:nvPr/>
        </p:nvSpPr>
        <p:spPr>
          <a:xfrm>
            <a:off x="2891348" y="5431464"/>
            <a:ext cx="148104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1D1B10"/>
                </a:solidFill>
                <a:latin typeface="Lobster"/>
                <a:ea typeface="Lobster"/>
                <a:cs typeface="Lobster"/>
                <a:sym typeface="Lobster"/>
              </a:rPr>
              <a:t>Giới thiệu sự xuất hiện của chim họa mi vào các buổi chiều.</a:t>
            </a:r>
            <a:endParaRPr/>
          </a:p>
        </p:txBody>
      </p:sp>
      <p:pic>
        <p:nvPicPr>
          <p:cNvPr id="905" name="Google Shape;905;p11"/>
          <p:cNvPicPr preferRelativeResize="0"/>
          <p:nvPr/>
        </p:nvPicPr>
        <p:blipFill rotWithShape="1">
          <a:blip r:embed="rId4">
            <a:alphaModFix/>
          </a:blip>
          <a:srcRect/>
          <a:stretch/>
        </p:blipFill>
        <p:spPr>
          <a:xfrm>
            <a:off x="187036" y="6530167"/>
            <a:ext cx="3775364" cy="3718733"/>
          </a:xfrm>
          <a:prstGeom prst="rect">
            <a:avLst/>
          </a:prstGeom>
          <a:noFill/>
          <a:ln>
            <a:noFill/>
          </a:ln>
        </p:spPr>
      </p:pic>
      <p:sp>
        <p:nvSpPr>
          <p:cNvPr id="906" name="Google Shape;906;p11"/>
          <p:cNvSpPr/>
          <p:nvPr/>
        </p:nvSpPr>
        <p:spPr>
          <a:xfrm>
            <a:off x="2058526" y="5635198"/>
            <a:ext cx="671947" cy="457200"/>
          </a:xfrm>
          <a:prstGeom prst="rightArrow">
            <a:avLst>
              <a:gd name="adj1" fmla="val 50000"/>
              <a:gd name="adj2" fmla="val 50000"/>
            </a:avLst>
          </a:prstGeom>
          <a:solidFill>
            <a:schemeClr val="lt1"/>
          </a:solidFill>
          <a:ln w="5715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7" name="Google Shape;907;p11"/>
          <p:cNvPicPr preferRelativeResize="0"/>
          <p:nvPr/>
        </p:nvPicPr>
        <p:blipFill rotWithShape="1">
          <a:blip r:embed="rId5">
            <a:alphaModFix/>
          </a:blip>
          <a:srcRect/>
          <a:stretch/>
        </p:blipFill>
        <p:spPr>
          <a:xfrm>
            <a:off x="10820399" y="6247398"/>
            <a:ext cx="8181109" cy="46018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fade">
                                      <p:cBhvr>
                                        <p:cTn id="7" dur="500"/>
                                        <p:tgtEl>
                                          <p:spTgt spid="903"/>
                                        </p:tgtEl>
                                      </p:cBhvr>
                                    </p:animEffect>
                                  </p:childTnLst>
                                </p:cTn>
                              </p:par>
                              <p:par>
                                <p:cTn id="8" presetID="10" presetClass="entr" presetSubtype="0" fill="hold" nodeType="withEffect">
                                  <p:stCondLst>
                                    <p:cond delay="0"/>
                                  </p:stCondLst>
                                  <p:childTnLst>
                                    <p:set>
                                      <p:cBhvr>
                                        <p:cTn id="9" dur="1" fill="hold">
                                          <p:stCondLst>
                                            <p:cond delay="0"/>
                                          </p:stCondLst>
                                        </p:cTn>
                                        <p:tgtEl>
                                          <p:spTgt spid="902"/>
                                        </p:tgtEl>
                                        <p:attrNameLst>
                                          <p:attrName>style.visibility</p:attrName>
                                        </p:attrNameLst>
                                      </p:cBhvr>
                                      <p:to>
                                        <p:strVal val="visible"/>
                                      </p:to>
                                    </p:set>
                                    <p:animEffect transition="in" filter="fade">
                                      <p:cBhvr>
                                        <p:cTn id="10" dur="1000"/>
                                        <p:tgtEl>
                                          <p:spTgt spid="9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9"/>
                                        </p:tgtEl>
                                        <p:attrNameLst>
                                          <p:attrName>style.visibility</p:attrName>
                                        </p:attrNameLst>
                                      </p:cBhvr>
                                      <p:to>
                                        <p:strVal val="visible"/>
                                      </p:to>
                                    </p:set>
                                    <p:animEffect transition="in" filter="fade">
                                      <p:cBhvr>
                                        <p:cTn id="15" dur="1000"/>
                                        <p:tgtEl>
                                          <p:spTgt spid="8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06"/>
                                        </p:tgtEl>
                                        <p:attrNameLst>
                                          <p:attrName>style.visibility</p:attrName>
                                        </p:attrNameLst>
                                      </p:cBhvr>
                                      <p:to>
                                        <p:strVal val="visible"/>
                                      </p:to>
                                    </p:set>
                                    <p:animEffect transition="in" filter="fade">
                                      <p:cBhvr>
                                        <p:cTn id="20" dur="500"/>
                                        <p:tgtEl>
                                          <p:spTgt spid="906"/>
                                        </p:tgtEl>
                                      </p:cBhvr>
                                    </p:animEffect>
                                  </p:childTnLst>
                                </p:cTn>
                              </p:par>
                              <p:par>
                                <p:cTn id="21" presetID="10" presetClass="entr" presetSubtype="0" fill="hold" nodeType="withEffect">
                                  <p:stCondLst>
                                    <p:cond delay="0"/>
                                  </p:stCondLst>
                                  <p:childTnLst>
                                    <p:set>
                                      <p:cBhvr>
                                        <p:cTn id="22" dur="1" fill="hold">
                                          <p:stCondLst>
                                            <p:cond delay="0"/>
                                          </p:stCondLst>
                                        </p:cTn>
                                        <p:tgtEl>
                                          <p:spTgt spid="904"/>
                                        </p:tgtEl>
                                        <p:attrNameLst>
                                          <p:attrName>style.visibility</p:attrName>
                                        </p:attrNameLst>
                                      </p:cBhvr>
                                      <p:to>
                                        <p:strVal val="visible"/>
                                      </p:to>
                                    </p:set>
                                    <p:animEffect transition="in" filter="fade">
                                      <p:cBhvr>
                                        <p:cTn id="23" dur="500"/>
                                        <p:tgtEl>
                                          <p:spTgt spid="90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07"/>
                                        </p:tgtEl>
                                        <p:attrNameLst>
                                          <p:attrName>style.visibility</p:attrName>
                                        </p:attrNameLst>
                                      </p:cBhvr>
                                      <p:to>
                                        <p:strVal val="visible"/>
                                      </p:to>
                                    </p:set>
                                    <p:animEffect transition="in" filter="fade">
                                      <p:cBhvr>
                                        <p:cTn id="28" dur="500"/>
                                        <p:tgtEl>
                                          <p:spTgt spid="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2"/>
          <p:cNvSpPr/>
          <p:nvPr/>
        </p:nvSpPr>
        <p:spPr>
          <a:xfrm>
            <a:off x="731438" y="266699"/>
            <a:ext cx="16970375" cy="853440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13" name="Google Shape;913;p12"/>
          <p:cNvGrpSpPr/>
          <p:nvPr/>
        </p:nvGrpSpPr>
        <p:grpSpPr>
          <a:xfrm>
            <a:off x="962779" y="2171700"/>
            <a:ext cx="16507691" cy="4419600"/>
            <a:chOff x="900544" y="2705100"/>
            <a:chExt cx="16507691" cy="4419600"/>
          </a:xfrm>
        </p:grpSpPr>
        <p:sp>
          <p:nvSpPr>
            <p:cNvPr id="914" name="Google Shape;914;p12"/>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15" name="Google Shape;915;p12"/>
            <p:cNvSpPr/>
            <p:nvPr/>
          </p:nvSpPr>
          <p:spPr>
            <a:xfrm>
              <a:off x="921326" y="2826696"/>
              <a:ext cx="16191889" cy="3951723"/>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400" u="sng">
                  <a:solidFill>
                    <a:srgbClr val="002060"/>
                  </a:solidFill>
                  <a:latin typeface="Lobster"/>
                  <a:ea typeface="Lobster"/>
                  <a:cs typeface="Lobster"/>
                  <a:sym typeface="Lobster"/>
                </a:rPr>
                <a:t>Đoạn 2. </a:t>
              </a:r>
              <a:r>
                <a:rPr lang="en-US" sz="4400">
                  <a:solidFill>
                    <a:schemeClr val="dk1"/>
                  </a:solidFill>
                  <a:latin typeface="Lobster"/>
                  <a:ea typeface="Lobster"/>
                  <a:cs typeface="Lobster"/>
                  <a:sym typeface="Lobster"/>
                </a:rPr>
                <a:t>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a:t>
              </a:r>
              <a:r>
                <a:rPr lang="en-US" sz="4400">
                  <a:solidFill>
                    <a:srgbClr val="002060"/>
                  </a:solidFill>
                  <a:latin typeface="Lobster"/>
                  <a:ea typeface="Lobster"/>
                  <a:cs typeface="Lobster"/>
                  <a:sym typeface="Lobster"/>
                </a:rPr>
                <a:t>      </a:t>
              </a:r>
              <a:endParaRPr sz="4400">
                <a:solidFill>
                  <a:srgbClr val="002060"/>
                </a:solidFill>
                <a:latin typeface="Lobster"/>
                <a:ea typeface="Lobster"/>
                <a:cs typeface="Lobster"/>
                <a:sym typeface="Lobster"/>
              </a:endParaRPr>
            </a:p>
          </p:txBody>
        </p:sp>
      </p:grpSp>
      <p:pic>
        <p:nvPicPr>
          <p:cNvPr id="916" name="Google Shape;916;p12" descr="Hình ảnh chim họa mi chân thực và sắc nét cho dân mê chim cảnh"/>
          <p:cNvPicPr preferRelativeResize="0"/>
          <p:nvPr/>
        </p:nvPicPr>
        <p:blipFill rotWithShape="1">
          <a:blip r:embed="rId3">
            <a:alphaModFix/>
          </a:blip>
          <a:srcRect/>
          <a:stretch/>
        </p:blipFill>
        <p:spPr>
          <a:xfrm>
            <a:off x="14249400" y="-624665"/>
            <a:ext cx="4378035" cy="2917961"/>
          </a:xfrm>
          <a:prstGeom prst="ellipse">
            <a:avLst/>
          </a:prstGeom>
          <a:noFill/>
          <a:ln>
            <a:noFill/>
          </a:ln>
        </p:spPr>
      </p:pic>
      <p:sp>
        <p:nvSpPr>
          <p:cNvPr id="917" name="Google Shape;917;p12"/>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 Nội dung chính của mỗi đoạn là gì?</a:t>
            </a:r>
            <a:endParaRPr/>
          </a:p>
        </p:txBody>
      </p:sp>
      <p:sp>
        <p:nvSpPr>
          <p:cNvPr id="918" name="Google Shape;918;p12"/>
          <p:cNvSpPr/>
          <p:nvPr/>
        </p:nvSpPr>
        <p:spPr>
          <a:xfrm>
            <a:off x="2364985" y="7326854"/>
            <a:ext cx="1161087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974806"/>
                </a:solidFill>
                <a:latin typeface="Lobster"/>
                <a:ea typeface="Lobster"/>
                <a:cs typeface="Lobster"/>
                <a:sym typeface="Lobster"/>
              </a:rPr>
              <a:t>Tả tiếng hót đặc biệt của họa mi vào buổi chiều.</a:t>
            </a:r>
            <a:endParaRPr sz="4800">
              <a:solidFill>
                <a:srgbClr val="974806"/>
              </a:solidFill>
              <a:latin typeface="Lobster"/>
              <a:ea typeface="Lobster"/>
              <a:cs typeface="Lobster"/>
              <a:sym typeface="Lobster"/>
            </a:endParaRPr>
          </a:p>
        </p:txBody>
      </p:sp>
      <p:sp>
        <p:nvSpPr>
          <p:cNvPr id="919" name="Google Shape;919;p12"/>
          <p:cNvSpPr/>
          <p:nvPr/>
        </p:nvSpPr>
        <p:spPr>
          <a:xfrm>
            <a:off x="1655824" y="7513752"/>
            <a:ext cx="671947" cy="457200"/>
          </a:xfrm>
          <a:prstGeom prst="rightArrow">
            <a:avLst>
              <a:gd name="adj1" fmla="val 50000"/>
              <a:gd name="adj2" fmla="val 50000"/>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0" name="Google Shape;920;p12"/>
          <p:cNvPicPr preferRelativeResize="0"/>
          <p:nvPr/>
        </p:nvPicPr>
        <p:blipFill rotWithShape="1">
          <a:blip r:embed="rId4">
            <a:alphaModFix/>
          </a:blip>
          <a:srcRect/>
          <a:stretch/>
        </p:blipFill>
        <p:spPr>
          <a:xfrm>
            <a:off x="14113789" y="8191500"/>
            <a:ext cx="4724928" cy="265777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7"/>
                                        </p:tgtEl>
                                        <p:attrNameLst>
                                          <p:attrName>style.visibility</p:attrName>
                                        </p:attrNameLst>
                                      </p:cBhvr>
                                      <p:to>
                                        <p:strVal val="visible"/>
                                      </p:to>
                                    </p:set>
                                    <p:animEffect transition="in" filter="fade">
                                      <p:cBhvr>
                                        <p:cTn id="7" dur="500"/>
                                        <p:tgtEl>
                                          <p:spTgt spid="917"/>
                                        </p:tgtEl>
                                      </p:cBhvr>
                                    </p:animEffect>
                                  </p:childTnLst>
                                </p:cTn>
                              </p:par>
                              <p:par>
                                <p:cTn id="8" presetID="10" presetClass="entr" presetSubtype="0" fill="hold" nodeType="withEffect">
                                  <p:stCondLst>
                                    <p:cond delay="0"/>
                                  </p:stCondLst>
                                  <p:childTnLst>
                                    <p:set>
                                      <p:cBhvr>
                                        <p:cTn id="9" dur="1" fill="hold">
                                          <p:stCondLst>
                                            <p:cond delay="0"/>
                                          </p:stCondLst>
                                        </p:cTn>
                                        <p:tgtEl>
                                          <p:spTgt spid="916"/>
                                        </p:tgtEl>
                                        <p:attrNameLst>
                                          <p:attrName>style.visibility</p:attrName>
                                        </p:attrNameLst>
                                      </p:cBhvr>
                                      <p:to>
                                        <p:strVal val="visible"/>
                                      </p:to>
                                    </p:set>
                                    <p:animEffect transition="in" filter="fade">
                                      <p:cBhvr>
                                        <p:cTn id="10" dur="1000"/>
                                        <p:tgtEl>
                                          <p:spTgt spid="9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3"/>
                                        </p:tgtEl>
                                        <p:attrNameLst>
                                          <p:attrName>style.visibility</p:attrName>
                                        </p:attrNameLst>
                                      </p:cBhvr>
                                      <p:to>
                                        <p:strVal val="visible"/>
                                      </p:to>
                                    </p:set>
                                    <p:animEffect transition="in" filter="fade">
                                      <p:cBhvr>
                                        <p:cTn id="15" dur="1000"/>
                                        <p:tgtEl>
                                          <p:spTgt spid="9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9"/>
                                        </p:tgtEl>
                                        <p:attrNameLst>
                                          <p:attrName>style.visibility</p:attrName>
                                        </p:attrNameLst>
                                      </p:cBhvr>
                                      <p:to>
                                        <p:strVal val="visible"/>
                                      </p:to>
                                    </p:set>
                                    <p:animEffect transition="in" filter="fade">
                                      <p:cBhvr>
                                        <p:cTn id="20" dur="500"/>
                                        <p:tgtEl>
                                          <p:spTgt spid="919"/>
                                        </p:tgtEl>
                                      </p:cBhvr>
                                    </p:animEffect>
                                  </p:childTnLst>
                                </p:cTn>
                              </p:par>
                              <p:par>
                                <p:cTn id="21" presetID="10" presetClass="entr" presetSubtype="0" fill="hold" nodeType="withEffect">
                                  <p:stCondLst>
                                    <p:cond delay="0"/>
                                  </p:stCondLst>
                                  <p:childTnLst>
                                    <p:set>
                                      <p:cBhvr>
                                        <p:cTn id="22" dur="1" fill="hold">
                                          <p:stCondLst>
                                            <p:cond delay="0"/>
                                          </p:stCondLst>
                                        </p:cTn>
                                        <p:tgtEl>
                                          <p:spTgt spid="918"/>
                                        </p:tgtEl>
                                        <p:attrNameLst>
                                          <p:attrName>style.visibility</p:attrName>
                                        </p:attrNameLst>
                                      </p:cBhvr>
                                      <p:to>
                                        <p:strVal val="visible"/>
                                      </p:to>
                                    </p:set>
                                    <p:animEffect transition="in" filter="fade">
                                      <p:cBhvr>
                                        <p:cTn id="23" dur="500"/>
                                        <p:tgtEl>
                                          <p:spTgt spid="9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20"/>
                                        </p:tgtEl>
                                        <p:attrNameLst>
                                          <p:attrName>style.visibility</p:attrName>
                                        </p:attrNameLst>
                                      </p:cBhvr>
                                      <p:to>
                                        <p:strVal val="visible"/>
                                      </p:to>
                                    </p:set>
                                    <p:animEffect transition="in" filter="fade">
                                      <p:cBhvr>
                                        <p:cTn id="28" dur="5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3"/>
          <p:cNvSpPr/>
          <p:nvPr/>
        </p:nvSpPr>
        <p:spPr>
          <a:xfrm>
            <a:off x="731438" y="266699"/>
            <a:ext cx="16970375" cy="853440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26" name="Google Shape;926;p13"/>
          <p:cNvGrpSpPr/>
          <p:nvPr/>
        </p:nvGrpSpPr>
        <p:grpSpPr>
          <a:xfrm>
            <a:off x="962779" y="2171700"/>
            <a:ext cx="16507691" cy="3301441"/>
            <a:chOff x="900544" y="2705100"/>
            <a:chExt cx="16507691" cy="3301441"/>
          </a:xfrm>
        </p:grpSpPr>
        <p:sp>
          <p:nvSpPr>
            <p:cNvPr id="927" name="Google Shape;927;p13"/>
            <p:cNvSpPr/>
            <p:nvPr/>
          </p:nvSpPr>
          <p:spPr>
            <a:xfrm>
              <a:off x="900544" y="2705100"/>
              <a:ext cx="16507691" cy="2971800"/>
            </a:xfrm>
            <a:prstGeom prst="roundRect">
              <a:avLst>
                <a:gd name="adj" fmla="val 16667"/>
              </a:avLst>
            </a:prstGeom>
            <a:solidFill>
              <a:srgbClr val="92D050">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28" name="Google Shape;928;p13"/>
            <p:cNvSpPr/>
            <p:nvPr/>
          </p:nvSpPr>
          <p:spPr>
            <a:xfrm>
              <a:off x="921326" y="2826696"/>
              <a:ext cx="16191889" cy="3179845"/>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400" u="sng">
                  <a:solidFill>
                    <a:srgbClr val="002060"/>
                  </a:solidFill>
                  <a:latin typeface="Lobster"/>
                  <a:ea typeface="Lobster"/>
                  <a:cs typeface="Lobster"/>
                  <a:sym typeface="Lobster"/>
                </a:rPr>
                <a:t>Đoạn 3. </a:t>
              </a:r>
              <a:r>
                <a:rPr lang="en-US" sz="4400">
                  <a:solidFill>
                    <a:srgbClr val="1D1B10"/>
                  </a:solidFill>
                  <a:latin typeface="Lobster"/>
                  <a:ea typeface="Lobster"/>
                  <a:cs typeface="Lobster"/>
                  <a:sym typeface="Lobster"/>
                </a:rPr>
                <a:t>Hót một lúc lâu, nhạc sĩ giang hồ không tên không tuổi ấy từ từ nhắm mắt lại, thu đầu vào lông cổ, im lặng ngủ, ngủ say sưa sau một cuộc viễn du trong bóng đêm dày.</a:t>
              </a:r>
              <a:endParaRPr/>
            </a:p>
            <a:p>
              <a:pPr marL="0" marR="0" lvl="0" indent="0" algn="l" rtl="0">
                <a:lnSpc>
                  <a:spcPct val="114000"/>
                </a:lnSpc>
                <a:spcBef>
                  <a:spcPts val="0"/>
                </a:spcBef>
                <a:spcAft>
                  <a:spcPts val="0"/>
                </a:spcAft>
                <a:buNone/>
              </a:pPr>
              <a:endParaRPr sz="4400">
                <a:solidFill>
                  <a:srgbClr val="002060"/>
                </a:solidFill>
                <a:latin typeface="Lobster"/>
                <a:ea typeface="Lobster"/>
                <a:cs typeface="Lobster"/>
                <a:sym typeface="Lobster"/>
              </a:endParaRPr>
            </a:p>
          </p:txBody>
        </p:sp>
      </p:grpSp>
      <p:pic>
        <p:nvPicPr>
          <p:cNvPr id="929" name="Google Shape;929;p13" descr="Hình ảnh chim họa mi chân thực và sắc nét cho dân mê chim cảnh"/>
          <p:cNvPicPr preferRelativeResize="0"/>
          <p:nvPr/>
        </p:nvPicPr>
        <p:blipFill rotWithShape="1">
          <a:blip r:embed="rId3">
            <a:alphaModFix/>
          </a:blip>
          <a:srcRect/>
          <a:stretch/>
        </p:blipFill>
        <p:spPr>
          <a:xfrm>
            <a:off x="14249400" y="-624665"/>
            <a:ext cx="4378035" cy="2917961"/>
          </a:xfrm>
          <a:prstGeom prst="ellipse">
            <a:avLst/>
          </a:prstGeom>
          <a:noFill/>
          <a:ln>
            <a:noFill/>
          </a:ln>
        </p:spPr>
      </p:pic>
      <p:sp>
        <p:nvSpPr>
          <p:cNvPr id="930" name="Google Shape;930;p13"/>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sp>
        <p:nvSpPr>
          <p:cNvPr id="931" name="Google Shape;931;p13"/>
          <p:cNvSpPr/>
          <p:nvPr/>
        </p:nvSpPr>
        <p:spPr>
          <a:xfrm>
            <a:off x="3733800" y="6049482"/>
            <a:ext cx="1063945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974806"/>
                </a:solidFill>
                <a:latin typeface="Lobster"/>
                <a:ea typeface="Lobster"/>
                <a:cs typeface="Lobster"/>
                <a:sym typeface="Lobster"/>
              </a:rPr>
              <a:t>Tả cách ngủ đặc biệt của họa mi trong đêm.</a:t>
            </a:r>
            <a:endParaRPr sz="4800">
              <a:solidFill>
                <a:srgbClr val="974806"/>
              </a:solidFill>
              <a:latin typeface="Lobster"/>
              <a:ea typeface="Lobster"/>
              <a:cs typeface="Lobster"/>
              <a:sym typeface="Lobster"/>
            </a:endParaRPr>
          </a:p>
        </p:txBody>
      </p:sp>
      <p:sp>
        <p:nvSpPr>
          <p:cNvPr id="932" name="Google Shape;932;p13"/>
          <p:cNvSpPr/>
          <p:nvPr/>
        </p:nvSpPr>
        <p:spPr>
          <a:xfrm>
            <a:off x="2743200" y="6260324"/>
            <a:ext cx="671947" cy="457200"/>
          </a:xfrm>
          <a:prstGeom prst="rightArrow">
            <a:avLst>
              <a:gd name="adj1" fmla="val 50000"/>
              <a:gd name="adj2" fmla="val 50000"/>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3" name="Google Shape;933;p13"/>
          <p:cNvPicPr preferRelativeResize="0"/>
          <p:nvPr/>
        </p:nvPicPr>
        <p:blipFill rotWithShape="1">
          <a:blip r:embed="rId4">
            <a:alphaModFix/>
          </a:blip>
          <a:srcRect/>
          <a:stretch/>
        </p:blipFill>
        <p:spPr>
          <a:xfrm>
            <a:off x="14113789" y="8191500"/>
            <a:ext cx="4724928" cy="2657772"/>
          </a:xfrm>
          <a:prstGeom prst="rect">
            <a:avLst/>
          </a:prstGeom>
          <a:noFill/>
          <a:ln>
            <a:noFill/>
          </a:ln>
        </p:spPr>
      </p:pic>
      <p:pic>
        <p:nvPicPr>
          <p:cNvPr id="934" name="Google Shape;934;p13"/>
          <p:cNvPicPr preferRelativeResize="0"/>
          <p:nvPr/>
        </p:nvPicPr>
        <p:blipFill rotWithShape="1">
          <a:blip r:embed="rId5">
            <a:alphaModFix/>
          </a:blip>
          <a:srcRect/>
          <a:stretch/>
        </p:blipFill>
        <p:spPr>
          <a:xfrm>
            <a:off x="-9456" y="7220453"/>
            <a:ext cx="3088629" cy="30422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0"/>
                                        </p:tgtEl>
                                        <p:attrNameLst>
                                          <p:attrName>style.visibility</p:attrName>
                                        </p:attrNameLst>
                                      </p:cBhvr>
                                      <p:to>
                                        <p:strVal val="visible"/>
                                      </p:to>
                                    </p:set>
                                    <p:animEffect transition="in" filter="fade">
                                      <p:cBhvr>
                                        <p:cTn id="7" dur="500"/>
                                        <p:tgtEl>
                                          <p:spTgt spid="930"/>
                                        </p:tgtEl>
                                      </p:cBhvr>
                                    </p:animEffect>
                                  </p:childTnLst>
                                </p:cTn>
                              </p:par>
                              <p:par>
                                <p:cTn id="8" presetID="10" presetClass="entr" presetSubtype="0" fill="hold" nodeType="withEffect">
                                  <p:stCondLst>
                                    <p:cond delay="0"/>
                                  </p:stCondLst>
                                  <p:childTnLst>
                                    <p:set>
                                      <p:cBhvr>
                                        <p:cTn id="9" dur="1" fill="hold">
                                          <p:stCondLst>
                                            <p:cond delay="0"/>
                                          </p:stCondLst>
                                        </p:cTn>
                                        <p:tgtEl>
                                          <p:spTgt spid="929"/>
                                        </p:tgtEl>
                                        <p:attrNameLst>
                                          <p:attrName>style.visibility</p:attrName>
                                        </p:attrNameLst>
                                      </p:cBhvr>
                                      <p:to>
                                        <p:strVal val="visible"/>
                                      </p:to>
                                    </p:set>
                                    <p:animEffect transition="in" filter="fade">
                                      <p:cBhvr>
                                        <p:cTn id="10" dur="1000"/>
                                        <p:tgtEl>
                                          <p:spTgt spid="9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6"/>
                                        </p:tgtEl>
                                        <p:attrNameLst>
                                          <p:attrName>style.visibility</p:attrName>
                                        </p:attrNameLst>
                                      </p:cBhvr>
                                      <p:to>
                                        <p:strVal val="visible"/>
                                      </p:to>
                                    </p:set>
                                    <p:animEffect transition="in" filter="fade">
                                      <p:cBhvr>
                                        <p:cTn id="15" dur="1000"/>
                                        <p:tgtEl>
                                          <p:spTgt spid="9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2"/>
                                        </p:tgtEl>
                                        <p:attrNameLst>
                                          <p:attrName>style.visibility</p:attrName>
                                        </p:attrNameLst>
                                      </p:cBhvr>
                                      <p:to>
                                        <p:strVal val="visible"/>
                                      </p:to>
                                    </p:set>
                                    <p:animEffect transition="in" filter="fade">
                                      <p:cBhvr>
                                        <p:cTn id="20" dur="500"/>
                                        <p:tgtEl>
                                          <p:spTgt spid="932"/>
                                        </p:tgtEl>
                                      </p:cBhvr>
                                    </p:animEffect>
                                  </p:childTnLst>
                                </p:cTn>
                              </p:par>
                              <p:par>
                                <p:cTn id="21" presetID="10" presetClass="entr" presetSubtype="0" fill="hold" nodeType="withEffect">
                                  <p:stCondLst>
                                    <p:cond delay="0"/>
                                  </p:stCondLst>
                                  <p:childTnLst>
                                    <p:set>
                                      <p:cBhvr>
                                        <p:cTn id="22" dur="1" fill="hold">
                                          <p:stCondLst>
                                            <p:cond delay="0"/>
                                          </p:stCondLst>
                                        </p:cTn>
                                        <p:tgtEl>
                                          <p:spTgt spid="931"/>
                                        </p:tgtEl>
                                        <p:attrNameLst>
                                          <p:attrName>style.visibility</p:attrName>
                                        </p:attrNameLst>
                                      </p:cBhvr>
                                      <p:to>
                                        <p:strVal val="visible"/>
                                      </p:to>
                                    </p:set>
                                    <p:animEffect transition="in" filter="fade">
                                      <p:cBhvr>
                                        <p:cTn id="23" dur="500"/>
                                        <p:tgtEl>
                                          <p:spTgt spid="9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33"/>
                                        </p:tgtEl>
                                        <p:attrNameLst>
                                          <p:attrName>style.visibility</p:attrName>
                                        </p:attrNameLst>
                                      </p:cBhvr>
                                      <p:to>
                                        <p:strVal val="visible"/>
                                      </p:to>
                                    </p:set>
                                    <p:animEffect transition="in" filter="fade">
                                      <p:cBhvr>
                                        <p:cTn id="28" dur="500"/>
                                        <p:tgtEl>
                                          <p:spTgt spid="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4"/>
          <p:cNvSpPr/>
          <p:nvPr/>
        </p:nvSpPr>
        <p:spPr>
          <a:xfrm>
            <a:off x="731438" y="266699"/>
            <a:ext cx="16970375" cy="8000999"/>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40" name="Google Shape;940;p14"/>
          <p:cNvGrpSpPr/>
          <p:nvPr/>
        </p:nvGrpSpPr>
        <p:grpSpPr>
          <a:xfrm>
            <a:off x="921326" y="1458980"/>
            <a:ext cx="16507691" cy="4457853"/>
            <a:chOff x="900544" y="2705100"/>
            <a:chExt cx="16507691" cy="3494052"/>
          </a:xfrm>
        </p:grpSpPr>
        <p:sp>
          <p:nvSpPr>
            <p:cNvPr id="941" name="Google Shape;941;p14"/>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42" name="Google Shape;942;p14"/>
            <p:cNvSpPr/>
            <p:nvPr/>
          </p:nvSpPr>
          <p:spPr>
            <a:xfrm>
              <a:off x="921326" y="2826696"/>
              <a:ext cx="16191889" cy="3372456"/>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000" u="sng">
                  <a:solidFill>
                    <a:srgbClr val="800000"/>
                  </a:solidFill>
                  <a:latin typeface="Lobster"/>
                  <a:ea typeface="Lobster"/>
                  <a:cs typeface="Lobster"/>
                  <a:sym typeface="Lobster"/>
                </a:rPr>
                <a:t>Đoạn 4. </a:t>
              </a:r>
              <a:r>
                <a:rPr lang="en-US" sz="4000">
                  <a:solidFill>
                    <a:srgbClr val="800000"/>
                  </a:solidFill>
                  <a:latin typeface="Lobster"/>
                  <a:ea typeface="Lobster"/>
                  <a:cs typeface="Lobster"/>
                  <a:sym typeface="Lobster"/>
                </a:rPr>
                <a:t>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marL="0" marR="0" lvl="0" indent="0" algn="l" rtl="0">
                <a:lnSpc>
                  <a:spcPct val="114000"/>
                </a:lnSpc>
                <a:spcBef>
                  <a:spcPts val="0"/>
                </a:spcBef>
                <a:spcAft>
                  <a:spcPts val="0"/>
                </a:spcAft>
                <a:buNone/>
              </a:pPr>
              <a:r>
                <a:rPr lang="en-US" sz="4000">
                  <a:solidFill>
                    <a:srgbClr val="800000"/>
                  </a:solidFill>
                  <a:latin typeface="Lobster"/>
                  <a:ea typeface="Lobster"/>
                  <a:cs typeface="Lobster"/>
                  <a:sym typeface="Lobster"/>
                </a:rPr>
                <a:t>      </a:t>
              </a:r>
              <a:endParaRPr sz="4000">
                <a:solidFill>
                  <a:srgbClr val="800000"/>
                </a:solidFill>
                <a:latin typeface="Lobster"/>
                <a:ea typeface="Lobster"/>
                <a:cs typeface="Lobster"/>
                <a:sym typeface="Lobster"/>
              </a:endParaRPr>
            </a:p>
          </p:txBody>
        </p:sp>
      </p:grpSp>
      <p:sp>
        <p:nvSpPr>
          <p:cNvPr id="943" name="Google Shape;943;p14"/>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sp>
        <p:nvSpPr>
          <p:cNvPr id="944" name="Google Shape;944;p14"/>
          <p:cNvSpPr/>
          <p:nvPr/>
        </p:nvSpPr>
        <p:spPr>
          <a:xfrm>
            <a:off x="4111201" y="5936453"/>
            <a:ext cx="11285462"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205867"/>
                </a:solidFill>
                <a:latin typeface="Lobster"/>
                <a:ea typeface="Lobster"/>
                <a:cs typeface="Lobster"/>
                <a:sym typeface="Lobster"/>
              </a:rPr>
              <a:t>Tả cách hót chào nắng sớm rất đặc biệt của họa mi.</a:t>
            </a:r>
            <a:endParaRPr sz="4400" b="1">
              <a:solidFill>
                <a:srgbClr val="205867"/>
              </a:solidFill>
              <a:latin typeface="Lobster"/>
              <a:ea typeface="Lobster"/>
              <a:cs typeface="Lobster"/>
              <a:sym typeface="Lobster"/>
            </a:endParaRPr>
          </a:p>
        </p:txBody>
      </p:sp>
      <p:pic>
        <p:nvPicPr>
          <p:cNvPr id="945" name="Google Shape;945;p14"/>
          <p:cNvPicPr preferRelativeResize="0"/>
          <p:nvPr/>
        </p:nvPicPr>
        <p:blipFill rotWithShape="1">
          <a:blip r:embed="rId3">
            <a:alphaModFix/>
          </a:blip>
          <a:srcRect/>
          <a:stretch/>
        </p:blipFill>
        <p:spPr>
          <a:xfrm>
            <a:off x="187036" y="6530167"/>
            <a:ext cx="3775364" cy="3718733"/>
          </a:xfrm>
          <a:prstGeom prst="rect">
            <a:avLst/>
          </a:prstGeom>
          <a:noFill/>
          <a:ln>
            <a:noFill/>
          </a:ln>
        </p:spPr>
      </p:pic>
      <p:sp>
        <p:nvSpPr>
          <p:cNvPr id="946" name="Google Shape;946;p14"/>
          <p:cNvSpPr/>
          <p:nvPr/>
        </p:nvSpPr>
        <p:spPr>
          <a:xfrm>
            <a:off x="3290453" y="6072967"/>
            <a:ext cx="671947" cy="457200"/>
          </a:xfrm>
          <a:prstGeom prst="rightArrow">
            <a:avLst>
              <a:gd name="adj1" fmla="val 50000"/>
              <a:gd name="adj2" fmla="val 50000"/>
            </a:avLst>
          </a:prstGeom>
          <a:solidFill>
            <a:schemeClr val="lt1"/>
          </a:solidFill>
          <a:ln w="5715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7" name="Google Shape;947;p14"/>
          <p:cNvPicPr preferRelativeResize="0"/>
          <p:nvPr/>
        </p:nvPicPr>
        <p:blipFill rotWithShape="1">
          <a:blip r:embed="rId4">
            <a:alphaModFix/>
          </a:blip>
          <a:srcRect/>
          <a:stretch/>
        </p:blipFill>
        <p:spPr>
          <a:xfrm>
            <a:off x="10820399" y="6247398"/>
            <a:ext cx="8181109" cy="46018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500"/>
                                        <p:tgtEl>
                                          <p:spTgt spid="9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0"/>
                                        </p:tgtEl>
                                        <p:attrNameLst>
                                          <p:attrName>style.visibility</p:attrName>
                                        </p:attrNameLst>
                                      </p:cBhvr>
                                      <p:to>
                                        <p:strVal val="visible"/>
                                      </p:to>
                                    </p:set>
                                    <p:animEffect transition="in" filter="fade">
                                      <p:cBhvr>
                                        <p:cTn id="12" dur="1000"/>
                                        <p:tgtEl>
                                          <p:spTgt spid="9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6"/>
                                        </p:tgtEl>
                                        <p:attrNameLst>
                                          <p:attrName>style.visibility</p:attrName>
                                        </p:attrNameLst>
                                      </p:cBhvr>
                                      <p:to>
                                        <p:strVal val="visible"/>
                                      </p:to>
                                    </p:set>
                                    <p:animEffect transition="in" filter="fade">
                                      <p:cBhvr>
                                        <p:cTn id="17" dur="500"/>
                                        <p:tgtEl>
                                          <p:spTgt spid="946"/>
                                        </p:tgtEl>
                                      </p:cBhvr>
                                    </p:animEffect>
                                  </p:childTnLst>
                                </p:cTn>
                              </p:par>
                              <p:par>
                                <p:cTn id="18" presetID="10" presetClass="entr" presetSubtype="0" fill="hold" nodeType="withEffect">
                                  <p:stCondLst>
                                    <p:cond delay="0"/>
                                  </p:stCondLst>
                                  <p:childTnLst>
                                    <p:set>
                                      <p:cBhvr>
                                        <p:cTn id="19" dur="1" fill="hold">
                                          <p:stCondLst>
                                            <p:cond delay="0"/>
                                          </p:stCondLst>
                                        </p:cTn>
                                        <p:tgtEl>
                                          <p:spTgt spid="944"/>
                                        </p:tgtEl>
                                        <p:attrNameLst>
                                          <p:attrName>style.visibility</p:attrName>
                                        </p:attrNameLst>
                                      </p:cBhvr>
                                      <p:to>
                                        <p:strVal val="visible"/>
                                      </p:to>
                                    </p:set>
                                    <p:animEffect transition="in" filter="fade">
                                      <p:cBhvr>
                                        <p:cTn id="20" dur="500"/>
                                        <p:tgtEl>
                                          <p:spTgt spid="9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47"/>
                                        </p:tgtEl>
                                        <p:attrNameLst>
                                          <p:attrName>style.visibility</p:attrName>
                                        </p:attrNameLst>
                                      </p:cBhvr>
                                      <p:to>
                                        <p:strVal val="visible"/>
                                      </p:to>
                                    </p:set>
                                    <p:animEffect transition="in" filter="fade">
                                      <p:cBhvr>
                                        <p:cTn id="25"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5"/>
          <p:cNvSpPr/>
          <p:nvPr/>
        </p:nvSpPr>
        <p:spPr>
          <a:xfrm>
            <a:off x="304800" y="266698"/>
            <a:ext cx="17397013" cy="9525002"/>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953" name="Google Shape;953;p15"/>
          <p:cNvSpPr/>
          <p:nvPr/>
        </p:nvSpPr>
        <p:spPr>
          <a:xfrm>
            <a:off x="1330036" y="1028700"/>
            <a:ext cx="15810889" cy="8402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800000"/>
                </a:solidFill>
                <a:latin typeface="Lobster"/>
                <a:ea typeface="Lobster"/>
                <a:cs typeface="Lobster"/>
                <a:sym typeface="Lobster"/>
              </a:rPr>
              <a:t>            Chim họa mi hót</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Theo Ngọc Giao</a:t>
            </a:r>
            <a:endParaRPr sz="3600">
              <a:solidFill>
                <a:srgbClr val="800000"/>
              </a:solidFill>
              <a:latin typeface="Lobster"/>
              <a:ea typeface="Lobster"/>
              <a:cs typeface="Lobster"/>
              <a:sym typeface="Lobster"/>
            </a:endParaRPr>
          </a:p>
        </p:txBody>
      </p:sp>
      <p:sp>
        <p:nvSpPr>
          <p:cNvPr id="954" name="Google Shape;954;p15"/>
          <p:cNvSpPr txBox="1"/>
          <p:nvPr/>
        </p:nvSpPr>
        <p:spPr>
          <a:xfrm>
            <a:off x="1039091" y="1586925"/>
            <a:ext cx="14478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Lobster"/>
                <a:ea typeface="Lobster"/>
                <a:cs typeface="Lobster"/>
                <a:sym typeface="Lobster"/>
              </a:rPr>
              <a:t>Mở bài</a:t>
            </a:r>
            <a:endParaRPr sz="3200">
              <a:solidFill>
                <a:schemeClr val="dk1"/>
              </a:solidFill>
              <a:latin typeface="Lobster"/>
              <a:ea typeface="Lobster"/>
              <a:cs typeface="Lobster"/>
              <a:sym typeface="Lobster"/>
            </a:endParaRPr>
          </a:p>
        </p:txBody>
      </p:sp>
      <p:sp>
        <p:nvSpPr>
          <p:cNvPr id="955" name="Google Shape;955;p15"/>
          <p:cNvSpPr txBox="1"/>
          <p:nvPr/>
        </p:nvSpPr>
        <p:spPr>
          <a:xfrm>
            <a:off x="304800" y="2705100"/>
            <a:ext cx="16764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Lobster"/>
                <a:ea typeface="Lobster"/>
                <a:cs typeface="Lobster"/>
                <a:sym typeface="Lobster"/>
              </a:rPr>
              <a:t>Thân bài</a:t>
            </a:r>
            <a:endParaRPr sz="3200">
              <a:solidFill>
                <a:schemeClr val="dk1"/>
              </a:solidFill>
              <a:latin typeface="Lobster"/>
              <a:ea typeface="Lobster"/>
              <a:cs typeface="Lobster"/>
              <a:sym typeface="Lobster"/>
            </a:endParaRPr>
          </a:p>
        </p:txBody>
      </p:sp>
      <p:sp>
        <p:nvSpPr>
          <p:cNvPr id="956" name="Google Shape;956;p15"/>
          <p:cNvSpPr txBox="1"/>
          <p:nvPr/>
        </p:nvSpPr>
        <p:spPr>
          <a:xfrm>
            <a:off x="304800" y="6573982"/>
            <a:ext cx="16764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Lobster"/>
                <a:ea typeface="Lobster"/>
                <a:cs typeface="Lobster"/>
                <a:sym typeface="Lobster"/>
              </a:rPr>
              <a:t>Kết bài</a:t>
            </a:r>
            <a:endParaRPr sz="3200">
              <a:solidFill>
                <a:schemeClr val="dk1"/>
              </a:solidFill>
              <a:latin typeface="Lobster"/>
              <a:ea typeface="Lobster"/>
              <a:cs typeface="Lobster"/>
              <a:sym typeface="Lobste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3"/>
                                        </p:tgtEl>
                                        <p:attrNameLst>
                                          <p:attrName>style.visibility</p:attrName>
                                        </p:attrNameLst>
                                      </p:cBhvr>
                                      <p:to>
                                        <p:strVal val="visible"/>
                                      </p:to>
                                    </p:set>
                                    <p:animEffect transition="in" filter="fade">
                                      <p:cBhvr>
                                        <p:cTn id="7" dur="1000"/>
                                        <p:tgtEl>
                                          <p:spTgt spid="9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4"/>
                                        </p:tgtEl>
                                        <p:attrNameLst>
                                          <p:attrName>style.visibility</p:attrName>
                                        </p:attrNameLst>
                                      </p:cBhvr>
                                      <p:to>
                                        <p:strVal val="visible"/>
                                      </p:to>
                                    </p:set>
                                    <p:animEffect transition="in" filter="fade">
                                      <p:cBhvr>
                                        <p:cTn id="12" dur="1000"/>
                                        <p:tgtEl>
                                          <p:spTgt spid="9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5"/>
                                        </p:tgtEl>
                                        <p:attrNameLst>
                                          <p:attrName>style.visibility</p:attrName>
                                        </p:attrNameLst>
                                      </p:cBhvr>
                                      <p:to>
                                        <p:strVal val="visible"/>
                                      </p:to>
                                    </p:set>
                                    <p:animEffect transition="in" filter="fade">
                                      <p:cBhvr>
                                        <p:cTn id="17" dur="1000"/>
                                        <p:tgtEl>
                                          <p:spTgt spid="9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6"/>
                                        </p:tgtEl>
                                        <p:attrNameLst>
                                          <p:attrName>style.visibility</p:attrName>
                                        </p:attrNameLst>
                                      </p:cBhvr>
                                      <p:to>
                                        <p:strVal val="visible"/>
                                      </p:to>
                                    </p:set>
                                    <p:animEffect transition="in" filter="fade">
                                      <p:cBhvr>
                                        <p:cTn id="22" dur="1000"/>
                                        <p:tgtEl>
                                          <p:spTgt spid="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6"/>
          <p:cNvSpPr/>
          <p:nvPr/>
        </p:nvSpPr>
        <p:spPr>
          <a:xfrm>
            <a:off x="731438" y="266698"/>
            <a:ext cx="16970375" cy="9525002"/>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962" name="Google Shape;962;p16"/>
          <p:cNvSpPr/>
          <p:nvPr/>
        </p:nvSpPr>
        <p:spPr>
          <a:xfrm>
            <a:off x="1081536" y="477955"/>
            <a:ext cx="16507691" cy="8932745"/>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63" name="Google Shape;963;p16"/>
          <p:cNvSpPr/>
          <p:nvPr/>
        </p:nvSpPr>
        <p:spPr>
          <a:xfrm>
            <a:off x="1752600" y="477955"/>
            <a:ext cx="1547902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b) Tác giả bài văn quan sát chim họa mi hót bằng những giác quan nào?</a:t>
            </a:r>
            <a:endParaRPr/>
          </a:p>
        </p:txBody>
      </p:sp>
      <p:grpSp>
        <p:nvGrpSpPr>
          <p:cNvPr id="964" name="Google Shape;964;p16"/>
          <p:cNvGrpSpPr/>
          <p:nvPr/>
        </p:nvGrpSpPr>
        <p:grpSpPr>
          <a:xfrm>
            <a:off x="6629400" y="1526591"/>
            <a:ext cx="4267200" cy="1066800"/>
            <a:chOff x="6019800" y="2256123"/>
            <a:chExt cx="2819400" cy="1066800"/>
          </a:xfrm>
        </p:grpSpPr>
        <p:sp>
          <p:nvSpPr>
            <p:cNvPr id="965" name="Google Shape;965;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6" name="Google Shape;966;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800000"/>
                  </a:solidFill>
                  <a:latin typeface="Lobster"/>
                  <a:ea typeface="Lobster"/>
                  <a:cs typeface="Lobster"/>
                  <a:sym typeface="Lobster"/>
                </a:rPr>
                <a:t>QUAN SÁT</a:t>
              </a:r>
              <a:endParaRPr sz="3600" b="1">
                <a:solidFill>
                  <a:srgbClr val="800000"/>
                </a:solidFill>
                <a:latin typeface="Lobster"/>
                <a:ea typeface="Lobster"/>
                <a:cs typeface="Lobster"/>
                <a:sym typeface="Lobster"/>
              </a:endParaRPr>
            </a:p>
          </p:txBody>
        </p:sp>
      </p:grpSp>
      <p:sp>
        <p:nvSpPr>
          <p:cNvPr id="967" name="Google Shape;967;p16"/>
          <p:cNvSpPr/>
          <p:nvPr/>
        </p:nvSpPr>
        <p:spPr>
          <a:xfrm rot="-1200343" flipH="1">
            <a:off x="6055548" y="3049412"/>
            <a:ext cx="1996194" cy="115606"/>
          </a:xfrm>
          <a:prstGeom prst="rightArrow">
            <a:avLst>
              <a:gd name="adj1" fmla="val 50000"/>
              <a:gd name="adj2" fmla="val 53636"/>
            </a:avLst>
          </a:prstGeom>
          <a:solidFill>
            <a:schemeClr val="lt1"/>
          </a:solidFill>
          <a:ln w="57150" cap="flat" cmpd="sng">
            <a:solidFill>
              <a:srgbClr val="5F49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8" name="Google Shape;968;p16"/>
          <p:cNvSpPr/>
          <p:nvPr/>
        </p:nvSpPr>
        <p:spPr>
          <a:xfrm rot="-9406416" flipH="1">
            <a:off x="9950475" y="3041115"/>
            <a:ext cx="1892249" cy="106332"/>
          </a:xfrm>
          <a:prstGeom prst="rightArrow">
            <a:avLst>
              <a:gd name="adj1" fmla="val 50000"/>
              <a:gd name="adj2" fmla="val 53636"/>
            </a:avLst>
          </a:prstGeom>
          <a:solidFill>
            <a:schemeClr val="lt1"/>
          </a:solidFill>
          <a:ln w="57150" cap="flat" cmpd="sng">
            <a:solidFill>
              <a:srgbClr val="5F49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69" name="Google Shape;969;p16"/>
          <p:cNvGrpSpPr/>
          <p:nvPr/>
        </p:nvGrpSpPr>
        <p:grpSpPr>
          <a:xfrm>
            <a:off x="2380610" y="3465377"/>
            <a:ext cx="3888259" cy="1620981"/>
            <a:chOff x="2971800" y="3408218"/>
            <a:chExt cx="3888259" cy="1620981"/>
          </a:xfrm>
        </p:grpSpPr>
        <p:grpSp>
          <p:nvGrpSpPr>
            <p:cNvPr id="970" name="Google Shape;970;p16"/>
            <p:cNvGrpSpPr/>
            <p:nvPr/>
          </p:nvGrpSpPr>
          <p:grpSpPr>
            <a:xfrm>
              <a:off x="3213879" y="3408218"/>
              <a:ext cx="3646180" cy="1066800"/>
              <a:chOff x="6019800" y="2256123"/>
              <a:chExt cx="2819400" cy="1066800"/>
            </a:xfrm>
          </p:grpSpPr>
          <p:sp>
            <p:nvSpPr>
              <p:cNvPr id="971" name="Google Shape;971;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972" name="Google Shape;972;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0070C0"/>
                    </a:solidFill>
                    <a:latin typeface="Lobster"/>
                    <a:ea typeface="Lobster"/>
                    <a:cs typeface="Lobster"/>
                    <a:sym typeface="Lobster"/>
                  </a:rPr>
                  <a:t>Thị giác</a:t>
                </a:r>
                <a:endParaRPr/>
              </a:p>
            </p:txBody>
          </p:sp>
        </p:grpSp>
        <p:pic>
          <p:nvPicPr>
            <p:cNvPr id="973" name="Google Shape;973;p16"/>
            <p:cNvPicPr preferRelativeResize="0"/>
            <p:nvPr/>
          </p:nvPicPr>
          <p:blipFill rotWithShape="1">
            <a:blip r:embed="rId3">
              <a:alphaModFix/>
            </a:blip>
            <a:srcRect/>
            <a:stretch/>
          </p:blipFill>
          <p:spPr>
            <a:xfrm>
              <a:off x="2971800" y="3619499"/>
              <a:ext cx="1409700" cy="1409700"/>
            </a:xfrm>
            <a:prstGeom prst="rect">
              <a:avLst/>
            </a:prstGeom>
            <a:noFill/>
            <a:ln>
              <a:noFill/>
            </a:ln>
          </p:spPr>
        </p:pic>
      </p:grpSp>
      <p:grpSp>
        <p:nvGrpSpPr>
          <p:cNvPr id="974" name="Google Shape;974;p16"/>
          <p:cNvGrpSpPr/>
          <p:nvPr/>
        </p:nvGrpSpPr>
        <p:grpSpPr>
          <a:xfrm>
            <a:off x="10896600" y="3373581"/>
            <a:ext cx="4229599" cy="1599373"/>
            <a:chOff x="9814825" y="3239327"/>
            <a:chExt cx="4229599" cy="1599373"/>
          </a:xfrm>
        </p:grpSpPr>
        <p:grpSp>
          <p:nvGrpSpPr>
            <p:cNvPr id="975" name="Google Shape;975;p16"/>
            <p:cNvGrpSpPr/>
            <p:nvPr/>
          </p:nvGrpSpPr>
          <p:grpSpPr>
            <a:xfrm>
              <a:off x="9814825" y="3394363"/>
              <a:ext cx="3646180" cy="1066800"/>
              <a:chOff x="6019800" y="2256123"/>
              <a:chExt cx="2819400" cy="1066800"/>
            </a:xfrm>
          </p:grpSpPr>
          <p:sp>
            <p:nvSpPr>
              <p:cNvPr id="976" name="Google Shape;976;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977" name="Google Shape;977;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0070C0"/>
                    </a:solidFill>
                    <a:latin typeface="Lobster"/>
                    <a:ea typeface="Lobster"/>
                    <a:cs typeface="Lobster"/>
                    <a:sym typeface="Lobster"/>
                  </a:rPr>
                  <a:t>Thính giác</a:t>
                </a:r>
                <a:endParaRPr sz="4000" b="1">
                  <a:solidFill>
                    <a:srgbClr val="0070C0"/>
                  </a:solidFill>
                  <a:latin typeface="Lobster"/>
                  <a:ea typeface="Lobster"/>
                  <a:cs typeface="Lobster"/>
                  <a:sym typeface="Lobster"/>
                </a:endParaRPr>
              </a:p>
            </p:txBody>
          </p:sp>
        </p:grpSp>
        <p:pic>
          <p:nvPicPr>
            <p:cNvPr id="978" name="Google Shape;978;p16"/>
            <p:cNvPicPr preferRelativeResize="0"/>
            <p:nvPr/>
          </p:nvPicPr>
          <p:blipFill rotWithShape="1">
            <a:blip r:embed="rId4">
              <a:alphaModFix/>
            </a:blip>
            <a:srcRect/>
            <a:stretch/>
          </p:blipFill>
          <p:spPr>
            <a:xfrm>
              <a:off x="12877586" y="3239327"/>
              <a:ext cx="1166838" cy="1599373"/>
            </a:xfrm>
            <a:prstGeom prst="rect">
              <a:avLst/>
            </a:prstGeom>
            <a:noFill/>
            <a:ln>
              <a:noFill/>
            </a:ln>
          </p:spPr>
        </p:pic>
      </p:grpSp>
      <p:sp>
        <p:nvSpPr>
          <p:cNvPr id="979" name="Google Shape;979;p16"/>
          <p:cNvSpPr txBox="1"/>
          <p:nvPr/>
        </p:nvSpPr>
        <p:spPr>
          <a:xfrm>
            <a:off x="1441087" y="5260431"/>
            <a:ext cx="1566391" cy="3539430"/>
          </a:xfrm>
          <a:prstGeom prst="rect">
            <a:avLst/>
          </a:prstGeom>
          <a:solidFill>
            <a:schemeClr val="lt1"/>
          </a:solidFill>
          <a:ln w="12700"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Nhìn thấy họa mi bay đậu trong bụi tầm xuân.</a:t>
            </a:r>
            <a:endParaRPr/>
          </a:p>
        </p:txBody>
      </p:sp>
      <p:sp>
        <p:nvSpPr>
          <p:cNvPr id="980" name="Google Shape;980;p16"/>
          <p:cNvSpPr txBox="1"/>
          <p:nvPr/>
        </p:nvSpPr>
        <p:spPr>
          <a:xfrm>
            <a:off x="3352800" y="5256074"/>
            <a:ext cx="1447799" cy="4031873"/>
          </a:xfrm>
          <a:prstGeom prst="rect">
            <a:avLst/>
          </a:prstGeom>
          <a:solidFill>
            <a:schemeClr val="lt1"/>
          </a:solidFill>
          <a:ln w="19050"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Thấy họa mi nhắm mắt, thu đầu vào lông cổ ngủ.</a:t>
            </a:r>
            <a:endParaRPr/>
          </a:p>
        </p:txBody>
      </p:sp>
      <p:sp>
        <p:nvSpPr>
          <p:cNvPr id="981" name="Google Shape;981;p16"/>
          <p:cNvSpPr txBox="1"/>
          <p:nvPr/>
        </p:nvSpPr>
        <p:spPr>
          <a:xfrm>
            <a:off x="5109581" y="5260431"/>
            <a:ext cx="1784990" cy="4031873"/>
          </a:xfrm>
          <a:prstGeom prst="rect">
            <a:avLst/>
          </a:prstGeom>
          <a:solidFill>
            <a:schemeClr val="lt1"/>
          </a:solidFill>
          <a:ln w="952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Thấy họa mi kéo dài cổ ra mà hót, xù lông giũ hết giọt sương.</a:t>
            </a:r>
            <a:endParaRPr/>
          </a:p>
        </p:txBody>
      </p:sp>
      <p:sp>
        <p:nvSpPr>
          <p:cNvPr id="982" name="Google Shape;982;p16"/>
          <p:cNvSpPr txBox="1"/>
          <p:nvPr/>
        </p:nvSpPr>
        <p:spPr>
          <a:xfrm>
            <a:off x="7057189" y="5396300"/>
            <a:ext cx="1891098" cy="3046988"/>
          </a:xfrm>
          <a:prstGeom prst="rect">
            <a:avLst/>
          </a:prstGeom>
          <a:solidFill>
            <a:schemeClr val="lt1"/>
          </a:solidFill>
          <a:ln w="952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  Thấy họa mi  nhanh nhẹn chuyền bụi nọ sang bụi kia.  </a:t>
            </a:r>
            <a:endParaRPr/>
          </a:p>
        </p:txBody>
      </p:sp>
      <p:sp>
        <p:nvSpPr>
          <p:cNvPr id="983" name="Google Shape;983;p16"/>
          <p:cNvSpPr txBox="1"/>
          <p:nvPr/>
        </p:nvSpPr>
        <p:spPr>
          <a:xfrm>
            <a:off x="9766165" y="5412526"/>
            <a:ext cx="2957328" cy="1569660"/>
          </a:xfrm>
          <a:prstGeom prst="rect">
            <a:avLst/>
          </a:prstGeom>
          <a:solidFill>
            <a:schemeClr val="lt1"/>
          </a:solid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  Nghe tiếng hót của họa mi vào các buổi chiều. </a:t>
            </a:r>
            <a:endParaRPr sz="3200" i="1">
              <a:solidFill>
                <a:schemeClr val="dk1"/>
              </a:solidFill>
              <a:latin typeface="Lobster"/>
              <a:ea typeface="Lobster"/>
              <a:cs typeface="Lobster"/>
              <a:sym typeface="Lobster"/>
            </a:endParaRPr>
          </a:p>
        </p:txBody>
      </p:sp>
      <p:sp>
        <p:nvSpPr>
          <p:cNvPr id="984" name="Google Shape;984;p16"/>
          <p:cNvSpPr txBox="1"/>
          <p:nvPr/>
        </p:nvSpPr>
        <p:spPr>
          <a:xfrm>
            <a:off x="13959361" y="5396300"/>
            <a:ext cx="2693395" cy="1569660"/>
          </a:xfrm>
          <a:prstGeom prst="rect">
            <a:avLst/>
          </a:prstGeom>
          <a:solidFill>
            <a:schemeClr val="lt1"/>
          </a:solid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Nghe tiếng hót vang lừng chào nắng sớm.</a:t>
            </a:r>
            <a:endParaRPr sz="3200">
              <a:solidFill>
                <a:schemeClr val="dk1"/>
              </a:solidFill>
              <a:latin typeface="Lobster"/>
              <a:ea typeface="Lobster"/>
              <a:cs typeface="Lobster"/>
              <a:sym typeface="Lobster"/>
            </a:endParaRPr>
          </a:p>
        </p:txBody>
      </p:sp>
      <p:cxnSp>
        <p:nvCxnSpPr>
          <p:cNvPr id="985" name="Google Shape;985;p16"/>
          <p:cNvCxnSpPr/>
          <p:nvPr/>
        </p:nvCxnSpPr>
        <p:spPr>
          <a:xfrm flipH="1">
            <a:off x="2651145" y="4636380"/>
            <a:ext cx="1990933" cy="513803"/>
          </a:xfrm>
          <a:prstGeom prst="straightConnector1">
            <a:avLst/>
          </a:prstGeom>
          <a:noFill/>
          <a:ln w="57150" cap="flat" cmpd="sng">
            <a:solidFill>
              <a:schemeClr val="lt1"/>
            </a:solidFill>
            <a:prstDash val="solid"/>
            <a:miter lim="800000"/>
            <a:headEnd type="none" w="sm" len="sm"/>
            <a:tailEnd type="stealth" w="med" len="med"/>
          </a:ln>
        </p:spPr>
      </p:cxnSp>
      <p:cxnSp>
        <p:nvCxnSpPr>
          <p:cNvPr id="986" name="Google Shape;986;p16"/>
          <p:cNvCxnSpPr/>
          <p:nvPr/>
        </p:nvCxnSpPr>
        <p:spPr>
          <a:xfrm>
            <a:off x="4642078" y="4636380"/>
            <a:ext cx="4005592" cy="759920"/>
          </a:xfrm>
          <a:prstGeom prst="straightConnector1">
            <a:avLst/>
          </a:prstGeom>
          <a:noFill/>
          <a:ln w="57150" cap="flat" cmpd="sng">
            <a:solidFill>
              <a:schemeClr val="lt1"/>
            </a:solidFill>
            <a:prstDash val="solid"/>
            <a:miter lim="800000"/>
            <a:headEnd type="none" w="sm" len="sm"/>
            <a:tailEnd type="stealth" w="med" len="med"/>
          </a:ln>
        </p:spPr>
      </p:cxnSp>
      <p:cxnSp>
        <p:nvCxnSpPr>
          <p:cNvPr id="987" name="Google Shape;987;p16"/>
          <p:cNvCxnSpPr/>
          <p:nvPr/>
        </p:nvCxnSpPr>
        <p:spPr>
          <a:xfrm>
            <a:off x="4544324" y="4636380"/>
            <a:ext cx="1130514" cy="619694"/>
          </a:xfrm>
          <a:prstGeom prst="straightConnector1">
            <a:avLst/>
          </a:prstGeom>
          <a:noFill/>
          <a:ln w="57150" cap="flat" cmpd="sng">
            <a:solidFill>
              <a:schemeClr val="lt1"/>
            </a:solidFill>
            <a:prstDash val="solid"/>
            <a:miter lim="800000"/>
            <a:headEnd type="none" w="sm" len="sm"/>
            <a:tailEnd type="stealth" w="med" len="med"/>
          </a:ln>
        </p:spPr>
      </p:cxnSp>
      <p:cxnSp>
        <p:nvCxnSpPr>
          <p:cNvPr id="988" name="Google Shape;988;p16"/>
          <p:cNvCxnSpPr/>
          <p:nvPr/>
        </p:nvCxnSpPr>
        <p:spPr>
          <a:xfrm flipH="1">
            <a:off x="3790310" y="4596002"/>
            <a:ext cx="851768" cy="664429"/>
          </a:xfrm>
          <a:prstGeom prst="straightConnector1">
            <a:avLst/>
          </a:prstGeom>
          <a:noFill/>
          <a:ln w="57150" cap="flat" cmpd="sng">
            <a:solidFill>
              <a:schemeClr val="lt1"/>
            </a:solidFill>
            <a:prstDash val="solid"/>
            <a:miter lim="800000"/>
            <a:headEnd type="none" w="sm" len="sm"/>
            <a:tailEnd type="stealth" w="med" len="med"/>
          </a:ln>
        </p:spPr>
      </p:cxnSp>
      <p:cxnSp>
        <p:nvCxnSpPr>
          <p:cNvPr id="989" name="Google Shape;989;p16"/>
          <p:cNvCxnSpPr/>
          <p:nvPr/>
        </p:nvCxnSpPr>
        <p:spPr>
          <a:xfrm>
            <a:off x="12723493" y="4706493"/>
            <a:ext cx="1130514" cy="619694"/>
          </a:xfrm>
          <a:prstGeom prst="straightConnector1">
            <a:avLst/>
          </a:prstGeom>
          <a:noFill/>
          <a:ln w="57150" cap="flat" cmpd="sng">
            <a:solidFill>
              <a:schemeClr val="lt1"/>
            </a:solidFill>
            <a:prstDash val="solid"/>
            <a:miter lim="800000"/>
            <a:headEnd type="none" w="sm" len="sm"/>
            <a:tailEnd type="stealth" w="med" len="med"/>
          </a:ln>
        </p:spPr>
      </p:cxnSp>
      <p:cxnSp>
        <p:nvCxnSpPr>
          <p:cNvPr id="990" name="Google Shape;990;p16"/>
          <p:cNvCxnSpPr/>
          <p:nvPr/>
        </p:nvCxnSpPr>
        <p:spPr>
          <a:xfrm flipH="1">
            <a:off x="11969479" y="4666115"/>
            <a:ext cx="851768" cy="664429"/>
          </a:xfrm>
          <a:prstGeom prst="straightConnector1">
            <a:avLst/>
          </a:prstGeom>
          <a:noFill/>
          <a:ln w="57150" cap="flat" cmpd="sng">
            <a:solidFill>
              <a:schemeClr val="lt1"/>
            </a:solidFill>
            <a:prstDash val="solid"/>
            <a:miter lim="800000"/>
            <a:headEnd type="none" w="sm" len="sm"/>
            <a:tailEnd type="stealth" w="med" len="med"/>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3"/>
                                        </p:tgtEl>
                                        <p:attrNameLst>
                                          <p:attrName>style.visibility</p:attrName>
                                        </p:attrNameLst>
                                      </p:cBhvr>
                                      <p:to>
                                        <p:strVal val="visible"/>
                                      </p:to>
                                    </p:set>
                                    <p:animEffect transition="in" filter="fade">
                                      <p:cBhvr>
                                        <p:cTn id="7" dur="1000"/>
                                        <p:tgtEl>
                                          <p:spTgt spid="9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4"/>
                                        </p:tgtEl>
                                        <p:attrNameLst>
                                          <p:attrName>style.visibility</p:attrName>
                                        </p:attrNameLst>
                                      </p:cBhvr>
                                      <p:to>
                                        <p:strVal val="visible"/>
                                      </p:to>
                                    </p:set>
                                    <p:animEffect transition="in" filter="fade">
                                      <p:cBhvr>
                                        <p:cTn id="12" dur="1000"/>
                                        <p:tgtEl>
                                          <p:spTgt spid="9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7"/>
                                        </p:tgtEl>
                                        <p:attrNameLst>
                                          <p:attrName>style.visibility</p:attrName>
                                        </p:attrNameLst>
                                      </p:cBhvr>
                                      <p:to>
                                        <p:strVal val="visible"/>
                                      </p:to>
                                    </p:set>
                                    <p:animEffect transition="in" filter="fade">
                                      <p:cBhvr>
                                        <p:cTn id="17" dur="500"/>
                                        <p:tgtEl>
                                          <p:spTgt spid="967"/>
                                        </p:tgtEl>
                                      </p:cBhvr>
                                    </p:animEffect>
                                  </p:childTnLst>
                                </p:cTn>
                              </p:par>
                              <p:par>
                                <p:cTn id="18" presetID="10" presetClass="entr" presetSubtype="0" fill="hold" nodeType="withEffect">
                                  <p:stCondLst>
                                    <p:cond delay="0"/>
                                  </p:stCondLst>
                                  <p:childTnLst>
                                    <p:set>
                                      <p:cBhvr>
                                        <p:cTn id="19" dur="1" fill="hold">
                                          <p:stCondLst>
                                            <p:cond delay="0"/>
                                          </p:stCondLst>
                                        </p:cTn>
                                        <p:tgtEl>
                                          <p:spTgt spid="969"/>
                                        </p:tgtEl>
                                        <p:attrNameLst>
                                          <p:attrName>style.visibility</p:attrName>
                                        </p:attrNameLst>
                                      </p:cBhvr>
                                      <p:to>
                                        <p:strVal val="visible"/>
                                      </p:to>
                                    </p:set>
                                    <p:animEffect transition="in" filter="fade">
                                      <p:cBhvr>
                                        <p:cTn id="20" dur="500"/>
                                        <p:tgtEl>
                                          <p:spTgt spid="96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68"/>
                                        </p:tgtEl>
                                        <p:attrNameLst>
                                          <p:attrName>style.visibility</p:attrName>
                                        </p:attrNameLst>
                                      </p:cBhvr>
                                      <p:to>
                                        <p:strVal val="visible"/>
                                      </p:to>
                                    </p:set>
                                    <p:animEffect transition="in" filter="fade">
                                      <p:cBhvr>
                                        <p:cTn id="25" dur="500"/>
                                        <p:tgtEl>
                                          <p:spTgt spid="968"/>
                                        </p:tgtEl>
                                      </p:cBhvr>
                                    </p:animEffect>
                                  </p:childTnLst>
                                </p:cTn>
                              </p:par>
                              <p:par>
                                <p:cTn id="26" presetID="10" presetClass="entr" presetSubtype="0" fill="hold" nodeType="withEffect">
                                  <p:stCondLst>
                                    <p:cond delay="0"/>
                                  </p:stCondLst>
                                  <p:childTnLst>
                                    <p:set>
                                      <p:cBhvr>
                                        <p:cTn id="27" dur="1" fill="hold">
                                          <p:stCondLst>
                                            <p:cond delay="0"/>
                                          </p:stCondLst>
                                        </p:cTn>
                                        <p:tgtEl>
                                          <p:spTgt spid="974"/>
                                        </p:tgtEl>
                                        <p:attrNameLst>
                                          <p:attrName>style.visibility</p:attrName>
                                        </p:attrNameLst>
                                      </p:cBhvr>
                                      <p:to>
                                        <p:strVal val="visible"/>
                                      </p:to>
                                    </p:set>
                                    <p:animEffect transition="in" filter="fade">
                                      <p:cBhvr>
                                        <p:cTn id="28" dur="500"/>
                                        <p:tgtEl>
                                          <p:spTgt spid="97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5"/>
                                        </p:tgtEl>
                                        <p:attrNameLst>
                                          <p:attrName>style.visibility</p:attrName>
                                        </p:attrNameLst>
                                      </p:cBhvr>
                                      <p:to>
                                        <p:strVal val="visible"/>
                                      </p:to>
                                    </p:set>
                                    <p:animEffect transition="in" filter="fade">
                                      <p:cBhvr>
                                        <p:cTn id="33" dur="500"/>
                                        <p:tgtEl>
                                          <p:spTgt spid="985"/>
                                        </p:tgtEl>
                                      </p:cBhvr>
                                    </p:animEffect>
                                  </p:childTnLst>
                                </p:cTn>
                              </p:par>
                              <p:par>
                                <p:cTn id="34" presetID="10" presetClass="entr" presetSubtype="0" fill="hold" nodeType="withEffect">
                                  <p:stCondLst>
                                    <p:cond delay="0"/>
                                  </p:stCondLst>
                                  <p:childTnLst>
                                    <p:set>
                                      <p:cBhvr>
                                        <p:cTn id="35" dur="1" fill="hold">
                                          <p:stCondLst>
                                            <p:cond delay="0"/>
                                          </p:stCondLst>
                                        </p:cTn>
                                        <p:tgtEl>
                                          <p:spTgt spid="979"/>
                                        </p:tgtEl>
                                        <p:attrNameLst>
                                          <p:attrName>style.visibility</p:attrName>
                                        </p:attrNameLst>
                                      </p:cBhvr>
                                      <p:to>
                                        <p:strVal val="visible"/>
                                      </p:to>
                                    </p:set>
                                    <p:animEffect transition="in" filter="fade">
                                      <p:cBhvr>
                                        <p:cTn id="36" dur="500"/>
                                        <p:tgtEl>
                                          <p:spTgt spid="9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88"/>
                                        </p:tgtEl>
                                        <p:attrNameLst>
                                          <p:attrName>style.visibility</p:attrName>
                                        </p:attrNameLst>
                                      </p:cBhvr>
                                      <p:to>
                                        <p:strVal val="visible"/>
                                      </p:to>
                                    </p:set>
                                    <p:animEffect transition="in" filter="fade">
                                      <p:cBhvr>
                                        <p:cTn id="41" dur="500"/>
                                        <p:tgtEl>
                                          <p:spTgt spid="988"/>
                                        </p:tgtEl>
                                      </p:cBhvr>
                                    </p:animEffect>
                                  </p:childTnLst>
                                </p:cTn>
                              </p:par>
                              <p:par>
                                <p:cTn id="42" presetID="10" presetClass="entr" presetSubtype="0" fill="hold" nodeType="withEffect">
                                  <p:stCondLst>
                                    <p:cond delay="0"/>
                                  </p:stCondLst>
                                  <p:childTnLst>
                                    <p:set>
                                      <p:cBhvr>
                                        <p:cTn id="43" dur="1" fill="hold">
                                          <p:stCondLst>
                                            <p:cond delay="0"/>
                                          </p:stCondLst>
                                        </p:cTn>
                                        <p:tgtEl>
                                          <p:spTgt spid="980"/>
                                        </p:tgtEl>
                                        <p:attrNameLst>
                                          <p:attrName>style.visibility</p:attrName>
                                        </p:attrNameLst>
                                      </p:cBhvr>
                                      <p:to>
                                        <p:strVal val="visible"/>
                                      </p:to>
                                    </p:set>
                                    <p:animEffect transition="in" filter="fade">
                                      <p:cBhvr>
                                        <p:cTn id="44" dur="500"/>
                                        <p:tgtEl>
                                          <p:spTgt spid="98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87"/>
                                        </p:tgtEl>
                                        <p:attrNameLst>
                                          <p:attrName>style.visibility</p:attrName>
                                        </p:attrNameLst>
                                      </p:cBhvr>
                                      <p:to>
                                        <p:strVal val="visible"/>
                                      </p:to>
                                    </p:set>
                                    <p:animEffect transition="in" filter="fade">
                                      <p:cBhvr>
                                        <p:cTn id="49" dur="500"/>
                                        <p:tgtEl>
                                          <p:spTgt spid="987"/>
                                        </p:tgtEl>
                                      </p:cBhvr>
                                    </p:animEffect>
                                  </p:childTnLst>
                                </p:cTn>
                              </p:par>
                              <p:par>
                                <p:cTn id="50" presetID="10" presetClass="entr" presetSubtype="0" fill="hold" nodeType="withEffect">
                                  <p:stCondLst>
                                    <p:cond delay="0"/>
                                  </p:stCondLst>
                                  <p:childTnLst>
                                    <p:set>
                                      <p:cBhvr>
                                        <p:cTn id="51" dur="1" fill="hold">
                                          <p:stCondLst>
                                            <p:cond delay="0"/>
                                          </p:stCondLst>
                                        </p:cTn>
                                        <p:tgtEl>
                                          <p:spTgt spid="981"/>
                                        </p:tgtEl>
                                        <p:attrNameLst>
                                          <p:attrName>style.visibility</p:attrName>
                                        </p:attrNameLst>
                                      </p:cBhvr>
                                      <p:to>
                                        <p:strVal val="visible"/>
                                      </p:to>
                                    </p:set>
                                    <p:animEffect transition="in" filter="fade">
                                      <p:cBhvr>
                                        <p:cTn id="52" dur="500"/>
                                        <p:tgtEl>
                                          <p:spTgt spid="98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6"/>
                                        </p:tgtEl>
                                        <p:attrNameLst>
                                          <p:attrName>style.visibility</p:attrName>
                                        </p:attrNameLst>
                                      </p:cBhvr>
                                      <p:to>
                                        <p:strVal val="visible"/>
                                      </p:to>
                                    </p:set>
                                    <p:animEffect transition="in" filter="fade">
                                      <p:cBhvr>
                                        <p:cTn id="57" dur="500"/>
                                        <p:tgtEl>
                                          <p:spTgt spid="986"/>
                                        </p:tgtEl>
                                      </p:cBhvr>
                                    </p:animEffect>
                                  </p:childTnLst>
                                </p:cTn>
                              </p:par>
                              <p:par>
                                <p:cTn id="58" presetID="10" presetClass="entr" presetSubtype="0" fill="hold" nodeType="withEffect">
                                  <p:stCondLst>
                                    <p:cond delay="0"/>
                                  </p:stCondLst>
                                  <p:childTnLst>
                                    <p:set>
                                      <p:cBhvr>
                                        <p:cTn id="59" dur="1" fill="hold">
                                          <p:stCondLst>
                                            <p:cond delay="0"/>
                                          </p:stCondLst>
                                        </p:cTn>
                                        <p:tgtEl>
                                          <p:spTgt spid="982"/>
                                        </p:tgtEl>
                                        <p:attrNameLst>
                                          <p:attrName>style.visibility</p:attrName>
                                        </p:attrNameLst>
                                      </p:cBhvr>
                                      <p:to>
                                        <p:strVal val="visible"/>
                                      </p:to>
                                    </p:set>
                                    <p:animEffect transition="in" filter="fade">
                                      <p:cBhvr>
                                        <p:cTn id="60" dur="500"/>
                                        <p:tgtEl>
                                          <p:spTgt spid="98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90"/>
                                        </p:tgtEl>
                                        <p:attrNameLst>
                                          <p:attrName>style.visibility</p:attrName>
                                        </p:attrNameLst>
                                      </p:cBhvr>
                                      <p:to>
                                        <p:strVal val="visible"/>
                                      </p:to>
                                    </p:set>
                                    <p:animEffect transition="in" filter="fade">
                                      <p:cBhvr>
                                        <p:cTn id="65" dur="500"/>
                                        <p:tgtEl>
                                          <p:spTgt spid="990"/>
                                        </p:tgtEl>
                                      </p:cBhvr>
                                    </p:animEffect>
                                  </p:childTnLst>
                                </p:cTn>
                              </p:par>
                              <p:par>
                                <p:cTn id="66" presetID="10" presetClass="entr" presetSubtype="0" fill="hold" nodeType="withEffect">
                                  <p:stCondLst>
                                    <p:cond delay="0"/>
                                  </p:stCondLst>
                                  <p:childTnLst>
                                    <p:set>
                                      <p:cBhvr>
                                        <p:cTn id="67" dur="1" fill="hold">
                                          <p:stCondLst>
                                            <p:cond delay="0"/>
                                          </p:stCondLst>
                                        </p:cTn>
                                        <p:tgtEl>
                                          <p:spTgt spid="983"/>
                                        </p:tgtEl>
                                        <p:attrNameLst>
                                          <p:attrName>style.visibility</p:attrName>
                                        </p:attrNameLst>
                                      </p:cBhvr>
                                      <p:to>
                                        <p:strVal val="visible"/>
                                      </p:to>
                                    </p:set>
                                    <p:animEffect transition="in" filter="fade">
                                      <p:cBhvr>
                                        <p:cTn id="68" dur="500"/>
                                        <p:tgtEl>
                                          <p:spTgt spid="98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89"/>
                                        </p:tgtEl>
                                        <p:attrNameLst>
                                          <p:attrName>style.visibility</p:attrName>
                                        </p:attrNameLst>
                                      </p:cBhvr>
                                      <p:to>
                                        <p:strVal val="visible"/>
                                      </p:to>
                                    </p:set>
                                    <p:animEffect transition="in" filter="fade">
                                      <p:cBhvr>
                                        <p:cTn id="73" dur="500"/>
                                        <p:tgtEl>
                                          <p:spTgt spid="989"/>
                                        </p:tgtEl>
                                      </p:cBhvr>
                                    </p:animEffect>
                                  </p:childTnLst>
                                </p:cTn>
                              </p:par>
                              <p:par>
                                <p:cTn id="74" presetID="10" presetClass="entr" presetSubtype="0" fill="hold" nodeType="withEffect">
                                  <p:stCondLst>
                                    <p:cond delay="0"/>
                                  </p:stCondLst>
                                  <p:childTnLst>
                                    <p:set>
                                      <p:cBhvr>
                                        <p:cTn id="75" dur="1" fill="hold">
                                          <p:stCondLst>
                                            <p:cond delay="0"/>
                                          </p:stCondLst>
                                        </p:cTn>
                                        <p:tgtEl>
                                          <p:spTgt spid="984"/>
                                        </p:tgtEl>
                                        <p:attrNameLst>
                                          <p:attrName>style.visibility</p:attrName>
                                        </p:attrNameLst>
                                      </p:cBhvr>
                                      <p:to>
                                        <p:strVal val="visible"/>
                                      </p:to>
                                    </p:set>
                                    <p:animEffect transition="in" filter="fade">
                                      <p:cBhvr>
                                        <p:cTn id="76" dur="50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731438" y="266699"/>
            <a:ext cx="16970375" cy="8281636"/>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96" name="Google Shape;996;p17"/>
          <p:cNvGrpSpPr/>
          <p:nvPr/>
        </p:nvGrpSpPr>
        <p:grpSpPr>
          <a:xfrm>
            <a:off x="921326" y="1458980"/>
            <a:ext cx="16507691" cy="5744574"/>
            <a:chOff x="900544" y="2705100"/>
            <a:chExt cx="16507691" cy="3160163"/>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98" name="Google Shape;998;p17"/>
            <p:cNvSpPr/>
            <p:nvPr/>
          </p:nvSpPr>
          <p:spPr>
            <a:xfrm>
              <a:off x="1187993" y="2826116"/>
              <a:ext cx="16191889" cy="303914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a:solidFill>
                    <a:srgbClr val="800000"/>
                  </a:solidFill>
                  <a:latin typeface="Lobster"/>
                  <a:ea typeface="Lobster"/>
                  <a:cs typeface="Lobster"/>
                  <a:sym typeface="Lobster"/>
                </a:rPr>
                <a:t>Nội dung: </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Đoạn 1: Giới thiệu sự xuất hiện của chim họa mi vào các buổi chiều.</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Đoạn 2: Tả tiếng hót  đặc biệt của họa mi vào buổi chiều.</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Đoạn 3: Tả cách ngủ đặc biệt của họa mi trong đêm.</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Đoạn 4: Tả cách hót chào nắng sớm rất đặc biệt của họa mi.</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      </a:t>
              </a:r>
              <a:endParaRPr sz="4000">
                <a:solidFill>
                  <a:srgbClr val="800000"/>
                </a:solidFill>
                <a:latin typeface="Lobster"/>
                <a:ea typeface="Lobster"/>
                <a:cs typeface="Lobster"/>
                <a:sym typeface="Lobster"/>
              </a:endParaRPr>
            </a:p>
          </p:txBody>
        </p:sp>
      </p:grpSp>
      <p:sp>
        <p:nvSpPr>
          <p:cNvPr id="999" name="Google Shape;999;p17"/>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pic>
        <p:nvPicPr>
          <p:cNvPr id="1000" name="Google Shape;1000;p17"/>
          <p:cNvPicPr preferRelativeResize="0"/>
          <p:nvPr/>
        </p:nvPicPr>
        <p:blipFill rotWithShape="1">
          <a:blip r:embed="rId3">
            <a:alphaModFix/>
          </a:blip>
          <a:srcRect/>
          <a:stretch/>
        </p:blipFill>
        <p:spPr>
          <a:xfrm>
            <a:off x="187036" y="7192035"/>
            <a:ext cx="3103417" cy="3056865"/>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10820399" y="6247398"/>
            <a:ext cx="8181109" cy="4601874"/>
          </a:xfrm>
          <a:prstGeom prst="rect">
            <a:avLst/>
          </a:prstGeom>
          <a:noFill/>
          <a:ln>
            <a:noFill/>
          </a:ln>
        </p:spPr>
      </p:pic>
      <p:pic>
        <p:nvPicPr>
          <p:cNvPr id="1002" name="Google Shape;1002;p17" descr="Hình ảnh chim họa mi chân thực và sắc nét cho dân mê chim cảnh"/>
          <p:cNvPicPr preferRelativeResize="0"/>
          <p:nvPr/>
        </p:nvPicPr>
        <p:blipFill rotWithShape="1">
          <a:blip r:embed="rId5">
            <a:alphaModFix/>
          </a:blip>
          <a:srcRect/>
          <a:stretch/>
        </p:blipFill>
        <p:spPr>
          <a:xfrm>
            <a:off x="13487400" y="66354"/>
            <a:ext cx="4530435" cy="3019536"/>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par>
                                <p:cTn id="13" presetID="10" presetClass="entr" presetSubtype="0" fill="hold" nodeType="withEffect">
                                  <p:stCondLst>
                                    <p:cond delay="0"/>
                                  </p:stCondLst>
                                  <p:childTnLst>
                                    <p:set>
                                      <p:cBhvr>
                                        <p:cTn id="14" dur="1" fill="hold">
                                          <p:stCondLst>
                                            <p:cond delay="0"/>
                                          </p:stCondLst>
                                        </p:cTn>
                                        <p:tgtEl>
                                          <p:spTgt spid="1002"/>
                                        </p:tgtEl>
                                        <p:attrNameLst>
                                          <p:attrName>style.visibility</p:attrName>
                                        </p:attrNameLst>
                                      </p:cBhvr>
                                      <p:to>
                                        <p:strVal val="visible"/>
                                      </p:to>
                                    </p:set>
                                    <p:animEffect transition="in" filter="fade">
                                      <p:cBhvr>
                                        <p:cTn id="15" dur="10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8"/>
          <p:cNvSpPr/>
          <p:nvPr/>
        </p:nvSpPr>
        <p:spPr>
          <a:xfrm>
            <a:off x="731438" y="266699"/>
            <a:ext cx="16970375" cy="8281636"/>
          </a:xfrm>
          <a:prstGeom prst="roundRect">
            <a:avLst>
              <a:gd name="adj" fmla="val 12616"/>
            </a:avLst>
          </a:prstGeom>
          <a:solidFill>
            <a:srgbClr val="FDE9D8"/>
          </a:solidFill>
          <a:ln w="38100" cap="flat" cmpd="sng">
            <a:solidFill>
              <a:schemeClr val="lt1"/>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1008" name="Google Shape;1008;p18"/>
          <p:cNvGrpSpPr/>
          <p:nvPr/>
        </p:nvGrpSpPr>
        <p:grpSpPr>
          <a:xfrm>
            <a:off x="921326" y="1458980"/>
            <a:ext cx="17096509" cy="6510253"/>
            <a:chOff x="900544" y="2705100"/>
            <a:chExt cx="17096509" cy="3581372"/>
          </a:xfrm>
        </p:grpSpPr>
        <p:sp>
          <p:nvSpPr>
            <p:cNvPr id="1009" name="Google Shape;1009;p18"/>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1010" name="Google Shape;1010;p18"/>
            <p:cNvSpPr/>
            <p:nvPr/>
          </p:nvSpPr>
          <p:spPr>
            <a:xfrm>
              <a:off x="1201693" y="2883305"/>
              <a:ext cx="16795360" cy="34031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Khi làm bài  văn tả con  vật ta cần quan sát mỉ mỉ bằng những giác quan.</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Lựa chọn những hình ảnh đặc sắc để miêu tả.</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Vận dụng các biện pháp nghệ thuật so sánh, nhân hóa để bài văn thêm sinh động.</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 Mỗi nội dung miêu tả cần trình bày một đoạn.</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a:t>
              </a:r>
              <a:endParaRPr sz="4400">
                <a:solidFill>
                  <a:schemeClr val="dk1"/>
                </a:solidFill>
                <a:latin typeface="Lobster"/>
                <a:ea typeface="Lobster"/>
                <a:cs typeface="Lobster"/>
                <a:sym typeface="Lobster"/>
              </a:endParaRPr>
            </a:p>
          </p:txBody>
        </p:sp>
      </p:grpSp>
      <p:sp>
        <p:nvSpPr>
          <p:cNvPr id="1011" name="Google Shape;1011;p18"/>
          <p:cNvSpPr/>
          <p:nvPr/>
        </p:nvSpPr>
        <p:spPr>
          <a:xfrm>
            <a:off x="3581400" y="535650"/>
            <a:ext cx="102108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2060"/>
                </a:solidFill>
                <a:latin typeface="Lobster"/>
                <a:ea typeface="Lobster"/>
                <a:cs typeface="Lobster"/>
                <a:sym typeface="Lobster"/>
              </a:rPr>
              <a:t>LƯU  Ý</a:t>
            </a:r>
            <a:endParaRPr sz="5400" b="1">
              <a:solidFill>
                <a:srgbClr val="002060"/>
              </a:solidFill>
              <a:latin typeface="Lobster"/>
              <a:ea typeface="Lobster"/>
              <a:cs typeface="Lobster"/>
              <a:sym typeface="Lobster"/>
            </a:endParaRPr>
          </a:p>
        </p:txBody>
      </p:sp>
      <p:pic>
        <p:nvPicPr>
          <p:cNvPr id="1012" name="Google Shape;1012;p18"/>
          <p:cNvPicPr preferRelativeResize="0"/>
          <p:nvPr/>
        </p:nvPicPr>
        <p:blipFill rotWithShape="1">
          <a:blip r:embed="rId3">
            <a:alphaModFix/>
          </a:blip>
          <a:srcRect/>
          <a:stretch/>
        </p:blipFill>
        <p:spPr>
          <a:xfrm>
            <a:off x="187036" y="7192035"/>
            <a:ext cx="3103417" cy="3056865"/>
          </a:xfrm>
          <a:prstGeom prst="rect">
            <a:avLst/>
          </a:prstGeom>
          <a:noFill/>
          <a:ln>
            <a:noFill/>
          </a:ln>
        </p:spPr>
      </p:pic>
      <p:pic>
        <p:nvPicPr>
          <p:cNvPr id="1013" name="Google Shape;1013;p18"/>
          <p:cNvPicPr preferRelativeResize="0"/>
          <p:nvPr/>
        </p:nvPicPr>
        <p:blipFill rotWithShape="1">
          <a:blip r:embed="rId4">
            <a:alphaModFix/>
          </a:blip>
          <a:srcRect/>
          <a:stretch/>
        </p:blipFill>
        <p:spPr>
          <a:xfrm>
            <a:off x="10820399" y="6247398"/>
            <a:ext cx="8181109" cy="4601874"/>
          </a:xfrm>
          <a:prstGeom prst="rect">
            <a:avLst/>
          </a:prstGeom>
          <a:noFill/>
          <a:ln>
            <a:noFill/>
          </a:ln>
        </p:spPr>
      </p:pic>
      <p:pic>
        <p:nvPicPr>
          <p:cNvPr id="1014" name="Google Shape;1014;p18" descr="Hình ảnh chim họa mi chân thực và sắc nét cho dân mê chim cảnh"/>
          <p:cNvPicPr preferRelativeResize="0"/>
          <p:nvPr/>
        </p:nvPicPr>
        <p:blipFill rotWithShape="1">
          <a:blip r:embed="rId5">
            <a:alphaModFix/>
          </a:blip>
          <a:srcRect/>
          <a:stretch/>
        </p:blipFill>
        <p:spPr>
          <a:xfrm>
            <a:off x="15202013" y="66354"/>
            <a:ext cx="2815822" cy="1876746"/>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500"/>
                                        <p:tgtEl>
                                          <p:spTgt spid="10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8"/>
                                        </p:tgtEl>
                                        <p:attrNameLst>
                                          <p:attrName>style.visibility</p:attrName>
                                        </p:attrNameLst>
                                      </p:cBhvr>
                                      <p:to>
                                        <p:strVal val="visible"/>
                                      </p:to>
                                    </p:set>
                                    <p:animEffect transition="in" filter="fade">
                                      <p:cBhvr>
                                        <p:cTn id="12" dur="1000"/>
                                        <p:tgtEl>
                                          <p:spTgt spid="1008"/>
                                        </p:tgtEl>
                                      </p:cBhvr>
                                    </p:animEffect>
                                  </p:childTnLst>
                                </p:cTn>
                              </p:par>
                              <p:par>
                                <p:cTn id="13" presetID="10" presetClass="entr" presetSubtype="0" fill="hold" nodeType="withEffect">
                                  <p:stCondLst>
                                    <p:cond delay="0"/>
                                  </p:stCondLst>
                                  <p:childTnLst>
                                    <p:set>
                                      <p:cBhvr>
                                        <p:cTn id="14" dur="1" fill="hold">
                                          <p:stCondLst>
                                            <p:cond delay="0"/>
                                          </p:stCondLst>
                                        </p:cTn>
                                        <p:tgtEl>
                                          <p:spTgt spid="1014"/>
                                        </p:tgtEl>
                                        <p:attrNameLst>
                                          <p:attrName>style.visibility</p:attrName>
                                        </p:attrNameLst>
                                      </p:cBhvr>
                                      <p:to>
                                        <p:strVal val="visible"/>
                                      </p:to>
                                    </p:set>
                                    <p:animEffect transition="in" filter="fade">
                                      <p:cBhvr>
                                        <p:cTn id="15" dur="10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18"/>
        <p:cNvGrpSpPr/>
        <p:nvPr/>
      </p:nvGrpSpPr>
      <p:grpSpPr>
        <a:xfrm>
          <a:off x="0" y="0"/>
          <a:ext cx="0" cy="0"/>
          <a:chOff x="0" y="0"/>
          <a:chExt cx="0" cy="0"/>
        </a:xfrm>
      </p:grpSpPr>
      <p:sp>
        <p:nvSpPr>
          <p:cNvPr id="1019" name="Google Shape;1019;p19"/>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20" name="Google Shape;1020;p19"/>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sp>
        <p:nvSpPr>
          <p:cNvPr id="1021" name="Google Shape;1021;p19"/>
          <p:cNvSpPr txBox="1"/>
          <p:nvPr/>
        </p:nvSpPr>
        <p:spPr>
          <a:xfrm>
            <a:off x="1011382" y="480786"/>
            <a:ext cx="15316200" cy="212365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974806"/>
              </a:buClr>
              <a:buSzPts val="4400"/>
              <a:buFont typeface="Arial"/>
              <a:buNone/>
            </a:pPr>
            <a:r>
              <a:rPr lang="en-US" sz="4400" b="1">
                <a:solidFill>
                  <a:srgbClr val="974806"/>
                </a:solidFill>
                <a:latin typeface="Lobster"/>
                <a:ea typeface="Lobster"/>
                <a:cs typeface="Lobster"/>
                <a:sym typeface="Lobster"/>
              </a:rPr>
              <a:t>2. Viết một đoạn văn khoảng 5 câu tả hình dáng </a:t>
            </a:r>
            <a:r>
              <a:rPr lang="en-US" sz="4400" b="1" u="sng">
                <a:solidFill>
                  <a:srgbClr val="974806"/>
                </a:solidFill>
                <a:latin typeface="Lobster"/>
                <a:ea typeface="Lobster"/>
                <a:cs typeface="Lobster"/>
                <a:sym typeface="Lobster"/>
              </a:rPr>
              <a:t>(hoặc hoạt động)</a:t>
            </a:r>
            <a:r>
              <a:rPr lang="en-US" sz="4400" b="1">
                <a:solidFill>
                  <a:srgbClr val="974806"/>
                </a:solidFill>
                <a:latin typeface="Lobster"/>
                <a:ea typeface="Lobster"/>
                <a:cs typeface="Lobster"/>
                <a:sym typeface="Lobster"/>
              </a:rPr>
              <a:t> của một con vật mà em yêu thích.</a:t>
            </a:r>
            <a:endParaRPr sz="4400" b="1">
              <a:solidFill>
                <a:srgbClr val="974806"/>
              </a:solidFill>
              <a:latin typeface="Lobster"/>
              <a:ea typeface="Lobster"/>
              <a:cs typeface="Lobster"/>
              <a:sym typeface="Lobster"/>
            </a:endParaRPr>
          </a:p>
        </p:txBody>
      </p:sp>
      <p:cxnSp>
        <p:nvCxnSpPr>
          <p:cNvPr id="1022" name="Google Shape;1022;p19"/>
          <p:cNvCxnSpPr/>
          <p:nvPr/>
        </p:nvCxnSpPr>
        <p:spPr>
          <a:xfrm>
            <a:off x="3713017" y="1409700"/>
            <a:ext cx="1988128" cy="0"/>
          </a:xfrm>
          <a:prstGeom prst="straightConnector1">
            <a:avLst/>
          </a:prstGeom>
          <a:noFill/>
          <a:ln w="57150" cap="flat" cmpd="sng">
            <a:solidFill>
              <a:srgbClr val="7030A0"/>
            </a:solidFill>
            <a:prstDash val="solid"/>
            <a:round/>
            <a:headEnd type="none" w="sm" len="sm"/>
            <a:tailEnd type="none" w="sm" len="sm"/>
          </a:ln>
        </p:spPr>
      </p:cxnSp>
      <p:cxnSp>
        <p:nvCxnSpPr>
          <p:cNvPr id="1023" name="Google Shape;1023;p19"/>
          <p:cNvCxnSpPr/>
          <p:nvPr/>
        </p:nvCxnSpPr>
        <p:spPr>
          <a:xfrm>
            <a:off x="7716982" y="1409700"/>
            <a:ext cx="8610600" cy="0"/>
          </a:xfrm>
          <a:prstGeom prst="straightConnector1">
            <a:avLst/>
          </a:prstGeom>
          <a:noFill/>
          <a:ln w="57150" cap="flat" cmpd="sng">
            <a:solidFill>
              <a:srgbClr val="7030A0"/>
            </a:solidFill>
            <a:prstDash val="solid"/>
            <a:round/>
            <a:headEnd type="none" w="sm" len="sm"/>
            <a:tailEnd type="none" w="sm" len="sm"/>
          </a:ln>
        </p:spPr>
      </p:cxnSp>
      <p:cxnSp>
        <p:nvCxnSpPr>
          <p:cNvPr id="1024" name="Google Shape;1024;p19"/>
          <p:cNvCxnSpPr/>
          <p:nvPr/>
        </p:nvCxnSpPr>
        <p:spPr>
          <a:xfrm>
            <a:off x="1981200" y="2393373"/>
            <a:ext cx="2362200" cy="6927"/>
          </a:xfrm>
          <a:prstGeom prst="straightConnector1">
            <a:avLst/>
          </a:prstGeom>
          <a:noFill/>
          <a:ln w="57150" cap="flat" cmpd="sng">
            <a:solidFill>
              <a:srgbClr val="7030A0"/>
            </a:solidFill>
            <a:prstDash val="solid"/>
            <a:round/>
            <a:headEnd type="none" w="sm" len="sm"/>
            <a:tailEnd type="none" w="sm" len="sm"/>
          </a:ln>
        </p:spPr>
      </p:cxnSp>
      <p:pic>
        <p:nvPicPr>
          <p:cNvPr id="1025" name="Google Shape;1025;p19"/>
          <p:cNvPicPr preferRelativeResize="0"/>
          <p:nvPr/>
        </p:nvPicPr>
        <p:blipFill rotWithShape="1">
          <a:blip r:embed="rId4">
            <a:alphaModFix/>
          </a:blip>
          <a:srcRect/>
          <a:stretch/>
        </p:blipFill>
        <p:spPr>
          <a:xfrm>
            <a:off x="2081212" y="3162300"/>
            <a:ext cx="4524375" cy="252412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6" name="Google Shape;1026;p19"/>
          <p:cNvPicPr preferRelativeResize="0"/>
          <p:nvPr/>
        </p:nvPicPr>
        <p:blipFill rotWithShape="1">
          <a:blip r:embed="rId5">
            <a:alphaModFix/>
          </a:blip>
          <a:srcRect/>
          <a:stretch/>
        </p:blipFill>
        <p:spPr>
          <a:xfrm>
            <a:off x="7504834" y="2604444"/>
            <a:ext cx="4705350" cy="325256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7" name="Google Shape;1027;p19"/>
          <p:cNvPicPr preferRelativeResize="0"/>
          <p:nvPr/>
        </p:nvPicPr>
        <p:blipFill rotWithShape="1">
          <a:blip r:embed="rId6">
            <a:alphaModFix/>
          </a:blip>
          <a:srcRect/>
          <a:stretch/>
        </p:blipFill>
        <p:spPr>
          <a:xfrm>
            <a:off x="12780818" y="3188559"/>
            <a:ext cx="3733800" cy="4231481"/>
          </a:xfrm>
          <a:prstGeom prst="round2DiagRect">
            <a:avLst>
              <a:gd name="adj1" fmla="val 16667"/>
              <a:gd name="adj2" fmla="val 14471"/>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8" name="Google Shape;1028;p19"/>
          <p:cNvPicPr preferRelativeResize="0"/>
          <p:nvPr/>
        </p:nvPicPr>
        <p:blipFill rotWithShape="1">
          <a:blip r:embed="rId7">
            <a:alphaModFix/>
          </a:blip>
          <a:srcRect/>
          <a:stretch/>
        </p:blipFill>
        <p:spPr>
          <a:xfrm>
            <a:off x="1356445" y="6210300"/>
            <a:ext cx="5276851" cy="291579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9" name="Google Shape;1029;p19"/>
          <p:cNvPicPr preferRelativeResize="0"/>
          <p:nvPr/>
        </p:nvPicPr>
        <p:blipFill rotWithShape="1">
          <a:blip r:embed="rId8">
            <a:alphaModFix/>
          </a:blip>
          <a:srcRect/>
          <a:stretch/>
        </p:blipFill>
        <p:spPr>
          <a:xfrm>
            <a:off x="7485784" y="6468623"/>
            <a:ext cx="4724400" cy="2657475"/>
          </a:xfrm>
          <a:prstGeom prst="round2DiagRect">
            <a:avLst>
              <a:gd name="adj1" fmla="val 16667"/>
              <a:gd name="adj2" fmla="val 16422"/>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30" name="Google Shape;1030;p19"/>
          <p:cNvPicPr preferRelativeResize="0"/>
          <p:nvPr/>
        </p:nvPicPr>
        <p:blipFill rotWithShape="1">
          <a:blip r:embed="rId9">
            <a:alphaModFix/>
          </a:blip>
          <a:srcRect/>
          <a:stretch/>
        </p:blipFill>
        <p:spPr>
          <a:xfrm>
            <a:off x="14270687" y="7216091"/>
            <a:ext cx="3156888" cy="310953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fade">
                                      <p:cBhvr>
                                        <p:cTn id="7" dur="1000"/>
                                        <p:tgtEl>
                                          <p:spTgt spid="1023"/>
                                        </p:tgtEl>
                                      </p:cBhvr>
                                    </p:animEffect>
                                  </p:childTnLst>
                                </p:cTn>
                              </p:par>
                              <p:par>
                                <p:cTn id="8" presetID="10" presetClass="entr" presetSubtype="0" fill="hold" nodeType="withEffect">
                                  <p:stCondLst>
                                    <p:cond delay="0"/>
                                  </p:stCondLst>
                                  <p:childTnLst>
                                    <p:set>
                                      <p:cBhvr>
                                        <p:cTn id="9" dur="1" fill="hold">
                                          <p:stCondLst>
                                            <p:cond delay="0"/>
                                          </p:stCondLst>
                                        </p:cTn>
                                        <p:tgtEl>
                                          <p:spTgt spid="1024"/>
                                        </p:tgtEl>
                                        <p:attrNameLst>
                                          <p:attrName>style.visibility</p:attrName>
                                        </p:attrNameLst>
                                      </p:cBhvr>
                                      <p:to>
                                        <p:strVal val="visible"/>
                                      </p:to>
                                    </p:set>
                                    <p:animEffect transition="in" filter="fade">
                                      <p:cBhvr>
                                        <p:cTn id="10" dur="1000"/>
                                        <p:tgtEl>
                                          <p:spTgt spid="1024"/>
                                        </p:tgtEl>
                                      </p:cBhvr>
                                    </p:animEffect>
                                  </p:childTnLst>
                                </p:cTn>
                              </p:par>
                              <p:par>
                                <p:cTn id="11" presetID="10" presetClass="entr" presetSubtype="0" fill="hold" nodeType="withEffect">
                                  <p:stCondLst>
                                    <p:cond delay="0"/>
                                  </p:stCondLst>
                                  <p:childTnLst>
                                    <p:set>
                                      <p:cBhvr>
                                        <p:cTn id="12" dur="1" fill="hold">
                                          <p:stCondLst>
                                            <p:cond delay="0"/>
                                          </p:stCondLst>
                                        </p:cTn>
                                        <p:tgtEl>
                                          <p:spTgt spid="1022"/>
                                        </p:tgtEl>
                                        <p:attrNameLst>
                                          <p:attrName>style.visibility</p:attrName>
                                        </p:attrNameLst>
                                      </p:cBhvr>
                                      <p:to>
                                        <p:strVal val="visible"/>
                                      </p:to>
                                    </p:set>
                                    <p:animEffect transition="in" filter="fade">
                                      <p:cBhvr>
                                        <p:cTn id="13" dur="1000"/>
                                        <p:tgtEl>
                                          <p:spTgt spid="10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5"/>
                                        </p:tgtEl>
                                        <p:attrNameLst>
                                          <p:attrName>style.visibility</p:attrName>
                                        </p:attrNameLst>
                                      </p:cBhvr>
                                      <p:to>
                                        <p:strVal val="visible"/>
                                      </p:to>
                                    </p:set>
                                    <p:animEffect transition="in" filter="fade">
                                      <p:cBhvr>
                                        <p:cTn id="18" dur="1000"/>
                                        <p:tgtEl>
                                          <p:spTgt spid="1025"/>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1000"/>
                                        <p:tgtEl>
                                          <p:spTgt spid="1027"/>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1000"/>
                                        <p:tgtEl>
                                          <p:spTgt spid="1028"/>
                                        </p:tgtEl>
                                      </p:cBhvr>
                                    </p:animEffect>
                                  </p:childTnLst>
                                </p:cTn>
                              </p:par>
                              <p:par>
                                <p:cTn id="28" presetID="10" presetClass="entr" presetSubtype="0" fill="hold" nodeType="with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fade">
                                      <p:cBhvr>
                                        <p:cTn id="30"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1082864" y="0"/>
            <a:ext cx="8017064" cy="10287000"/>
          </a:xfrm>
          <a:prstGeom prst="rect">
            <a:avLst/>
          </a:prstGeom>
          <a:noFill/>
          <a:ln>
            <a:noFill/>
          </a:ln>
        </p:spPr>
      </p:pic>
      <p:sp>
        <p:nvSpPr>
          <p:cNvPr id="778" name="Google Shape;778;p2"/>
          <p:cNvSpPr txBox="1"/>
          <p:nvPr/>
        </p:nvSpPr>
        <p:spPr>
          <a:xfrm>
            <a:off x="9906000" y="443344"/>
            <a:ext cx="5839718" cy="1615827"/>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9000" b="0" i="0" u="none" strike="noStrike" cap="none">
                <a:solidFill>
                  <a:schemeClr val="lt1"/>
                </a:solidFill>
                <a:latin typeface="Bungee"/>
                <a:ea typeface="Bungee"/>
                <a:cs typeface="Bungee"/>
                <a:sym typeface="Bungee"/>
              </a:rPr>
              <a:t>MỤC TIÊU</a:t>
            </a:r>
            <a:endParaRPr/>
          </a:p>
        </p:txBody>
      </p:sp>
      <p:grpSp>
        <p:nvGrpSpPr>
          <p:cNvPr id="779" name="Google Shape;779;p2"/>
          <p:cNvGrpSpPr/>
          <p:nvPr/>
        </p:nvGrpSpPr>
        <p:grpSpPr>
          <a:xfrm>
            <a:off x="6128108" y="2059172"/>
            <a:ext cx="12051654" cy="3617728"/>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5"/>
              <a:ext cx="8264492" cy="2462213"/>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4596" b="0" i="0" u="none" strike="noStrike" cap="none">
                  <a:solidFill>
                    <a:srgbClr val="FFFFFF"/>
                  </a:solidFill>
                  <a:latin typeface="Lobster"/>
                  <a:ea typeface="Lobster"/>
                  <a:cs typeface="Lobster"/>
                  <a:sym typeface="Lobster"/>
                </a:rPr>
                <a:t>Nêu lại cấu tạo, cách quan sát và một số chi tiết, hình ảnh tiêu biểu trong bài văn tả con vật.</a:t>
              </a:r>
              <a:endParaRPr sz="4596" b="0" i="0" u="none" strike="noStrike" cap="none">
                <a:solidFill>
                  <a:srgbClr val="FFFFFF"/>
                </a:solidFill>
                <a:latin typeface="Lobster"/>
                <a:ea typeface="Lobster"/>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grpSp>
        <p:nvGrpSpPr>
          <p:cNvPr id="785" name="Google Shape;785;p2"/>
          <p:cNvGrpSpPr/>
          <p:nvPr/>
        </p:nvGrpSpPr>
        <p:grpSpPr>
          <a:xfrm>
            <a:off x="6583138" y="6198661"/>
            <a:ext cx="11689158" cy="3352800"/>
            <a:chOff x="6583138" y="6198661"/>
            <a:chExt cx="11689158" cy="3352800"/>
          </a:xfrm>
        </p:grpSpPr>
        <p:pic>
          <p:nvPicPr>
            <p:cNvPr id="786" name="Google Shape;786;p2"/>
            <p:cNvPicPr preferRelativeResize="0"/>
            <p:nvPr/>
          </p:nvPicPr>
          <p:blipFill rotWithShape="1">
            <a:blip r:embed="rId5">
              <a:alphaModFix/>
            </a:blip>
            <a:srcRect/>
            <a:stretch/>
          </p:blipFill>
          <p:spPr>
            <a:xfrm>
              <a:off x="6583138" y="6678398"/>
              <a:ext cx="2098903" cy="2240925"/>
            </a:xfrm>
            <a:prstGeom prst="rect">
              <a:avLst/>
            </a:prstGeom>
            <a:noFill/>
            <a:ln>
              <a:noFill/>
            </a:ln>
          </p:spPr>
        </p:pic>
        <p:sp>
          <p:nvSpPr>
            <p:cNvPr id="787" name="Google Shape;787;p2"/>
            <p:cNvSpPr txBox="1"/>
            <p:nvPr/>
          </p:nvSpPr>
          <p:spPr>
            <a:xfrm>
              <a:off x="9589628" y="6678398"/>
              <a:ext cx="8181365" cy="2462213"/>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599" b="0" i="0" u="none" strike="noStrike" cap="none">
                  <a:solidFill>
                    <a:srgbClr val="FFFFFF"/>
                  </a:solidFill>
                  <a:latin typeface="Lobster"/>
                  <a:ea typeface="Lobster"/>
                  <a:cs typeface="Lobster"/>
                  <a:sym typeface="Lobster"/>
                </a:rPr>
                <a:t>Viết được đoạn văn ngắn (khoảng 5 câu) tả hình dáng hoặc hoạt động của con vật mình yêu thích.</a:t>
              </a:r>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34"/>
        <p:cNvGrpSpPr/>
        <p:nvPr/>
      </p:nvGrpSpPr>
      <p:grpSpPr>
        <a:xfrm>
          <a:off x="0" y="0"/>
          <a:ext cx="0" cy="0"/>
          <a:chOff x="0" y="0"/>
          <a:chExt cx="0" cy="0"/>
        </a:xfrm>
      </p:grpSpPr>
      <p:sp>
        <p:nvSpPr>
          <p:cNvPr id="1035" name="Google Shape;1035;p20"/>
          <p:cNvSpPr/>
          <p:nvPr/>
        </p:nvSpPr>
        <p:spPr>
          <a:xfrm>
            <a:off x="457200" y="480786"/>
            <a:ext cx="16970375" cy="8929913"/>
          </a:xfrm>
          <a:prstGeom prst="roundRect">
            <a:avLst>
              <a:gd name="adj" fmla="val 12616"/>
            </a:avLst>
          </a:prstGeom>
          <a:solidFill>
            <a:schemeClr val="lt1"/>
          </a:solidFill>
          <a:ln w="38100" cap="flat" cmpd="sng">
            <a:solidFill>
              <a:srgbClr val="953734"/>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36" name="Google Shape;1036;p20"/>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sp>
        <p:nvSpPr>
          <p:cNvPr id="1037" name="Google Shape;1037;p20"/>
          <p:cNvSpPr txBox="1"/>
          <p:nvPr/>
        </p:nvSpPr>
        <p:spPr>
          <a:xfrm>
            <a:off x="1011382" y="480786"/>
            <a:ext cx="15316200" cy="212365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974806"/>
              </a:buClr>
              <a:buSzPts val="4400"/>
              <a:buFont typeface="Arial"/>
              <a:buNone/>
            </a:pPr>
            <a:r>
              <a:rPr lang="en-US" sz="4400" b="1">
                <a:solidFill>
                  <a:srgbClr val="974806"/>
                </a:solidFill>
                <a:latin typeface="Lobster"/>
                <a:ea typeface="Lobster"/>
                <a:cs typeface="Lobster"/>
                <a:sym typeface="Lobster"/>
              </a:rPr>
              <a:t>2. Viết một đoạn văn khoảng 5 câu tả hình dáng </a:t>
            </a:r>
            <a:r>
              <a:rPr lang="en-US" sz="4400" b="1" u="sng">
                <a:solidFill>
                  <a:srgbClr val="974806"/>
                </a:solidFill>
                <a:latin typeface="Lobster"/>
                <a:ea typeface="Lobster"/>
                <a:cs typeface="Lobster"/>
                <a:sym typeface="Lobster"/>
              </a:rPr>
              <a:t>(hoặc hoạt động)</a:t>
            </a:r>
            <a:r>
              <a:rPr lang="en-US" sz="4400" b="1">
                <a:solidFill>
                  <a:srgbClr val="974806"/>
                </a:solidFill>
                <a:latin typeface="Lobster"/>
                <a:ea typeface="Lobster"/>
                <a:cs typeface="Lobster"/>
                <a:sym typeface="Lobster"/>
              </a:rPr>
              <a:t> của một con vật mà em yêu thích.</a:t>
            </a:r>
            <a:endParaRPr sz="4400" b="1">
              <a:solidFill>
                <a:srgbClr val="974806"/>
              </a:solidFill>
              <a:latin typeface="Lobster"/>
              <a:ea typeface="Lobster"/>
              <a:cs typeface="Lobster"/>
              <a:sym typeface="Lobster"/>
            </a:endParaRPr>
          </a:p>
        </p:txBody>
      </p:sp>
      <p:cxnSp>
        <p:nvCxnSpPr>
          <p:cNvPr id="1038" name="Google Shape;1038;p20"/>
          <p:cNvCxnSpPr/>
          <p:nvPr/>
        </p:nvCxnSpPr>
        <p:spPr>
          <a:xfrm>
            <a:off x="3713017" y="1409700"/>
            <a:ext cx="1988128" cy="0"/>
          </a:xfrm>
          <a:prstGeom prst="straightConnector1">
            <a:avLst/>
          </a:prstGeom>
          <a:noFill/>
          <a:ln w="57150" cap="flat" cmpd="sng">
            <a:solidFill>
              <a:srgbClr val="7030A0"/>
            </a:solidFill>
            <a:prstDash val="solid"/>
            <a:round/>
            <a:headEnd type="none" w="sm" len="sm"/>
            <a:tailEnd type="none" w="sm" len="sm"/>
          </a:ln>
        </p:spPr>
      </p:cxnSp>
      <p:cxnSp>
        <p:nvCxnSpPr>
          <p:cNvPr id="1039" name="Google Shape;1039;p20"/>
          <p:cNvCxnSpPr/>
          <p:nvPr/>
        </p:nvCxnSpPr>
        <p:spPr>
          <a:xfrm>
            <a:off x="7730836" y="1409700"/>
            <a:ext cx="8555182" cy="0"/>
          </a:xfrm>
          <a:prstGeom prst="straightConnector1">
            <a:avLst/>
          </a:prstGeom>
          <a:noFill/>
          <a:ln w="57150" cap="flat" cmpd="sng">
            <a:solidFill>
              <a:srgbClr val="7030A0"/>
            </a:solidFill>
            <a:prstDash val="solid"/>
            <a:round/>
            <a:headEnd type="none" w="sm" len="sm"/>
            <a:tailEnd type="none" w="sm" len="sm"/>
          </a:ln>
        </p:spPr>
      </p:cxnSp>
      <p:cxnSp>
        <p:nvCxnSpPr>
          <p:cNvPr id="1040" name="Google Shape;1040;p20"/>
          <p:cNvCxnSpPr/>
          <p:nvPr/>
        </p:nvCxnSpPr>
        <p:spPr>
          <a:xfrm>
            <a:off x="1981200" y="2393373"/>
            <a:ext cx="2362200" cy="6927"/>
          </a:xfrm>
          <a:prstGeom prst="straightConnector1">
            <a:avLst/>
          </a:prstGeom>
          <a:noFill/>
          <a:ln w="57150" cap="flat" cmpd="sng">
            <a:solidFill>
              <a:srgbClr val="7030A0"/>
            </a:solidFill>
            <a:prstDash val="solid"/>
            <a:round/>
            <a:headEnd type="none" w="sm" len="sm"/>
            <a:tailEnd type="none" w="sm" len="sm"/>
          </a:ln>
        </p:spPr>
      </p:cxnSp>
      <p:pic>
        <p:nvPicPr>
          <p:cNvPr id="1041" name="Google Shape;1041;p20"/>
          <p:cNvPicPr preferRelativeResize="0"/>
          <p:nvPr/>
        </p:nvPicPr>
        <p:blipFill rotWithShape="1">
          <a:blip r:embed="rId4">
            <a:alphaModFix/>
          </a:blip>
          <a:srcRect/>
          <a:stretch/>
        </p:blipFill>
        <p:spPr>
          <a:xfrm>
            <a:off x="1899766" y="2857500"/>
            <a:ext cx="3626502" cy="2634880"/>
          </a:xfrm>
          <a:prstGeom prst="round2DiagRect">
            <a:avLst>
              <a:gd name="adj1" fmla="val 16667"/>
              <a:gd name="adj2" fmla="val 14985"/>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2" name="Google Shape;1042;p20" descr="Mèo con – Wikipedia tiếng Việt"/>
          <p:cNvPicPr preferRelativeResize="0"/>
          <p:nvPr/>
        </p:nvPicPr>
        <p:blipFill rotWithShape="1">
          <a:blip r:embed="rId5">
            <a:alphaModFix/>
          </a:blip>
          <a:srcRect/>
          <a:stretch/>
        </p:blipFill>
        <p:spPr>
          <a:xfrm>
            <a:off x="6489124" y="2756418"/>
            <a:ext cx="3994228" cy="2676133"/>
          </a:xfrm>
          <a:prstGeom prst="round2DiagRect">
            <a:avLst>
              <a:gd name="adj1" fmla="val 16667"/>
              <a:gd name="adj2" fmla="val 7766"/>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3" name="Google Shape;1043;p20"/>
          <p:cNvPicPr preferRelativeResize="0"/>
          <p:nvPr/>
        </p:nvPicPr>
        <p:blipFill rotWithShape="1">
          <a:blip r:embed="rId6">
            <a:alphaModFix/>
          </a:blip>
          <a:srcRect/>
          <a:stretch/>
        </p:blipFill>
        <p:spPr>
          <a:xfrm>
            <a:off x="11047268" y="2718318"/>
            <a:ext cx="5238750" cy="2952750"/>
          </a:xfrm>
          <a:prstGeom prst="round2DiagRect">
            <a:avLst>
              <a:gd name="adj1" fmla="val 16667"/>
              <a:gd name="adj2" fmla="val 11965"/>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4" name="Google Shape;1044;p20"/>
          <p:cNvPicPr preferRelativeResize="0"/>
          <p:nvPr/>
        </p:nvPicPr>
        <p:blipFill rotWithShape="1">
          <a:blip r:embed="rId7">
            <a:alphaModFix/>
          </a:blip>
          <a:srcRect/>
          <a:stretch/>
        </p:blipFill>
        <p:spPr>
          <a:xfrm>
            <a:off x="1625352" y="5981701"/>
            <a:ext cx="4341584" cy="2950152"/>
          </a:xfrm>
          <a:prstGeom prst="round2DiagRect">
            <a:avLst>
              <a:gd name="adj1" fmla="val 16667"/>
              <a:gd name="adj2" fmla="val 1268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5" name="Google Shape;1045;p20"/>
          <p:cNvPicPr preferRelativeResize="0"/>
          <p:nvPr/>
        </p:nvPicPr>
        <p:blipFill rotWithShape="1">
          <a:blip r:embed="rId8">
            <a:alphaModFix/>
          </a:blip>
          <a:srcRect/>
          <a:stretch/>
        </p:blipFill>
        <p:spPr>
          <a:xfrm>
            <a:off x="6541221" y="6053522"/>
            <a:ext cx="4506047" cy="3004031"/>
          </a:xfrm>
          <a:prstGeom prst="round2DiagRect">
            <a:avLst>
              <a:gd name="adj1" fmla="val 16667"/>
              <a:gd name="adj2" fmla="val 1493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6" name="Google Shape;1046;p20"/>
          <p:cNvPicPr preferRelativeResize="0"/>
          <p:nvPr/>
        </p:nvPicPr>
        <p:blipFill rotWithShape="1">
          <a:blip r:embed="rId9">
            <a:alphaModFix/>
          </a:blip>
          <a:srcRect/>
          <a:stretch/>
        </p:blipFill>
        <p:spPr>
          <a:xfrm>
            <a:off x="11963400" y="6053522"/>
            <a:ext cx="3505200" cy="3048000"/>
          </a:xfrm>
          <a:prstGeom prst="round2DiagRect">
            <a:avLst>
              <a:gd name="adj1" fmla="val 16667"/>
              <a:gd name="adj2" fmla="val 13636"/>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7" name="Google Shape;1047;p20"/>
          <p:cNvPicPr preferRelativeResize="0"/>
          <p:nvPr/>
        </p:nvPicPr>
        <p:blipFill rotWithShape="1">
          <a:blip r:embed="rId10">
            <a:alphaModFix/>
          </a:blip>
          <a:srcRect/>
          <a:stretch/>
        </p:blipFill>
        <p:spPr>
          <a:xfrm>
            <a:off x="15138039" y="7188612"/>
            <a:ext cx="3156888" cy="310953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9"/>
                                        </p:tgtEl>
                                        <p:attrNameLst>
                                          <p:attrName>style.visibility</p:attrName>
                                        </p:attrNameLst>
                                      </p:cBhvr>
                                      <p:to>
                                        <p:strVal val="visible"/>
                                      </p:to>
                                    </p:set>
                                    <p:animEffect transition="in" filter="fade">
                                      <p:cBhvr>
                                        <p:cTn id="12" dur="1000"/>
                                        <p:tgtEl>
                                          <p:spTgt spid="1039"/>
                                        </p:tgtEl>
                                      </p:cBhvr>
                                    </p:animEffect>
                                  </p:childTnLst>
                                </p:cTn>
                              </p:par>
                              <p:par>
                                <p:cTn id="13" presetID="10" presetClass="entr" presetSubtype="0" fill="hold" nodeType="with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fade">
                                      <p:cBhvr>
                                        <p:cTn id="15" dur="1000"/>
                                        <p:tgtEl>
                                          <p:spTgt spid="1040"/>
                                        </p:tgtEl>
                                      </p:cBhvr>
                                    </p:animEffect>
                                  </p:childTnLst>
                                </p:cTn>
                              </p:par>
                              <p:par>
                                <p:cTn id="16" presetID="10" presetClass="entr" presetSubtype="0" fill="hold" nodeType="withEffect">
                                  <p:stCondLst>
                                    <p:cond delay="0"/>
                                  </p:stCondLst>
                                  <p:childTnLst>
                                    <p:set>
                                      <p:cBhvr>
                                        <p:cTn id="17" dur="1" fill="hold">
                                          <p:stCondLst>
                                            <p:cond delay="0"/>
                                          </p:stCondLst>
                                        </p:cTn>
                                        <p:tgtEl>
                                          <p:spTgt spid="1038"/>
                                        </p:tgtEl>
                                        <p:attrNameLst>
                                          <p:attrName>style.visibility</p:attrName>
                                        </p:attrNameLst>
                                      </p:cBhvr>
                                      <p:to>
                                        <p:strVal val="visible"/>
                                      </p:to>
                                    </p:set>
                                    <p:animEffect transition="in" filter="fade">
                                      <p:cBhvr>
                                        <p:cTn id="18" dur="1000"/>
                                        <p:tgtEl>
                                          <p:spTgt spid="10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42"/>
                                        </p:tgtEl>
                                        <p:attrNameLst>
                                          <p:attrName>style.visibility</p:attrName>
                                        </p:attrNameLst>
                                      </p:cBhvr>
                                      <p:to>
                                        <p:strVal val="visible"/>
                                      </p:to>
                                    </p:set>
                                    <p:animEffect transition="in" filter="fade">
                                      <p:cBhvr>
                                        <p:cTn id="23" dur="1000"/>
                                        <p:tgtEl>
                                          <p:spTgt spid="10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43"/>
                                        </p:tgtEl>
                                        <p:attrNameLst>
                                          <p:attrName>style.visibility</p:attrName>
                                        </p:attrNameLst>
                                      </p:cBhvr>
                                      <p:to>
                                        <p:strVal val="visible"/>
                                      </p:to>
                                    </p:set>
                                    <p:animEffect transition="in" filter="fade">
                                      <p:cBhvr>
                                        <p:cTn id="28" dur="1000"/>
                                        <p:tgtEl>
                                          <p:spTgt spid="10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4"/>
                                        </p:tgtEl>
                                        <p:attrNameLst>
                                          <p:attrName>style.visibility</p:attrName>
                                        </p:attrNameLst>
                                      </p:cBhvr>
                                      <p:to>
                                        <p:strVal val="visible"/>
                                      </p:to>
                                    </p:set>
                                    <p:animEffect transition="in" filter="fade">
                                      <p:cBhvr>
                                        <p:cTn id="33" dur="1000"/>
                                        <p:tgtEl>
                                          <p:spTgt spid="10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45"/>
                                        </p:tgtEl>
                                        <p:attrNameLst>
                                          <p:attrName>style.visibility</p:attrName>
                                        </p:attrNameLst>
                                      </p:cBhvr>
                                      <p:to>
                                        <p:strVal val="visible"/>
                                      </p:to>
                                    </p:set>
                                    <p:animEffect transition="in" filter="fade">
                                      <p:cBhvr>
                                        <p:cTn id="38" dur="1000"/>
                                        <p:tgtEl>
                                          <p:spTgt spid="10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46"/>
                                        </p:tgtEl>
                                        <p:attrNameLst>
                                          <p:attrName>style.visibility</p:attrName>
                                        </p:attrNameLst>
                                      </p:cBhvr>
                                      <p:to>
                                        <p:strVal val="visible"/>
                                      </p:to>
                                    </p:set>
                                    <p:animEffect transition="in" filter="fade">
                                      <p:cBhvr>
                                        <p:cTn id="43" dur="10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1053" name="Google Shape;1053;p21"/>
          <p:cNvSpPr/>
          <p:nvPr/>
        </p:nvSpPr>
        <p:spPr>
          <a:xfrm>
            <a:off x="1044574" y="5680364"/>
            <a:ext cx="345122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4" name="Google Shape;1054;p21"/>
          <p:cNvSpPr/>
          <p:nvPr/>
        </p:nvSpPr>
        <p:spPr>
          <a:xfrm>
            <a:off x="1044575" y="3543300"/>
            <a:ext cx="3603625" cy="990600"/>
          </a:xfrm>
          <a:prstGeom prst="rect">
            <a:avLst/>
          </a:prstGeom>
          <a:solidFill>
            <a:srgbClr val="FFFF00">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5138039" y="7188612"/>
            <a:ext cx="3156888" cy="3109534"/>
          </a:xfrm>
          <a:prstGeom prst="rect">
            <a:avLst/>
          </a:prstGeom>
          <a:noFill/>
          <a:ln>
            <a:noFill/>
          </a:ln>
        </p:spPr>
      </p:pic>
      <p:pic>
        <p:nvPicPr>
          <p:cNvPr id="1057" name="Google Shape;1057;p21"/>
          <p:cNvPicPr preferRelativeResize="0"/>
          <p:nvPr/>
        </p:nvPicPr>
        <p:blipFill rotWithShape="1">
          <a:blip r:embed="rId5">
            <a:alphaModFix/>
          </a:blip>
          <a:srcRect/>
          <a:stretch/>
        </p:blipFill>
        <p:spPr>
          <a:xfrm rot="1722200">
            <a:off x="9002014" y="1490760"/>
            <a:ext cx="1486544" cy="2010301"/>
          </a:xfrm>
          <a:prstGeom prst="rect">
            <a:avLst/>
          </a:prstGeom>
          <a:noFill/>
          <a:ln>
            <a:noFill/>
          </a:ln>
        </p:spPr>
      </p:pic>
      <p:sp>
        <p:nvSpPr>
          <p:cNvPr id="1058" name="Google Shape;1058;p21"/>
          <p:cNvSpPr/>
          <p:nvPr/>
        </p:nvSpPr>
        <p:spPr>
          <a:xfrm>
            <a:off x="1044575" y="1852587"/>
            <a:ext cx="16383000" cy="618630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800">
                <a:solidFill>
                  <a:srgbClr val="632423"/>
                </a:solidFill>
                <a:latin typeface="Lobster"/>
                <a:ea typeface="Lobster"/>
                <a:cs typeface="Lobster"/>
                <a:sym typeface="Lobster"/>
              </a:rPr>
              <a:t>                                            </a:t>
            </a:r>
            <a:r>
              <a:rPr lang="en-US" sz="6600" u="sng">
                <a:solidFill>
                  <a:srgbClr val="0070C0"/>
                </a:solidFill>
                <a:latin typeface="Lobster"/>
                <a:ea typeface="Lobster"/>
                <a:cs typeface="Lobster"/>
                <a:sym typeface="Lobster"/>
              </a:rPr>
              <a:t>Gợi ý: </a:t>
            </a:r>
            <a:br>
              <a:rPr lang="en-US" sz="4800">
                <a:solidFill>
                  <a:srgbClr val="632423"/>
                </a:solidFill>
                <a:latin typeface="Lobster"/>
                <a:ea typeface="Lobster"/>
                <a:cs typeface="Lobster"/>
                <a:sym typeface="Lobster"/>
              </a:rPr>
            </a:br>
            <a:r>
              <a:rPr lang="en-US" sz="4800">
                <a:solidFill>
                  <a:srgbClr val="C00000"/>
                </a:solidFill>
                <a:latin typeface="Lobster"/>
                <a:ea typeface="Lobster"/>
                <a:cs typeface="Lobster"/>
                <a:sym typeface="Lobster"/>
              </a:rPr>
              <a:t>Tả hình dáng: </a:t>
            </a:r>
            <a:r>
              <a:rPr lang="en-US" sz="4800">
                <a:solidFill>
                  <a:srgbClr val="632423"/>
                </a:solidFill>
                <a:latin typeface="Lobster"/>
                <a:ea typeface="Lobster"/>
                <a:cs typeface="Lobster"/>
                <a:sym typeface="Lobster"/>
              </a:rPr>
              <a:t>Cần ghi lại kết quả quan sát được ở vẻ bề ngoài của con vật như: màu lông, các bộ phận...</a:t>
            </a:r>
            <a:endParaRPr/>
          </a:p>
          <a:p>
            <a:pPr marL="0" marR="0" lvl="0" indent="0" algn="l" rtl="0">
              <a:lnSpc>
                <a:spcPct val="150000"/>
              </a:lnSpc>
              <a:spcBef>
                <a:spcPts val="0"/>
              </a:spcBef>
              <a:spcAft>
                <a:spcPts val="0"/>
              </a:spcAft>
              <a:buNone/>
            </a:pPr>
            <a:r>
              <a:rPr lang="en-US" sz="4800">
                <a:solidFill>
                  <a:srgbClr val="002060"/>
                </a:solidFill>
                <a:latin typeface="Lobster"/>
                <a:ea typeface="Lobster"/>
                <a:cs typeface="Lobster"/>
                <a:sym typeface="Lobster"/>
              </a:rPr>
              <a:t>Tả hoạt động: </a:t>
            </a:r>
            <a:r>
              <a:rPr lang="en-US" sz="4800">
                <a:solidFill>
                  <a:srgbClr val="632423"/>
                </a:solidFill>
                <a:latin typeface="Lobster"/>
                <a:ea typeface="Lobster"/>
                <a:cs typeface="Lobster"/>
                <a:sym typeface="Lobster"/>
              </a:rPr>
              <a:t>Cần quan sát con vật ở tư thế như con mèo đang rình chuột, trèo cây, hay con gà trống đang gáy…</a:t>
            </a:r>
            <a:endParaRPr/>
          </a:p>
        </p:txBody>
      </p:sp>
      <p:pic>
        <p:nvPicPr>
          <p:cNvPr id="1059" name="Google Shape;1059;p21"/>
          <p:cNvPicPr preferRelativeResize="0"/>
          <p:nvPr/>
        </p:nvPicPr>
        <p:blipFill rotWithShape="1">
          <a:blip r:embed="rId6">
            <a:alphaModFix/>
          </a:blip>
          <a:srcRect/>
          <a:stretch/>
        </p:blipFill>
        <p:spPr>
          <a:xfrm flipH="1">
            <a:off x="-1733107" y="-532479"/>
            <a:ext cx="7393451" cy="44910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5"/>
                                        </p:tgtEl>
                                        <p:attrNameLst>
                                          <p:attrName>style.visibility</p:attrName>
                                        </p:attrNameLst>
                                      </p:cBhvr>
                                      <p:to>
                                        <p:strVal val="visible"/>
                                      </p:to>
                                    </p:set>
                                    <p:animEffect transition="in" filter="fade">
                                      <p:cBhvr>
                                        <p:cTn id="7" dur="1000"/>
                                        <p:tgtEl>
                                          <p:spTgt spid="1055"/>
                                        </p:tgtEl>
                                      </p:cBhvr>
                                    </p:animEffect>
                                  </p:childTnLst>
                                </p:cTn>
                              </p:par>
                              <p:par>
                                <p:cTn id="8" presetID="10" presetClass="entr" presetSubtype="0" fill="hold" nodeType="withEffect">
                                  <p:stCondLst>
                                    <p:cond delay="0"/>
                                  </p:stCondLst>
                                  <p:childTnLst>
                                    <p:set>
                                      <p:cBhvr>
                                        <p:cTn id="9" dur="1" fill="hold">
                                          <p:stCondLst>
                                            <p:cond delay="0"/>
                                          </p:stCondLst>
                                        </p:cTn>
                                        <p:tgtEl>
                                          <p:spTgt spid="1059"/>
                                        </p:tgtEl>
                                        <p:attrNameLst>
                                          <p:attrName>style.visibility</p:attrName>
                                        </p:attrNameLst>
                                      </p:cBhvr>
                                      <p:to>
                                        <p:strVal val="visible"/>
                                      </p:to>
                                    </p:set>
                                    <p:animEffect transition="in" filter="fade">
                                      <p:cBhvr>
                                        <p:cTn id="10" dur="1000"/>
                                        <p:tgtEl>
                                          <p:spTgt spid="1059"/>
                                        </p:tgtEl>
                                      </p:cBhvr>
                                    </p:animEffect>
                                  </p:childTnLst>
                                </p:cTn>
                              </p:par>
                              <p:par>
                                <p:cTn id="11" presetID="10" presetClass="entr" presetSubtype="0" fill="hold" nodeType="withEffect">
                                  <p:stCondLst>
                                    <p:cond delay="0"/>
                                  </p:stCondLst>
                                  <p:childTnLst>
                                    <p:set>
                                      <p:cBhvr>
                                        <p:cTn id="12" dur="1" fill="hold">
                                          <p:stCondLst>
                                            <p:cond delay="0"/>
                                          </p:stCondLst>
                                        </p:cTn>
                                        <p:tgtEl>
                                          <p:spTgt spid="1056"/>
                                        </p:tgtEl>
                                        <p:attrNameLst>
                                          <p:attrName>style.visibility</p:attrName>
                                        </p:attrNameLst>
                                      </p:cBhvr>
                                      <p:to>
                                        <p:strVal val="visible"/>
                                      </p:to>
                                    </p:set>
                                    <p:animEffect transition="in" filter="fade">
                                      <p:cBhvr>
                                        <p:cTn id="13" dur="1000"/>
                                        <p:tgtEl>
                                          <p:spTgt spid="10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52"/>
                                        </p:tgtEl>
                                        <p:attrNameLst>
                                          <p:attrName>style.visibility</p:attrName>
                                        </p:attrNameLst>
                                      </p:cBhvr>
                                      <p:to>
                                        <p:strVal val="visible"/>
                                      </p:to>
                                    </p:set>
                                    <p:animEffect transition="in" filter="fade">
                                      <p:cBhvr>
                                        <p:cTn id="18" dur="1000"/>
                                        <p:tgtEl>
                                          <p:spTgt spid="1052"/>
                                        </p:tgtEl>
                                      </p:cBhvr>
                                    </p:animEffect>
                                  </p:childTnLst>
                                </p:cTn>
                              </p:par>
                              <p:par>
                                <p:cTn id="19" presetID="10" presetClass="entr" presetSubtype="0" fill="hold" nodeType="withEffect">
                                  <p:stCondLst>
                                    <p:cond delay="0"/>
                                  </p:stCondLst>
                                  <p:childTnLst>
                                    <p:set>
                                      <p:cBhvr>
                                        <p:cTn id="20" dur="1" fill="hold">
                                          <p:stCondLst>
                                            <p:cond delay="0"/>
                                          </p:stCondLst>
                                        </p:cTn>
                                        <p:tgtEl>
                                          <p:spTgt spid="1053"/>
                                        </p:tgtEl>
                                        <p:attrNameLst>
                                          <p:attrName>style.visibility</p:attrName>
                                        </p:attrNameLst>
                                      </p:cBhvr>
                                      <p:to>
                                        <p:strVal val="visible"/>
                                      </p:to>
                                    </p:set>
                                    <p:animEffect transition="in" filter="fade">
                                      <p:cBhvr>
                                        <p:cTn id="21" dur="1000"/>
                                        <p:tgtEl>
                                          <p:spTgt spid="1053"/>
                                        </p:tgtEl>
                                      </p:cBhvr>
                                    </p:animEffect>
                                  </p:childTnLst>
                                </p:cTn>
                              </p:par>
                              <p:par>
                                <p:cTn id="22" presetID="10" presetClass="entr" presetSubtype="0" fill="hold" nodeType="withEffect">
                                  <p:stCondLst>
                                    <p:cond delay="0"/>
                                  </p:stCondLst>
                                  <p:childTnLst>
                                    <p:set>
                                      <p:cBhvr>
                                        <p:cTn id="23" dur="1" fill="hold">
                                          <p:stCondLst>
                                            <p:cond delay="0"/>
                                          </p:stCondLst>
                                        </p:cTn>
                                        <p:tgtEl>
                                          <p:spTgt spid="1054"/>
                                        </p:tgtEl>
                                        <p:attrNameLst>
                                          <p:attrName>style.visibility</p:attrName>
                                        </p:attrNameLst>
                                      </p:cBhvr>
                                      <p:to>
                                        <p:strVal val="visible"/>
                                      </p:to>
                                    </p:set>
                                    <p:animEffect transition="in" filter="fade">
                                      <p:cBhvr>
                                        <p:cTn id="24" dur="1000"/>
                                        <p:tgtEl>
                                          <p:spTgt spid="1054"/>
                                        </p:tgtEl>
                                      </p:cBhvr>
                                    </p:animEffect>
                                  </p:childTnLst>
                                </p:cTn>
                              </p:par>
                              <p:par>
                                <p:cTn id="25" presetID="10" presetClass="entr" presetSubtype="0" fill="hold" nodeType="withEffect">
                                  <p:stCondLst>
                                    <p:cond delay="0"/>
                                  </p:stCondLst>
                                  <p:childTnLst>
                                    <p:set>
                                      <p:cBhvr>
                                        <p:cTn id="26" dur="1" fill="hold">
                                          <p:stCondLst>
                                            <p:cond delay="0"/>
                                          </p:stCondLst>
                                        </p:cTn>
                                        <p:tgtEl>
                                          <p:spTgt spid="1057"/>
                                        </p:tgtEl>
                                        <p:attrNameLst>
                                          <p:attrName>style.visibility</p:attrName>
                                        </p:attrNameLst>
                                      </p:cBhvr>
                                      <p:to>
                                        <p:strVal val="visible"/>
                                      </p:to>
                                    </p:set>
                                    <p:animEffect transition="in" filter="fade">
                                      <p:cBhvr>
                                        <p:cTn id="27" dur="1000"/>
                                        <p:tgtEl>
                                          <p:spTgt spid="1057"/>
                                        </p:tgtEl>
                                      </p:cBhvr>
                                    </p:animEffect>
                                  </p:childTnLst>
                                </p:cTn>
                              </p:par>
                              <p:par>
                                <p:cTn id="28" presetID="10" presetClass="entr" presetSubtype="0" fill="hold" nodeType="withEffect">
                                  <p:stCondLst>
                                    <p:cond delay="0"/>
                                  </p:stCondLst>
                                  <p:childTnLst>
                                    <p:set>
                                      <p:cBhvr>
                                        <p:cTn id="29" dur="1" fill="hold">
                                          <p:stCondLst>
                                            <p:cond delay="0"/>
                                          </p:stCondLst>
                                        </p:cTn>
                                        <p:tgtEl>
                                          <p:spTgt spid="1058"/>
                                        </p:tgtEl>
                                        <p:attrNameLst>
                                          <p:attrName>style.visibility</p:attrName>
                                        </p:attrNameLst>
                                      </p:cBhvr>
                                      <p:to>
                                        <p:strVal val="visible"/>
                                      </p:to>
                                    </p:set>
                                    <p:animEffect transition="in" filter="fade">
                                      <p:cBhvr>
                                        <p:cTn id="30" dur="1000"/>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63"/>
        <p:cNvGrpSpPr/>
        <p:nvPr/>
      </p:nvGrpSpPr>
      <p:grpSpPr>
        <a:xfrm>
          <a:off x="0" y="0"/>
          <a:ext cx="0" cy="0"/>
          <a:chOff x="0" y="0"/>
          <a:chExt cx="0" cy="0"/>
        </a:xfrm>
      </p:grpSpPr>
      <p:sp>
        <p:nvSpPr>
          <p:cNvPr id="1064" name="Google Shape;1064;p22"/>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65" name="Google Shape;1065;p22"/>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pic>
        <p:nvPicPr>
          <p:cNvPr id="1066" name="Google Shape;1066;p22"/>
          <p:cNvPicPr preferRelativeResize="0"/>
          <p:nvPr/>
        </p:nvPicPr>
        <p:blipFill rotWithShape="1">
          <a:blip r:embed="rId4">
            <a:alphaModFix/>
          </a:blip>
          <a:srcRect/>
          <a:stretch/>
        </p:blipFill>
        <p:spPr>
          <a:xfrm>
            <a:off x="15138039" y="7188612"/>
            <a:ext cx="3156888" cy="3109534"/>
          </a:xfrm>
          <a:prstGeom prst="rect">
            <a:avLst/>
          </a:prstGeom>
          <a:noFill/>
          <a:ln>
            <a:noFill/>
          </a:ln>
        </p:spPr>
      </p:pic>
      <p:pic>
        <p:nvPicPr>
          <p:cNvPr id="1067" name="Google Shape;1067;p22"/>
          <p:cNvPicPr preferRelativeResize="0"/>
          <p:nvPr/>
        </p:nvPicPr>
        <p:blipFill rotWithShape="1">
          <a:blip r:embed="rId5">
            <a:alphaModFix/>
          </a:blip>
          <a:srcRect/>
          <a:stretch/>
        </p:blipFill>
        <p:spPr>
          <a:xfrm flipH="1">
            <a:off x="-1295400" y="-582326"/>
            <a:ext cx="4781107" cy="2904226"/>
          </a:xfrm>
          <a:prstGeom prst="rect">
            <a:avLst/>
          </a:prstGeom>
          <a:noFill/>
          <a:ln>
            <a:noFill/>
          </a:ln>
        </p:spPr>
      </p:pic>
      <p:grpSp>
        <p:nvGrpSpPr>
          <p:cNvPr id="1068" name="Google Shape;1068;p22"/>
          <p:cNvGrpSpPr/>
          <p:nvPr/>
        </p:nvGrpSpPr>
        <p:grpSpPr>
          <a:xfrm>
            <a:off x="6477001" y="525636"/>
            <a:ext cx="6705599" cy="914400"/>
            <a:chOff x="6477001" y="525636"/>
            <a:chExt cx="6705599" cy="914400"/>
          </a:xfrm>
        </p:grpSpPr>
        <p:sp>
          <p:nvSpPr>
            <p:cNvPr id="1069" name="Google Shape;1069;p22"/>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0" name="Google Shape;1070;p22"/>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chemeClr val="dk1"/>
                  </a:solidFill>
                  <a:latin typeface="Lobster"/>
                  <a:ea typeface="Lobster"/>
                  <a:cs typeface="Lobster"/>
                  <a:sym typeface="Lobster"/>
                </a:rPr>
                <a:t>Tả hình dáng:</a:t>
              </a:r>
              <a:endParaRPr sz="4000" b="1" u="sng">
                <a:solidFill>
                  <a:schemeClr val="dk1"/>
                </a:solidFill>
                <a:latin typeface="Lobster"/>
                <a:ea typeface="Lobster"/>
                <a:cs typeface="Lobster"/>
                <a:sym typeface="Lobster"/>
              </a:endParaRPr>
            </a:p>
          </p:txBody>
        </p:sp>
      </p:grpSp>
      <p:sp>
        <p:nvSpPr>
          <p:cNvPr id="1071" name="Google Shape;1071;p22"/>
          <p:cNvSpPr/>
          <p:nvPr/>
        </p:nvSpPr>
        <p:spPr>
          <a:xfrm>
            <a:off x="1182729" y="1770051"/>
            <a:ext cx="15149623" cy="507831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rgbClr val="974806"/>
                </a:solidFill>
                <a:latin typeface="Lobster"/>
                <a:ea typeface="Lobster"/>
                <a:cs typeface="Lobster"/>
                <a:sym typeface="Lobster"/>
              </a:rPr>
              <a:t>Chú có bộ lông màu vàng, óng mượt và dày, đến mùa rụng lông ba mẹ đã phải tắm để lấy sạch lông bẩn trên người nó, trách đám rận làm tổ ở người nó. Mỗi lần ba vuốt vuốt lông là nó lại ngoan ngoãn nằm im, lim dim đôi mắt và ngủ lúc nào không hay.  Chú chó nhà em rất nhanh nhẹn, đùa nghịch với con mèo mướp rất dễ thương, nhưng bao giờ nó cũng nhường phần thắng cho con mèo đó. Khi con mèo gầm gừ lên ở xó bếp, nó nằm im, không nhúc nhích và nhìn đi chỗ khác.</a:t>
            </a:r>
            <a:endParaRPr/>
          </a:p>
        </p:txBody>
      </p:sp>
      <p:pic>
        <p:nvPicPr>
          <p:cNvPr id="1072" name="Google Shape;1072;p22"/>
          <p:cNvPicPr preferRelativeResize="0"/>
          <p:nvPr/>
        </p:nvPicPr>
        <p:blipFill rotWithShape="1">
          <a:blip r:embed="rId6">
            <a:alphaModFix/>
          </a:blip>
          <a:srcRect/>
          <a:stretch/>
        </p:blipFill>
        <p:spPr>
          <a:xfrm>
            <a:off x="6762846" y="6843934"/>
            <a:ext cx="3989387" cy="2356807"/>
          </a:xfrm>
          <a:prstGeom prst="round2DiagRect">
            <a:avLst>
              <a:gd name="adj1" fmla="val 16667"/>
              <a:gd name="adj2" fmla="val 13372"/>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5"/>
                                        </p:tgtEl>
                                        <p:attrNameLst>
                                          <p:attrName>style.visibility</p:attrName>
                                        </p:attrNameLst>
                                      </p:cBhvr>
                                      <p:to>
                                        <p:strVal val="visible"/>
                                      </p:to>
                                    </p:set>
                                    <p:animEffect transition="in" filter="fade">
                                      <p:cBhvr>
                                        <p:cTn id="7" dur="1000"/>
                                        <p:tgtEl>
                                          <p:spTgt spid="1065"/>
                                        </p:tgtEl>
                                      </p:cBhvr>
                                    </p:animEffect>
                                  </p:childTnLst>
                                </p:cTn>
                              </p:par>
                              <p:par>
                                <p:cTn id="8" presetID="10" presetClass="entr" presetSubtype="0" fill="hold" nodeType="withEffect">
                                  <p:stCondLst>
                                    <p:cond delay="0"/>
                                  </p:stCondLst>
                                  <p:childTnLst>
                                    <p:set>
                                      <p:cBhvr>
                                        <p:cTn id="9" dur="1" fill="hold">
                                          <p:stCondLst>
                                            <p:cond delay="0"/>
                                          </p:stCondLst>
                                        </p:cTn>
                                        <p:tgtEl>
                                          <p:spTgt spid="1067"/>
                                        </p:tgtEl>
                                        <p:attrNameLst>
                                          <p:attrName>style.visibility</p:attrName>
                                        </p:attrNameLst>
                                      </p:cBhvr>
                                      <p:to>
                                        <p:strVal val="visible"/>
                                      </p:to>
                                    </p:set>
                                    <p:animEffect transition="in" filter="fade">
                                      <p:cBhvr>
                                        <p:cTn id="10" dur="1000"/>
                                        <p:tgtEl>
                                          <p:spTgt spid="1067"/>
                                        </p:tgtEl>
                                      </p:cBhvr>
                                    </p:animEffect>
                                  </p:childTnLst>
                                </p:cTn>
                              </p:par>
                              <p:par>
                                <p:cTn id="11" presetID="10" presetClass="entr" presetSubtype="0" fill="hold" nodeType="withEffect">
                                  <p:stCondLst>
                                    <p:cond delay="0"/>
                                  </p:stCondLst>
                                  <p:childTnLst>
                                    <p:set>
                                      <p:cBhvr>
                                        <p:cTn id="12" dur="1" fill="hold">
                                          <p:stCondLst>
                                            <p:cond delay="0"/>
                                          </p:stCondLst>
                                        </p:cTn>
                                        <p:tgtEl>
                                          <p:spTgt spid="1066"/>
                                        </p:tgtEl>
                                        <p:attrNameLst>
                                          <p:attrName>style.visibility</p:attrName>
                                        </p:attrNameLst>
                                      </p:cBhvr>
                                      <p:to>
                                        <p:strVal val="visible"/>
                                      </p:to>
                                    </p:set>
                                    <p:animEffect transition="in" filter="fade">
                                      <p:cBhvr>
                                        <p:cTn id="13" dur="1000"/>
                                        <p:tgtEl>
                                          <p:spTgt spid="10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64"/>
                                        </p:tgtEl>
                                        <p:attrNameLst>
                                          <p:attrName>style.visibility</p:attrName>
                                        </p:attrNameLst>
                                      </p:cBhvr>
                                      <p:to>
                                        <p:strVal val="visible"/>
                                      </p:to>
                                    </p:set>
                                    <p:animEffect transition="in" filter="fade">
                                      <p:cBhvr>
                                        <p:cTn id="18" dur="1000"/>
                                        <p:tgtEl>
                                          <p:spTgt spid="10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71"/>
                                        </p:tgtEl>
                                        <p:attrNameLst>
                                          <p:attrName>style.visibility</p:attrName>
                                        </p:attrNameLst>
                                      </p:cBhvr>
                                      <p:to>
                                        <p:strVal val="visible"/>
                                      </p:to>
                                    </p:set>
                                    <p:animEffect transition="in" filter="fade">
                                      <p:cBhvr>
                                        <p:cTn id="23" dur="1000"/>
                                        <p:tgtEl>
                                          <p:spTgt spid="1071"/>
                                        </p:tgtEl>
                                      </p:cBhvr>
                                    </p:animEffect>
                                  </p:childTnLst>
                                </p:cTn>
                              </p:par>
                              <p:par>
                                <p:cTn id="24" presetID="10" presetClass="entr" presetSubtype="0" fill="hold" nodeType="withEffect">
                                  <p:stCondLst>
                                    <p:cond delay="0"/>
                                  </p:stCondLst>
                                  <p:childTnLst>
                                    <p:set>
                                      <p:cBhvr>
                                        <p:cTn id="25" dur="1" fill="hold">
                                          <p:stCondLst>
                                            <p:cond delay="0"/>
                                          </p:stCondLst>
                                        </p:cTn>
                                        <p:tgtEl>
                                          <p:spTgt spid="1072"/>
                                        </p:tgtEl>
                                        <p:attrNameLst>
                                          <p:attrName>style.visibility</p:attrName>
                                        </p:attrNameLst>
                                      </p:cBhvr>
                                      <p:to>
                                        <p:strVal val="visible"/>
                                      </p:to>
                                    </p:set>
                                    <p:animEffect transition="in" filter="fade">
                                      <p:cBhvr>
                                        <p:cTn id="26" dur="10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76"/>
        <p:cNvGrpSpPr/>
        <p:nvPr/>
      </p:nvGrpSpPr>
      <p:grpSpPr>
        <a:xfrm>
          <a:off x="0" y="0"/>
          <a:ext cx="0" cy="0"/>
          <a:chOff x="0" y="0"/>
          <a:chExt cx="0" cy="0"/>
        </a:xfrm>
      </p:grpSpPr>
      <p:sp>
        <p:nvSpPr>
          <p:cNvPr id="1077" name="Google Shape;1077;p23"/>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78" name="Google Shape;1078;p23"/>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pic>
        <p:nvPicPr>
          <p:cNvPr id="1079" name="Google Shape;1079;p23"/>
          <p:cNvPicPr preferRelativeResize="0"/>
          <p:nvPr/>
        </p:nvPicPr>
        <p:blipFill rotWithShape="1">
          <a:blip r:embed="rId4">
            <a:alphaModFix/>
          </a:blip>
          <a:srcRect/>
          <a:stretch/>
        </p:blipFill>
        <p:spPr>
          <a:xfrm>
            <a:off x="15138039" y="7188612"/>
            <a:ext cx="3156888" cy="3109534"/>
          </a:xfrm>
          <a:prstGeom prst="rect">
            <a:avLst/>
          </a:prstGeom>
          <a:noFill/>
          <a:ln>
            <a:noFill/>
          </a:ln>
        </p:spPr>
      </p:pic>
      <p:pic>
        <p:nvPicPr>
          <p:cNvPr id="1080" name="Google Shape;1080;p23"/>
          <p:cNvPicPr preferRelativeResize="0"/>
          <p:nvPr/>
        </p:nvPicPr>
        <p:blipFill rotWithShape="1">
          <a:blip r:embed="rId5">
            <a:alphaModFix/>
          </a:blip>
          <a:srcRect/>
          <a:stretch/>
        </p:blipFill>
        <p:spPr>
          <a:xfrm flipH="1">
            <a:off x="-1248779" y="-647700"/>
            <a:ext cx="4704907" cy="2857939"/>
          </a:xfrm>
          <a:prstGeom prst="rect">
            <a:avLst/>
          </a:prstGeom>
          <a:noFill/>
          <a:ln>
            <a:noFill/>
          </a:ln>
        </p:spPr>
      </p:pic>
      <p:grpSp>
        <p:nvGrpSpPr>
          <p:cNvPr id="1081" name="Google Shape;1081;p23"/>
          <p:cNvGrpSpPr/>
          <p:nvPr/>
        </p:nvGrpSpPr>
        <p:grpSpPr>
          <a:xfrm>
            <a:off x="6477001" y="525636"/>
            <a:ext cx="6705599" cy="914400"/>
            <a:chOff x="6477001" y="525636"/>
            <a:chExt cx="6705599" cy="914400"/>
          </a:xfrm>
        </p:grpSpPr>
        <p:sp>
          <p:nvSpPr>
            <p:cNvPr id="1082" name="Google Shape;1082;p23"/>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3" name="Google Shape;1083;p23"/>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rgbClr val="000000"/>
                  </a:solidFill>
                  <a:latin typeface="Lobster"/>
                  <a:ea typeface="Lobster"/>
                  <a:cs typeface="Lobster"/>
                  <a:sym typeface="Lobster"/>
                </a:rPr>
                <a:t>Tả hình dáng:</a:t>
              </a:r>
              <a:endParaRPr sz="4000" b="1" u="sng">
                <a:solidFill>
                  <a:srgbClr val="000000"/>
                </a:solidFill>
                <a:latin typeface="Lobster"/>
                <a:ea typeface="Lobster"/>
                <a:cs typeface="Lobster"/>
                <a:sym typeface="Lobster"/>
              </a:endParaRPr>
            </a:p>
          </p:txBody>
        </p:sp>
      </p:grpSp>
      <p:sp>
        <p:nvSpPr>
          <p:cNvPr id="1084" name="Google Shape;1084;p23"/>
          <p:cNvSpPr/>
          <p:nvPr/>
        </p:nvSpPr>
        <p:spPr>
          <a:xfrm>
            <a:off x="1103675" y="2110299"/>
            <a:ext cx="15149623" cy="41503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rgbClr val="974806"/>
                </a:solidFill>
                <a:latin typeface="Lobster"/>
                <a:ea typeface="Lobster"/>
                <a:cs typeface="Lobster"/>
                <a:sym typeface="Lobster"/>
              </a:rPr>
              <a:t>Đôi mắt sáng, màu đen huyền, mẹ bảo rằng mắt nó là mắt khôn, giữ nhà được. Nhưng nó hiền lắm, có người lạ đến chỉ sủa vang vài tiếng rồi lại quay về cái tổ mẹ làm cho nó nằm im và nhìn như thế. Đôi chân của Milu tuy bé nhưng khỏe lắm, có lần nó chạy rất xa để đuổi theo mẹ em ra tận ngoài đồng. Lúc nó chạy và đuổi theo mấy con chó khác thường hì hục, thở hổn hển và bắt đầu nằm lim lim.</a:t>
            </a:r>
            <a:endParaRPr/>
          </a:p>
        </p:txBody>
      </p:sp>
      <p:pic>
        <p:nvPicPr>
          <p:cNvPr id="1085" name="Google Shape;1085;p23"/>
          <p:cNvPicPr preferRelativeResize="0"/>
          <p:nvPr/>
        </p:nvPicPr>
        <p:blipFill rotWithShape="1">
          <a:blip r:embed="rId6">
            <a:alphaModFix/>
          </a:blip>
          <a:srcRect/>
          <a:stretch/>
        </p:blipFill>
        <p:spPr>
          <a:xfrm>
            <a:off x="6762846" y="6843934"/>
            <a:ext cx="3989387" cy="2356807"/>
          </a:xfrm>
          <a:prstGeom prst="round2DiagRect">
            <a:avLst>
              <a:gd name="adj1" fmla="val 16667"/>
              <a:gd name="adj2" fmla="val 13372"/>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par>
                                <p:cTn id="8" presetID="10" presetClass="entr" presetSubtype="0" fill="hold" nodeType="withEffect">
                                  <p:stCondLst>
                                    <p:cond delay="0"/>
                                  </p:stCondLst>
                                  <p:childTnLst>
                                    <p:set>
                                      <p:cBhvr>
                                        <p:cTn id="9" dur="1" fill="hold">
                                          <p:stCondLst>
                                            <p:cond delay="0"/>
                                          </p:stCondLst>
                                        </p:cTn>
                                        <p:tgtEl>
                                          <p:spTgt spid="1080"/>
                                        </p:tgtEl>
                                        <p:attrNameLst>
                                          <p:attrName>style.visibility</p:attrName>
                                        </p:attrNameLst>
                                      </p:cBhvr>
                                      <p:to>
                                        <p:strVal val="visible"/>
                                      </p:to>
                                    </p:set>
                                    <p:animEffect transition="in" filter="fade">
                                      <p:cBhvr>
                                        <p:cTn id="10" dur="1000"/>
                                        <p:tgtEl>
                                          <p:spTgt spid="1080"/>
                                        </p:tgtEl>
                                      </p:cBhvr>
                                    </p:animEffect>
                                  </p:childTnLst>
                                </p:cTn>
                              </p:par>
                              <p:par>
                                <p:cTn id="11" presetID="10" presetClass="entr" presetSubtype="0" fill="hold" nodeType="withEffect">
                                  <p:stCondLst>
                                    <p:cond delay="0"/>
                                  </p:stCondLst>
                                  <p:childTnLst>
                                    <p:set>
                                      <p:cBhvr>
                                        <p:cTn id="12" dur="1" fill="hold">
                                          <p:stCondLst>
                                            <p:cond delay="0"/>
                                          </p:stCondLst>
                                        </p:cTn>
                                        <p:tgtEl>
                                          <p:spTgt spid="1079"/>
                                        </p:tgtEl>
                                        <p:attrNameLst>
                                          <p:attrName>style.visibility</p:attrName>
                                        </p:attrNameLst>
                                      </p:cBhvr>
                                      <p:to>
                                        <p:strVal val="visible"/>
                                      </p:to>
                                    </p:set>
                                    <p:animEffect transition="in" filter="fade">
                                      <p:cBhvr>
                                        <p:cTn id="13" dur="1000"/>
                                        <p:tgtEl>
                                          <p:spTgt spid="10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77"/>
                                        </p:tgtEl>
                                        <p:attrNameLst>
                                          <p:attrName>style.visibility</p:attrName>
                                        </p:attrNameLst>
                                      </p:cBhvr>
                                      <p:to>
                                        <p:strVal val="visible"/>
                                      </p:to>
                                    </p:set>
                                    <p:animEffect transition="in" filter="fade">
                                      <p:cBhvr>
                                        <p:cTn id="18" dur="1000"/>
                                        <p:tgtEl>
                                          <p:spTgt spid="10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84"/>
                                        </p:tgtEl>
                                        <p:attrNameLst>
                                          <p:attrName>style.visibility</p:attrName>
                                        </p:attrNameLst>
                                      </p:cBhvr>
                                      <p:to>
                                        <p:strVal val="visible"/>
                                      </p:to>
                                    </p:set>
                                    <p:animEffect transition="in" filter="fade">
                                      <p:cBhvr>
                                        <p:cTn id="23" dur="1000"/>
                                        <p:tgtEl>
                                          <p:spTgt spid="1084"/>
                                        </p:tgtEl>
                                      </p:cBhvr>
                                    </p:animEffect>
                                  </p:childTnLst>
                                </p:cTn>
                              </p:par>
                              <p:par>
                                <p:cTn id="24" presetID="10" presetClass="entr" presetSubtype="0" fill="hold" nodeType="withEffect">
                                  <p:stCondLst>
                                    <p:cond delay="0"/>
                                  </p:stCondLst>
                                  <p:childTnLst>
                                    <p:set>
                                      <p:cBhvr>
                                        <p:cTn id="25" dur="1" fill="hold">
                                          <p:stCondLst>
                                            <p:cond delay="0"/>
                                          </p:stCondLst>
                                        </p:cTn>
                                        <p:tgtEl>
                                          <p:spTgt spid="1085"/>
                                        </p:tgtEl>
                                        <p:attrNameLst>
                                          <p:attrName>style.visibility</p:attrName>
                                        </p:attrNameLst>
                                      </p:cBhvr>
                                      <p:to>
                                        <p:strVal val="visible"/>
                                      </p:to>
                                    </p:set>
                                    <p:animEffect transition="in" filter="fade">
                                      <p:cBhvr>
                                        <p:cTn id="26" dur="1000"/>
                                        <p:tgtEl>
                                          <p:spTgt spid="1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1028700" y="-521778"/>
            <a:ext cx="16730012" cy="12150172"/>
          </a:xfrm>
          <a:prstGeom prst="rect">
            <a:avLst/>
          </a:prstGeom>
          <a:noFill/>
          <a:ln>
            <a:noFill/>
          </a:ln>
        </p:spPr>
      </p:pic>
      <p:sp>
        <p:nvSpPr>
          <p:cNvPr id="1091" name="Google Shape;1091;p24"/>
          <p:cNvSpPr txBox="1"/>
          <p:nvPr/>
        </p:nvSpPr>
        <p:spPr>
          <a:xfrm>
            <a:off x="6553200" y="6286500"/>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a:solidFill>
                  <a:srgbClr val="00B050"/>
                </a:solidFill>
                <a:latin typeface="Sigmar One"/>
                <a:ea typeface="Sigmar One"/>
                <a:cs typeface="Sigmar One"/>
                <a:sym typeface="Sigmar One"/>
              </a:rPr>
              <a:t>VẬN DỤNG</a:t>
            </a:r>
            <a:endParaRPr sz="7200">
              <a:solidFill>
                <a:srgbClr val="00B050"/>
              </a:solidFill>
              <a:latin typeface="Sigmar One"/>
              <a:ea typeface="Sigmar One"/>
              <a:cs typeface="Sigmar One"/>
              <a:sym typeface="Sigmar One"/>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097" name="Google Shape;1097;p25"/>
          <p:cNvGrpSpPr/>
          <p:nvPr/>
        </p:nvGrpSpPr>
        <p:grpSpPr>
          <a:xfrm>
            <a:off x="6134099" y="149555"/>
            <a:ext cx="10668001" cy="2283935"/>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00" name="Google Shape;1100;p25"/>
              <p:cNvSpPr txBox="1"/>
              <p:nvPr/>
            </p:nvSpPr>
            <p:spPr>
              <a:xfrm>
                <a:off x="2660481" y="921497"/>
                <a:ext cx="7840495" cy="2913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Có những cách mở bài nào em đã học?</a:t>
                </a:r>
                <a:endParaRPr/>
              </a:p>
            </p:txBody>
          </p:sp>
        </p:grpSp>
        <p:pic>
          <p:nvPicPr>
            <p:cNvPr id="1101" name="Google Shape;1101;p25"/>
            <p:cNvPicPr preferRelativeResize="0"/>
            <p:nvPr/>
          </p:nvPicPr>
          <p:blipFill rotWithShape="1">
            <a:blip r:embed="rId4">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5572705"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742950" marR="0" lvl="0" indent="-742950" algn="ctr" rtl="0">
              <a:spcBef>
                <a:spcPts val="0"/>
              </a:spcBef>
              <a:spcAft>
                <a:spcPts val="0"/>
              </a:spcAft>
              <a:buClr>
                <a:srgbClr val="002060"/>
              </a:buClr>
              <a:buSzPts val="3600"/>
              <a:buFont typeface="Lobster"/>
              <a:buAutoNum type="alphaUcPeriod"/>
            </a:pPr>
            <a:r>
              <a:rPr lang="en-US" sz="3600">
                <a:solidFill>
                  <a:srgbClr val="002060"/>
                </a:solidFill>
                <a:latin typeface="Lobster"/>
                <a:ea typeface="Lobster"/>
                <a:cs typeface="Lobster"/>
                <a:sym typeface="Lobster"/>
              </a:rPr>
              <a:t>Mở bài trực tiếp, mở bài </a:t>
            </a:r>
            <a:endParaRPr sz="3600">
              <a:solidFill>
                <a:srgbClr val="002060"/>
              </a:solidFill>
              <a:latin typeface="Lobster"/>
              <a:ea typeface="Lobster"/>
              <a:cs typeface="Lobster"/>
              <a:sym typeface="Lobster"/>
            </a:endParaRPr>
          </a:p>
          <a:p>
            <a:pPr marL="742950" marR="0" lvl="0" indent="-742950" algn="ctr" rtl="0">
              <a:spcBef>
                <a:spcPts val="0"/>
              </a:spcBef>
              <a:spcAft>
                <a:spcPts val="0"/>
              </a:spcAft>
              <a:buClr>
                <a:srgbClr val="002060"/>
              </a:buClr>
              <a:buSzPts val="3600"/>
              <a:buFont typeface="Lobster"/>
              <a:buAutoNum type="alphaUcPeriod"/>
            </a:pPr>
            <a:r>
              <a:rPr lang="en-US" sz="3600">
                <a:solidFill>
                  <a:srgbClr val="002060"/>
                </a:solidFill>
                <a:latin typeface="Lobster"/>
                <a:ea typeface="Lobster"/>
                <a:cs typeface="Lobster"/>
                <a:sym typeface="Lobster"/>
              </a:rPr>
              <a:t>mở rộng.</a:t>
            </a:r>
            <a:endParaRPr/>
          </a:p>
        </p:txBody>
      </p:sp>
      <p:sp>
        <p:nvSpPr>
          <p:cNvPr id="1103" name="Google Shape;1103;p25"/>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B. Mở bài trực tiếp, mở bài không mở rộng.</a:t>
            </a: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04" name="Google Shape;1104;p25"/>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C. Mở bài gián tiếp, mở bài </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mở rộng.</a:t>
            </a: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05" name="Google Shape;1105;p25"/>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Mở bài trực tiếp, mở bài gián tiếp.</a:t>
            </a:r>
            <a:endParaRPr/>
          </a:p>
        </p:txBody>
      </p:sp>
      <p:pic>
        <p:nvPicPr>
          <p:cNvPr id="1106" name="Google Shape;1106;p25"/>
          <p:cNvPicPr preferRelativeResize="0"/>
          <p:nvPr/>
        </p:nvPicPr>
        <p:blipFill rotWithShape="1">
          <a:blip r:embed="rId5">
            <a:alphaModFix/>
          </a:blip>
          <a:srcRect/>
          <a:stretch/>
        </p:blipFill>
        <p:spPr>
          <a:xfrm>
            <a:off x="10540166" y="7177466"/>
            <a:ext cx="3156888" cy="310953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2"/>
                                        </p:tgtEl>
                                        <p:attrNameLst>
                                          <p:attrName>style.visibility</p:attrName>
                                        </p:attrNameLst>
                                      </p:cBhvr>
                                      <p:to>
                                        <p:strVal val="visible"/>
                                      </p:to>
                                    </p:set>
                                    <p:animEffect transition="in" filter="fade">
                                      <p:cBhvr>
                                        <p:cTn id="11" dur="1000"/>
                                        <p:tgtEl>
                                          <p:spTgt spid="110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fade">
                                      <p:cBhvr>
                                        <p:cTn id="15" dur="1000"/>
                                        <p:tgtEl>
                                          <p:spTgt spid="110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04"/>
                                        </p:tgtEl>
                                        <p:attrNameLst>
                                          <p:attrName>style.visibility</p:attrName>
                                        </p:attrNameLst>
                                      </p:cBhvr>
                                      <p:to>
                                        <p:strVal val="visible"/>
                                      </p:to>
                                    </p:set>
                                    <p:animEffect transition="in" filter="fade">
                                      <p:cBhvr>
                                        <p:cTn id="19" dur="1000"/>
                                        <p:tgtEl>
                                          <p:spTgt spid="110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05"/>
                                        </p:tgtEl>
                                        <p:attrNameLst>
                                          <p:attrName>style.visibility</p:attrName>
                                        </p:attrNameLst>
                                      </p:cBhvr>
                                      <p:to>
                                        <p:strVal val="visible"/>
                                      </p:to>
                                    </p:set>
                                    <p:animEffect transition="in" filter="fade">
                                      <p:cBhvr>
                                        <p:cTn id="23" dur="1000"/>
                                        <p:tgtEl>
                                          <p:spTgt spid="110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02"/>
                                        </p:tgtEl>
                                      </p:cBhvr>
                                    </p:animEffect>
                                    <p:set>
                                      <p:cBhvr>
                                        <p:cTn id="28" dur="1" fill="hold">
                                          <p:stCondLst>
                                            <p:cond delay="500"/>
                                          </p:stCondLst>
                                        </p:cTn>
                                        <p:tgtEl>
                                          <p:spTgt spid="1102"/>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1103"/>
                                        </p:tgtEl>
                                      </p:cBhvr>
                                    </p:animEffect>
                                    <p:set>
                                      <p:cBhvr>
                                        <p:cTn id="32" dur="1" fill="hold">
                                          <p:stCondLst>
                                            <p:cond delay="500"/>
                                          </p:stCondLst>
                                        </p:cTn>
                                        <p:tgtEl>
                                          <p:spTgt spid="1103"/>
                                        </p:tgtEl>
                                        <p:attrNameLst>
                                          <p:attrName>style.visibility</p:attrName>
                                        </p:attrNameLst>
                                      </p:cBhvr>
                                      <p:to>
                                        <p:strVal val="hidden"/>
                                      </p:to>
                                    </p:set>
                                  </p:childTnLst>
                                </p:cTn>
                              </p:par>
                            </p:childTnLst>
                          </p:cTn>
                        </p:par>
                        <p:par>
                          <p:cTn id="33" fill="hold">
                            <p:stCondLst>
                              <p:cond delay="1000"/>
                            </p:stCondLst>
                            <p:childTnLst>
                              <p:par>
                                <p:cTn id="34" presetID="10" presetClass="exit" presetSubtype="0" fill="hold" nodeType="afterEffect">
                                  <p:stCondLst>
                                    <p:cond delay="0"/>
                                  </p:stCondLst>
                                  <p:childTnLst>
                                    <p:animEffect transition="out" filter="fade">
                                      <p:cBhvr>
                                        <p:cTn id="35" dur="500"/>
                                        <p:tgtEl>
                                          <p:spTgt spid="1104"/>
                                        </p:tgtEl>
                                      </p:cBhvr>
                                    </p:animEffect>
                                    <p:set>
                                      <p:cBhvr>
                                        <p:cTn id="36" dur="1" fill="hold">
                                          <p:stCondLst>
                                            <p:cond delay="500"/>
                                          </p:stCondLst>
                                        </p:cTn>
                                        <p:tgtEl>
                                          <p:spTgt spid="110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106"/>
                                        </p:tgtEl>
                                        <p:attrNameLst>
                                          <p:attrName>style.visibility</p:attrName>
                                        </p:attrNameLst>
                                      </p:cBhvr>
                                      <p:to>
                                        <p:strVal val="visible"/>
                                      </p:to>
                                    </p:set>
                                    <p:animEffect transition="in" filter="fade">
                                      <p:cBhvr>
                                        <p:cTn id="39" dur="1000"/>
                                        <p:tgtEl>
                                          <p:spTgt spid="1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112" name="Google Shape;1112;p26"/>
          <p:cNvGrpSpPr/>
          <p:nvPr/>
        </p:nvGrpSpPr>
        <p:grpSpPr>
          <a:xfrm>
            <a:off x="6134099" y="149555"/>
            <a:ext cx="10668001" cy="2283935"/>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15" name="Google Shape;1115;p26"/>
              <p:cNvSpPr txBox="1"/>
              <p:nvPr/>
            </p:nvSpPr>
            <p:spPr>
              <a:xfrm>
                <a:off x="2660481" y="810733"/>
                <a:ext cx="7840495" cy="5477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Kết bài trong bài văn miêu tả đồ vật thường viết về điều gì?</a:t>
                </a:r>
                <a:endParaRPr/>
              </a:p>
            </p:txBody>
          </p:sp>
        </p:grpSp>
        <p:pic>
          <p:nvPicPr>
            <p:cNvPr id="1116" name="Google Shape;1116;p26"/>
            <p:cNvPicPr preferRelativeResize="0"/>
            <p:nvPr/>
          </p:nvPicPr>
          <p:blipFill rotWithShape="1">
            <a:blip r:embed="rId4">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5597514"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rgbClr val="002060"/>
                </a:solidFill>
                <a:latin typeface="Lobster"/>
                <a:ea typeface="Lobster"/>
                <a:cs typeface="Lobster"/>
                <a:sym typeface="Lobster"/>
              </a:rPr>
              <a:t> A. Tả hình dáng</a:t>
            </a:r>
            <a:endParaRPr sz="3600">
              <a:solidFill>
                <a:srgbClr val="002060"/>
              </a:solidFill>
              <a:latin typeface="Lobster"/>
              <a:ea typeface="Lobster"/>
              <a:cs typeface="Lobster"/>
              <a:sym typeface="Lobster"/>
            </a:endParaRPr>
          </a:p>
        </p:txBody>
      </p:sp>
      <p:sp>
        <p:nvSpPr>
          <p:cNvPr id="1118" name="Google Shape;1118;p26"/>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l" rtl="0">
              <a:spcBef>
                <a:spcPts val="0"/>
              </a:spcBef>
              <a:spcAft>
                <a:spcPts val="0"/>
              </a:spcAft>
              <a:buNone/>
            </a:pPr>
            <a:r>
              <a:rPr lang="en-US" sz="3600">
                <a:solidFill>
                  <a:srgbClr val="002060"/>
                </a:solidFill>
                <a:latin typeface="Lobster"/>
                <a:ea typeface="Lobster"/>
                <a:cs typeface="Lobster"/>
                <a:sym typeface="Lobster"/>
              </a:rPr>
              <a:t> B. Nêu cảm nghĩ đối với con vật </a:t>
            </a: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19" name="Google Shape;1119;p26"/>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C. Em bắt đầu nuôi nó </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từ khi nào</a:t>
            </a:r>
            <a:endParaRPr sz="3600">
              <a:solidFill>
                <a:srgbClr val="002060"/>
              </a:solidFill>
              <a:latin typeface="Lobster"/>
              <a:ea typeface="Lobster"/>
              <a:cs typeface="Lobster"/>
              <a:sym typeface="Lobster"/>
            </a:endParaRPr>
          </a:p>
        </p:txBody>
      </p:sp>
      <p:sp>
        <p:nvSpPr>
          <p:cNvPr id="1120" name="Google Shape;1120;p26"/>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Tác dụng của con vật</a:t>
            </a:r>
            <a:endParaRPr sz="3600">
              <a:solidFill>
                <a:srgbClr val="002060"/>
              </a:solidFill>
              <a:latin typeface="Lobster"/>
              <a:ea typeface="Lobster"/>
              <a:cs typeface="Lobster"/>
              <a:sym typeface="Lobster"/>
            </a:endParaRPr>
          </a:p>
        </p:txBody>
      </p:sp>
      <p:pic>
        <p:nvPicPr>
          <p:cNvPr id="1121" name="Google Shape;1121;p26"/>
          <p:cNvPicPr preferRelativeResize="0"/>
          <p:nvPr/>
        </p:nvPicPr>
        <p:blipFill rotWithShape="1">
          <a:blip r:embed="rId5">
            <a:alphaModFix/>
          </a:blip>
          <a:srcRect/>
          <a:stretch/>
        </p:blipFill>
        <p:spPr>
          <a:xfrm>
            <a:off x="10540166" y="7177466"/>
            <a:ext cx="3156888" cy="3109534"/>
          </a:xfrm>
          <a:prstGeom prst="rect">
            <a:avLst/>
          </a:prstGeom>
          <a:noFill/>
          <a:ln>
            <a:noFill/>
          </a:ln>
        </p:spPr>
      </p:pic>
      <p:sp>
        <p:nvSpPr>
          <p:cNvPr id="1122" name="Google Shape;1122;p26"/>
          <p:cNvSpPr/>
          <p:nvPr/>
        </p:nvSpPr>
        <p:spPr>
          <a:xfrm>
            <a:off x="16802100" y="5968735"/>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3" name="Google Shape;1123;p26"/>
          <p:cNvSpPr/>
          <p:nvPr/>
        </p:nvSpPr>
        <p:spPr>
          <a:xfrm>
            <a:off x="16953012" y="3812176"/>
            <a:ext cx="1168276" cy="1390544"/>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4" name="Google Shape;1124;p26"/>
          <p:cNvSpPr/>
          <p:nvPr/>
        </p:nvSpPr>
        <p:spPr>
          <a:xfrm>
            <a:off x="9372600" y="3389846"/>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125" name="Google Shape;1125;p26" descr="Cách đánh dấu tích trong word mới nhất | Vivureviews.com"/>
          <p:cNvPicPr preferRelativeResize="0"/>
          <p:nvPr/>
        </p:nvPicPr>
        <p:blipFill rotWithShape="1">
          <a:blip r:embed="rId6">
            <a:alphaModFix/>
          </a:blip>
          <a:srcRect/>
          <a:stretch/>
        </p:blipFill>
        <p:spPr>
          <a:xfrm>
            <a:off x="10780693" y="5968735"/>
            <a:ext cx="1270835" cy="159101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2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131" name="Google Shape;1131;p27"/>
          <p:cNvGrpSpPr/>
          <p:nvPr/>
        </p:nvGrpSpPr>
        <p:grpSpPr>
          <a:xfrm>
            <a:off x="6819900" y="198674"/>
            <a:ext cx="9982200" cy="2234816"/>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33" name="Google Shape;1133;p27"/>
            <p:cNvSpPr txBox="1"/>
            <p:nvPr/>
          </p:nvSpPr>
          <p:spPr>
            <a:xfrm>
              <a:off x="2660481" y="810733"/>
              <a:ext cx="7840495" cy="5477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Mở bài trong bài văn miêu tả con vật thường viết về điều gì?</a:t>
              </a:r>
              <a:endParaRPr/>
            </a:p>
          </p:txBody>
        </p:sp>
      </p:grpSp>
      <p:sp>
        <p:nvSpPr>
          <p:cNvPr id="1134" name="Google Shape;1134;p27"/>
          <p:cNvSpPr/>
          <p:nvPr/>
        </p:nvSpPr>
        <p:spPr>
          <a:xfrm>
            <a:off x="5572705"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A. Giới thiệu về con vật định tả</a:t>
            </a:r>
            <a:endParaRPr sz="3600">
              <a:solidFill>
                <a:srgbClr val="002060"/>
              </a:solidFill>
              <a:latin typeface="Lobster"/>
              <a:ea typeface="Lobster"/>
              <a:cs typeface="Lobster"/>
              <a:sym typeface="Lobster"/>
            </a:endParaRPr>
          </a:p>
        </p:txBody>
      </p:sp>
      <p:sp>
        <p:nvSpPr>
          <p:cNvPr id="1135" name="Google Shape;1135;p27"/>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l" rtl="0">
              <a:spcBef>
                <a:spcPts val="0"/>
              </a:spcBef>
              <a:spcAft>
                <a:spcPts val="0"/>
              </a:spcAft>
              <a:buNone/>
            </a:pPr>
            <a:r>
              <a:rPr lang="en-US" sz="3600">
                <a:solidFill>
                  <a:srgbClr val="002060"/>
                </a:solidFill>
                <a:latin typeface="Lobster"/>
                <a:ea typeface="Lobster"/>
                <a:cs typeface="Lobster"/>
                <a:sym typeface="Lobster"/>
              </a:rPr>
              <a:t> B. Tả hình dáng</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36" name="Google Shape;1136;p27"/>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C. Nêu cảm nghĩ đôí với con vật</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37" name="Google Shape;1137;p27"/>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Tả thói quen sinh hoạt</a:t>
            </a:r>
            <a:endParaRPr sz="3600">
              <a:solidFill>
                <a:srgbClr val="002060"/>
              </a:solidFill>
              <a:latin typeface="Lobster"/>
              <a:ea typeface="Lobster"/>
              <a:cs typeface="Lobster"/>
              <a:sym typeface="Lobster"/>
            </a:endParaRPr>
          </a:p>
        </p:txBody>
      </p:sp>
      <p:pic>
        <p:nvPicPr>
          <p:cNvPr id="1138" name="Google Shape;1138;p27"/>
          <p:cNvPicPr preferRelativeResize="0"/>
          <p:nvPr/>
        </p:nvPicPr>
        <p:blipFill rotWithShape="1">
          <a:blip r:embed="rId4">
            <a:alphaModFix/>
          </a:blip>
          <a:srcRect/>
          <a:stretch/>
        </p:blipFill>
        <p:spPr>
          <a:xfrm>
            <a:off x="10540166" y="7177466"/>
            <a:ext cx="3156888" cy="3109534"/>
          </a:xfrm>
          <a:prstGeom prst="rect">
            <a:avLst/>
          </a:prstGeom>
          <a:noFill/>
          <a:ln>
            <a:noFill/>
          </a:ln>
        </p:spPr>
      </p:pic>
      <p:sp>
        <p:nvSpPr>
          <p:cNvPr id="1139" name="Google Shape;1139;p27"/>
          <p:cNvSpPr/>
          <p:nvPr/>
        </p:nvSpPr>
        <p:spPr>
          <a:xfrm>
            <a:off x="9731365" y="5445730"/>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0" name="Google Shape;1140;p27"/>
          <p:cNvSpPr/>
          <p:nvPr/>
        </p:nvSpPr>
        <p:spPr>
          <a:xfrm>
            <a:off x="16833998" y="3595005"/>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1" name="Google Shape;1141;p27"/>
          <p:cNvSpPr/>
          <p:nvPr/>
        </p:nvSpPr>
        <p:spPr>
          <a:xfrm>
            <a:off x="16890544" y="5990664"/>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2" name="Google Shape;1142;p27" descr="Cách đánh dấu tích trong word mới nhất | Vivureviews.com"/>
          <p:cNvPicPr preferRelativeResize="0"/>
          <p:nvPr/>
        </p:nvPicPr>
        <p:blipFill rotWithShape="1">
          <a:blip r:embed="rId5">
            <a:alphaModFix/>
          </a:blip>
          <a:srcRect/>
          <a:stretch/>
        </p:blipFill>
        <p:spPr>
          <a:xfrm>
            <a:off x="10856778" y="3752771"/>
            <a:ext cx="1270835" cy="1591014"/>
          </a:xfrm>
          <a:prstGeom prst="rect">
            <a:avLst/>
          </a:prstGeom>
          <a:noFill/>
          <a:ln>
            <a:noFill/>
          </a:ln>
        </p:spPr>
      </p:pic>
      <p:pic>
        <p:nvPicPr>
          <p:cNvPr id="1143" name="Google Shape;1143;p27"/>
          <p:cNvPicPr preferRelativeResize="0"/>
          <p:nvPr/>
        </p:nvPicPr>
        <p:blipFill rotWithShape="1">
          <a:blip r:embed="rId6">
            <a:alphaModFix/>
          </a:blip>
          <a:srcRect r="70922" b="52667"/>
          <a:stretch/>
        </p:blipFill>
        <p:spPr>
          <a:xfrm>
            <a:off x="4724400" y="-903414"/>
            <a:ext cx="3464723" cy="397974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47"/>
        <p:cNvGrpSpPr/>
        <p:nvPr/>
      </p:nvGrpSpPr>
      <p:grpSpPr>
        <a:xfrm>
          <a:off x="0" y="0"/>
          <a:ext cx="0" cy="0"/>
          <a:chOff x="0" y="0"/>
          <a:chExt cx="0" cy="0"/>
        </a:xfrm>
      </p:grpSpPr>
      <p:pic>
        <p:nvPicPr>
          <p:cNvPr id="1148" name="Google Shape;1148;p28"/>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149" name="Google Shape;1149;p28"/>
          <p:cNvGrpSpPr/>
          <p:nvPr/>
        </p:nvGrpSpPr>
        <p:grpSpPr>
          <a:xfrm>
            <a:off x="6819900" y="198674"/>
            <a:ext cx="9982200" cy="2234816"/>
            <a:chOff x="1838528" y="661478"/>
            <a:chExt cx="8918642" cy="846309"/>
          </a:xfrm>
        </p:grpSpPr>
        <p:sp>
          <p:nvSpPr>
            <p:cNvPr id="1150" name="Google Shape;1150;p28"/>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51" name="Google Shape;1151;p28"/>
            <p:cNvSpPr txBox="1"/>
            <p:nvPr/>
          </p:nvSpPr>
          <p:spPr>
            <a:xfrm>
              <a:off x="2660481" y="810733"/>
              <a:ext cx="7840495" cy="5477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Khi tả đồ vật, cần chú ý tả những đặc điểm nào?</a:t>
              </a:r>
              <a:endParaRPr/>
            </a:p>
          </p:txBody>
        </p:sp>
      </p:grpSp>
      <p:sp>
        <p:nvSpPr>
          <p:cNvPr id="1152" name="Google Shape;1152;p28"/>
          <p:cNvSpPr/>
          <p:nvPr/>
        </p:nvSpPr>
        <p:spPr>
          <a:xfrm>
            <a:off x="5597514"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rgbClr val="002060"/>
                </a:solidFill>
                <a:latin typeface="Lobster"/>
                <a:ea typeface="Lobster"/>
                <a:cs typeface="Lobster"/>
                <a:sym typeface="Lobster"/>
              </a:rPr>
              <a:t> A. Tả hình dáng</a:t>
            </a:r>
            <a:endParaRPr sz="3600">
              <a:solidFill>
                <a:srgbClr val="002060"/>
              </a:solidFill>
              <a:latin typeface="Lobster"/>
              <a:ea typeface="Lobster"/>
              <a:cs typeface="Lobster"/>
              <a:sym typeface="Lobster"/>
            </a:endParaRPr>
          </a:p>
        </p:txBody>
      </p:sp>
      <p:sp>
        <p:nvSpPr>
          <p:cNvPr id="1153" name="Google Shape;1153;p28"/>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l" rtl="0">
              <a:spcBef>
                <a:spcPts val="0"/>
              </a:spcBef>
              <a:spcAft>
                <a:spcPts val="0"/>
              </a:spcAft>
              <a:buNone/>
            </a:pPr>
            <a:r>
              <a:rPr lang="en-US" sz="3600">
                <a:solidFill>
                  <a:srgbClr val="002060"/>
                </a:solidFill>
                <a:latin typeface="Lobster"/>
                <a:ea typeface="Lobster"/>
                <a:cs typeface="Lobster"/>
                <a:sym typeface="Lobster"/>
              </a:rPr>
              <a:t> B. Tả thói quen sinh hoạt</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54" name="Google Shape;1154;p28"/>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C. Tả thói quen sinh hoạt và một vài hoạt động chính của con vật</a:t>
            </a:r>
            <a:endParaRPr sz="3600">
              <a:solidFill>
                <a:srgbClr val="002060"/>
              </a:solidFill>
              <a:latin typeface="Lobster"/>
              <a:ea typeface="Lobster"/>
              <a:cs typeface="Lobster"/>
              <a:sym typeface="Lobster"/>
            </a:endParaRPr>
          </a:p>
        </p:txBody>
      </p:sp>
      <p:sp>
        <p:nvSpPr>
          <p:cNvPr id="1155" name="Google Shape;1155;p28"/>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Đáp án A và C</a:t>
            </a:r>
            <a:endParaRPr sz="3600">
              <a:solidFill>
                <a:srgbClr val="002060"/>
              </a:solidFill>
              <a:latin typeface="Lobster"/>
              <a:ea typeface="Lobster"/>
              <a:cs typeface="Lobster"/>
              <a:sym typeface="Lobster"/>
            </a:endParaRPr>
          </a:p>
        </p:txBody>
      </p:sp>
      <p:pic>
        <p:nvPicPr>
          <p:cNvPr id="1156" name="Google Shape;1156;p28"/>
          <p:cNvPicPr preferRelativeResize="0"/>
          <p:nvPr/>
        </p:nvPicPr>
        <p:blipFill rotWithShape="1">
          <a:blip r:embed="rId4">
            <a:alphaModFix/>
          </a:blip>
          <a:srcRect/>
          <a:stretch/>
        </p:blipFill>
        <p:spPr>
          <a:xfrm>
            <a:off x="10540166" y="7177466"/>
            <a:ext cx="3156888" cy="3109534"/>
          </a:xfrm>
          <a:prstGeom prst="rect">
            <a:avLst/>
          </a:prstGeom>
          <a:noFill/>
          <a:ln>
            <a:noFill/>
          </a:ln>
        </p:spPr>
      </p:pic>
      <p:sp>
        <p:nvSpPr>
          <p:cNvPr id="1157" name="Google Shape;1157;p28"/>
          <p:cNvSpPr/>
          <p:nvPr/>
        </p:nvSpPr>
        <p:spPr>
          <a:xfrm>
            <a:off x="10501009" y="5496862"/>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8" name="Google Shape;1158;p28"/>
          <p:cNvSpPr/>
          <p:nvPr/>
        </p:nvSpPr>
        <p:spPr>
          <a:xfrm>
            <a:off x="16433923" y="3748082"/>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9" name="Google Shape;1159;p28"/>
          <p:cNvSpPr/>
          <p:nvPr/>
        </p:nvSpPr>
        <p:spPr>
          <a:xfrm>
            <a:off x="8883408" y="3389846"/>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160" name="Google Shape;1160;p28" descr="Cách đánh dấu tích trong word mới nhất | Vivureviews.com"/>
          <p:cNvPicPr preferRelativeResize="0"/>
          <p:nvPr/>
        </p:nvPicPr>
        <p:blipFill rotWithShape="1">
          <a:blip r:embed="rId5">
            <a:alphaModFix/>
          </a:blip>
          <a:srcRect/>
          <a:stretch/>
        </p:blipFill>
        <p:spPr>
          <a:xfrm>
            <a:off x="17017164" y="5387488"/>
            <a:ext cx="1270835" cy="1591014"/>
          </a:xfrm>
          <a:prstGeom prst="rect">
            <a:avLst/>
          </a:prstGeom>
          <a:noFill/>
          <a:ln>
            <a:noFill/>
          </a:ln>
        </p:spPr>
      </p:pic>
      <p:pic>
        <p:nvPicPr>
          <p:cNvPr id="1161" name="Google Shape;1161;p28"/>
          <p:cNvPicPr preferRelativeResize="0"/>
          <p:nvPr/>
        </p:nvPicPr>
        <p:blipFill rotWithShape="1">
          <a:blip r:embed="rId6">
            <a:alphaModFix/>
          </a:blip>
          <a:srcRect l="71587" r="-128" b="52667"/>
          <a:stretch/>
        </p:blipFill>
        <p:spPr>
          <a:xfrm>
            <a:off x="5486400" y="-723900"/>
            <a:ext cx="3012286" cy="352499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0" presetClass="entr" presetSubtype="0" fill="hold" nodeType="withEffect">
                                  <p:stCondLst>
                                    <p:cond delay="0"/>
                                  </p:stCondLst>
                                  <p:childTnLst>
                                    <p:set>
                                      <p:cBhvr>
                                        <p:cTn id="9" dur="1" fill="hold">
                                          <p:stCondLst>
                                            <p:cond delay="0"/>
                                          </p:stCondLst>
                                        </p:cTn>
                                        <p:tgtEl>
                                          <p:spTgt spid="1149"/>
                                        </p:tgtEl>
                                        <p:attrNameLst>
                                          <p:attrName>style.visibility</p:attrName>
                                        </p:attrNameLst>
                                      </p:cBhvr>
                                      <p:to>
                                        <p:strVal val="visible"/>
                                      </p:to>
                                    </p:set>
                                    <p:animEffect transition="in" filter="fade">
                                      <p:cBhvr>
                                        <p:cTn id="10" dur="1000"/>
                                        <p:tgtEl>
                                          <p:spTgt spid="114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52"/>
                                        </p:tgtEl>
                                        <p:attrNameLst>
                                          <p:attrName>style.visibility</p:attrName>
                                        </p:attrNameLst>
                                      </p:cBhvr>
                                      <p:to>
                                        <p:strVal val="visible"/>
                                      </p:to>
                                    </p:set>
                                    <p:animEffect transition="in" filter="fade">
                                      <p:cBhvr>
                                        <p:cTn id="14" dur="1000"/>
                                        <p:tgtEl>
                                          <p:spTgt spid="115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53"/>
                                        </p:tgtEl>
                                        <p:attrNameLst>
                                          <p:attrName>style.visibility</p:attrName>
                                        </p:attrNameLst>
                                      </p:cBhvr>
                                      <p:to>
                                        <p:strVal val="visible"/>
                                      </p:to>
                                    </p:set>
                                    <p:animEffect transition="in" filter="fade">
                                      <p:cBhvr>
                                        <p:cTn id="18" dur="1000"/>
                                        <p:tgtEl>
                                          <p:spTgt spid="115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54"/>
                                        </p:tgtEl>
                                        <p:attrNameLst>
                                          <p:attrName>style.visibility</p:attrName>
                                        </p:attrNameLst>
                                      </p:cBhvr>
                                      <p:to>
                                        <p:strVal val="visible"/>
                                      </p:to>
                                    </p:set>
                                    <p:animEffect transition="in" filter="fade">
                                      <p:cBhvr>
                                        <p:cTn id="22" dur="1000"/>
                                        <p:tgtEl>
                                          <p:spTgt spid="1154"/>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55"/>
                                        </p:tgtEl>
                                        <p:attrNameLst>
                                          <p:attrName>style.visibility</p:attrName>
                                        </p:attrNameLst>
                                      </p:cBhvr>
                                      <p:to>
                                        <p:strVal val="visible"/>
                                      </p:to>
                                    </p:set>
                                    <p:animEffect transition="in" filter="fade">
                                      <p:cBhvr>
                                        <p:cTn id="26" dur="1000"/>
                                        <p:tgtEl>
                                          <p:spTgt spid="115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65"/>
        <p:cNvGrpSpPr/>
        <p:nvPr/>
      </p:nvGrpSpPr>
      <p:grpSpPr>
        <a:xfrm>
          <a:off x="0" y="0"/>
          <a:ext cx="0" cy="0"/>
          <a:chOff x="0" y="0"/>
          <a:chExt cx="0" cy="0"/>
        </a:xfrm>
      </p:grpSpPr>
      <p:pic>
        <p:nvPicPr>
          <p:cNvPr id="1166" name="Google Shape;1166;p29"/>
          <p:cNvPicPr preferRelativeResize="0"/>
          <p:nvPr/>
        </p:nvPicPr>
        <p:blipFill rotWithShape="1">
          <a:blip r:embed="rId3">
            <a:alphaModFix/>
          </a:blip>
          <a:srcRect t="2594" b="2595"/>
          <a:stretch/>
        </p:blipFill>
        <p:spPr>
          <a:xfrm>
            <a:off x="-1082864" y="0"/>
            <a:ext cx="8017064" cy="10287000"/>
          </a:xfrm>
          <a:prstGeom prst="rect">
            <a:avLst/>
          </a:prstGeom>
          <a:noFill/>
          <a:ln>
            <a:noFill/>
          </a:ln>
        </p:spPr>
      </p:pic>
      <p:sp>
        <p:nvSpPr>
          <p:cNvPr id="1167" name="Google Shape;1167;p29"/>
          <p:cNvSpPr txBox="1"/>
          <p:nvPr/>
        </p:nvSpPr>
        <p:spPr>
          <a:xfrm>
            <a:off x="7664162" y="443343"/>
            <a:ext cx="10515600" cy="1615827"/>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a:solidFill>
                  <a:srgbClr val="FFFFFF"/>
                </a:solidFill>
                <a:latin typeface="Bungee"/>
                <a:ea typeface="Bungee"/>
                <a:cs typeface="Bungee"/>
                <a:sym typeface="Bungee"/>
              </a:rPr>
              <a:t>Đánh giá mục tiêu</a:t>
            </a:r>
            <a:endParaRPr sz="7200">
              <a:solidFill>
                <a:srgbClr val="FFFFFF"/>
              </a:solidFill>
              <a:latin typeface="Bungee"/>
              <a:ea typeface="Bungee"/>
              <a:cs typeface="Bungee"/>
              <a:sym typeface="Bungee"/>
            </a:endParaRPr>
          </a:p>
        </p:txBody>
      </p:sp>
      <p:grpSp>
        <p:nvGrpSpPr>
          <p:cNvPr id="1168" name="Google Shape;1168;p29"/>
          <p:cNvGrpSpPr/>
          <p:nvPr/>
        </p:nvGrpSpPr>
        <p:grpSpPr>
          <a:xfrm>
            <a:off x="6128108" y="2059172"/>
            <a:ext cx="12051654" cy="3617728"/>
            <a:chOff x="6128108" y="2059172"/>
            <a:chExt cx="12051654" cy="3617728"/>
          </a:xfrm>
        </p:grpSpPr>
        <p:pic>
          <p:nvPicPr>
            <p:cNvPr id="1169" name="Google Shape;1169;p29"/>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1170" name="Google Shape;1170;p29"/>
            <p:cNvSpPr txBox="1"/>
            <p:nvPr/>
          </p:nvSpPr>
          <p:spPr>
            <a:xfrm>
              <a:off x="8956708" y="2736130"/>
              <a:ext cx="8957340" cy="2462213"/>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4596">
                  <a:solidFill>
                    <a:srgbClr val="FFFFFF"/>
                  </a:solidFill>
                  <a:latin typeface="Lobster"/>
                  <a:ea typeface="Lobster"/>
                  <a:cs typeface="Lobster"/>
                  <a:sym typeface="Lobster"/>
                </a:rPr>
                <a:t>Nêu lại cấu tạo, cách quan sát và một số chi tiết, hình ảnh tiêu biểu trong bài văn tả con vật.</a:t>
              </a:r>
              <a:endParaRPr sz="4596">
                <a:solidFill>
                  <a:srgbClr val="FFFFFF"/>
                </a:solidFill>
                <a:latin typeface="Lobster"/>
                <a:ea typeface="Lobster"/>
                <a:cs typeface="Lobster"/>
                <a:sym typeface="Lobster"/>
              </a:endParaRPr>
            </a:p>
          </p:txBody>
        </p:sp>
        <p:grpSp>
          <p:nvGrpSpPr>
            <p:cNvPr id="1171" name="Google Shape;1171;p29"/>
            <p:cNvGrpSpPr/>
            <p:nvPr/>
          </p:nvGrpSpPr>
          <p:grpSpPr>
            <a:xfrm>
              <a:off x="8843392" y="2324100"/>
              <a:ext cx="9336370" cy="3352800"/>
              <a:chOff x="8843392" y="2324100"/>
              <a:chExt cx="9336370" cy="3352800"/>
            </a:xfrm>
          </p:grpSpPr>
          <p:sp>
            <p:nvSpPr>
              <p:cNvPr id="1172" name="Google Shape;1172;p29"/>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3" name="Google Shape;1173;p29"/>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1174" name="Google Shape;1174;p29"/>
          <p:cNvGrpSpPr/>
          <p:nvPr/>
        </p:nvGrpSpPr>
        <p:grpSpPr>
          <a:xfrm>
            <a:off x="6583138" y="6198661"/>
            <a:ext cx="11689158" cy="3352800"/>
            <a:chOff x="6583138" y="6198661"/>
            <a:chExt cx="11689158" cy="3352800"/>
          </a:xfrm>
        </p:grpSpPr>
        <p:pic>
          <p:nvPicPr>
            <p:cNvPr id="1175" name="Google Shape;1175;p29"/>
            <p:cNvPicPr preferRelativeResize="0"/>
            <p:nvPr/>
          </p:nvPicPr>
          <p:blipFill rotWithShape="1">
            <a:blip r:embed="rId5">
              <a:alphaModFix/>
            </a:blip>
            <a:srcRect/>
            <a:stretch/>
          </p:blipFill>
          <p:spPr>
            <a:xfrm>
              <a:off x="6583138" y="6678398"/>
              <a:ext cx="2098903" cy="2240925"/>
            </a:xfrm>
            <a:prstGeom prst="rect">
              <a:avLst/>
            </a:prstGeom>
            <a:noFill/>
            <a:ln>
              <a:noFill/>
            </a:ln>
          </p:spPr>
        </p:pic>
        <p:sp>
          <p:nvSpPr>
            <p:cNvPr id="1176" name="Google Shape;1176;p29"/>
            <p:cNvSpPr txBox="1"/>
            <p:nvPr/>
          </p:nvSpPr>
          <p:spPr>
            <a:xfrm>
              <a:off x="8963635" y="6747618"/>
              <a:ext cx="9183970" cy="2407285"/>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599">
                  <a:solidFill>
                    <a:srgbClr val="FFFFFF"/>
                  </a:solidFill>
                  <a:latin typeface="Lobster"/>
                  <a:ea typeface="Lobster"/>
                  <a:cs typeface="Lobster"/>
                  <a:sym typeface="Lobster"/>
                </a:rPr>
                <a:t>Viết được đoạn văn ngắn (khoảng 5 câu) tả hình dáng hoặc hoạt động của con vật mình yêu thích.</a:t>
              </a:r>
              <a:endParaRPr/>
            </a:p>
          </p:txBody>
        </p:sp>
        <p:grpSp>
          <p:nvGrpSpPr>
            <p:cNvPr id="1177" name="Google Shape;1177;p29"/>
            <p:cNvGrpSpPr/>
            <p:nvPr/>
          </p:nvGrpSpPr>
          <p:grpSpPr>
            <a:xfrm>
              <a:off x="8935926" y="6198661"/>
              <a:ext cx="9336370" cy="3352800"/>
              <a:chOff x="8843392" y="2324100"/>
              <a:chExt cx="9336370" cy="3352800"/>
            </a:xfrm>
          </p:grpSpPr>
          <p:sp>
            <p:nvSpPr>
              <p:cNvPr id="1178" name="Google Shape;1178;p29"/>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9" name="Google Shape;1179;p29"/>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1180" name="Google Shape;1180;p29"/>
          <p:cNvSpPr/>
          <p:nvPr/>
        </p:nvSpPr>
        <p:spPr>
          <a:xfrm>
            <a:off x="16370855" y="4159103"/>
            <a:ext cx="1840805" cy="1752600"/>
          </a:xfrm>
          <a:prstGeom prst="star5">
            <a:avLst>
              <a:gd name="adj" fmla="val 19098"/>
              <a:gd name="hf" fmla="val 105146"/>
              <a:gd name="vf" fmla="val 11055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1" name="Google Shape;1181;p29"/>
          <p:cNvSpPr/>
          <p:nvPr/>
        </p:nvSpPr>
        <p:spPr>
          <a:xfrm>
            <a:off x="16370855" y="8278603"/>
            <a:ext cx="1840805" cy="1752600"/>
          </a:xfrm>
          <a:prstGeom prst="star5">
            <a:avLst>
              <a:gd name="adj" fmla="val 19098"/>
              <a:gd name="hf" fmla="val 105146"/>
              <a:gd name="vf" fmla="val 11055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7"/>
                                        </p:tgtEl>
                                        <p:attrNameLst>
                                          <p:attrName>style.visibility</p:attrName>
                                        </p:attrNameLst>
                                      </p:cBhvr>
                                      <p:to>
                                        <p:strVal val="visible"/>
                                      </p:to>
                                    </p:set>
                                    <p:animEffect transition="in" filter="fade">
                                      <p:cBhvr>
                                        <p:cTn id="7" dur="1822"/>
                                        <p:tgtEl>
                                          <p:spTgt spid="1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8"/>
                                        </p:tgtEl>
                                        <p:attrNameLst>
                                          <p:attrName>style.visibility</p:attrName>
                                        </p:attrNameLst>
                                      </p:cBhvr>
                                      <p:to>
                                        <p:strVal val="visible"/>
                                      </p:to>
                                    </p:set>
                                    <p:animEffect transition="in" filter="fade">
                                      <p:cBhvr>
                                        <p:cTn id="12" dur="1000"/>
                                        <p:tgtEl>
                                          <p:spTgt spid="11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4"/>
                                        </p:tgtEl>
                                        <p:attrNameLst>
                                          <p:attrName>style.visibility</p:attrName>
                                        </p:attrNameLst>
                                      </p:cBhvr>
                                      <p:to>
                                        <p:strVal val="visible"/>
                                      </p:to>
                                    </p:set>
                                    <p:animEffect transition="in" filter="fade">
                                      <p:cBhvr>
                                        <p:cTn id="17" dur="1000"/>
                                        <p:tgtEl>
                                          <p:spTgt spid="1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0"/>
                                        </p:tgtEl>
                                        <p:attrNameLst>
                                          <p:attrName>style.visibility</p:attrName>
                                        </p:attrNameLst>
                                      </p:cBhvr>
                                      <p:to>
                                        <p:strVal val="visible"/>
                                      </p:to>
                                    </p:set>
                                    <p:animEffect transition="in" filter="fade">
                                      <p:cBhvr>
                                        <p:cTn id="22" dur="1000"/>
                                        <p:tgtEl>
                                          <p:spTgt spid="1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1"/>
                                        </p:tgtEl>
                                        <p:attrNameLst>
                                          <p:attrName>style.visibility</p:attrName>
                                        </p:attrNameLst>
                                      </p:cBhvr>
                                      <p:to>
                                        <p:strVal val="visible"/>
                                      </p:to>
                                    </p:set>
                                    <p:animEffect transition="in" filter="fade">
                                      <p:cBhvr>
                                        <p:cTn id="27" dur="1000"/>
                                        <p:tgtEl>
                                          <p:spTgt spid="1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pic>
        <p:nvPicPr>
          <p:cNvPr id="795" name="Google Shape;795;p3"/>
          <p:cNvPicPr preferRelativeResize="0"/>
          <p:nvPr/>
        </p:nvPicPr>
        <p:blipFill rotWithShape="1">
          <a:blip r:embed="rId4">
            <a:alphaModFix/>
          </a:blip>
          <a:srcRect/>
          <a:stretch/>
        </p:blipFill>
        <p:spPr>
          <a:xfrm>
            <a:off x="3326451" y="5836193"/>
            <a:ext cx="12192000" cy="4450807"/>
          </a:xfrm>
          <a:prstGeom prst="rect">
            <a:avLst/>
          </a:prstGeom>
          <a:noFill/>
          <a:ln>
            <a:noFill/>
          </a:ln>
        </p:spPr>
      </p:pic>
      <p:pic>
        <p:nvPicPr>
          <p:cNvPr id="796" name="Google Shape;796;p3"/>
          <p:cNvPicPr preferRelativeResize="0"/>
          <p:nvPr/>
        </p:nvPicPr>
        <p:blipFill rotWithShape="1">
          <a:blip r:embed="rId5">
            <a:alphaModFix/>
          </a:blip>
          <a:srcRect/>
          <a:stretch/>
        </p:blipFill>
        <p:spPr>
          <a:xfrm>
            <a:off x="14630400" y="4381500"/>
            <a:ext cx="3657600" cy="6338489"/>
          </a:xfrm>
          <a:prstGeom prst="rect">
            <a:avLst/>
          </a:prstGeom>
          <a:noFill/>
          <a:ln>
            <a:noFill/>
          </a:ln>
        </p:spPr>
      </p:pic>
      <p:sp>
        <p:nvSpPr>
          <p:cNvPr id="797" name="Google Shape;797;p3"/>
          <p:cNvSpPr txBox="1"/>
          <p:nvPr/>
        </p:nvSpPr>
        <p:spPr>
          <a:xfrm>
            <a:off x="3727190" y="6638129"/>
            <a:ext cx="11273577" cy="3397853"/>
          </a:xfrm>
          <a:prstGeom prst="rect">
            <a:avLst/>
          </a:prstGeom>
          <a:noFill/>
          <a:ln>
            <a:noFill/>
          </a:ln>
        </p:spPr>
        <p:txBody>
          <a:bodyPr spcFirstLastPara="1" wrap="square" lIns="0" tIns="0" rIns="0" bIns="0" anchor="t" anchorCtr="0">
            <a:spAutoFit/>
          </a:bodyPr>
          <a:lstStyle/>
          <a:p>
            <a:pPr marL="0" marR="0" lvl="0" indent="0" algn="ctr" rtl="0">
              <a:lnSpc>
                <a:spcPct val="184200"/>
              </a:lnSpc>
              <a:spcBef>
                <a:spcPts val="0"/>
              </a:spcBef>
              <a:spcAft>
                <a:spcPts val="0"/>
              </a:spcAft>
              <a:buNone/>
            </a:pPr>
            <a:r>
              <a:rPr lang="en-US" sz="4000" b="0" i="0" u="none" strike="noStrike" cap="none" dirty="0" err="1">
                <a:solidFill>
                  <a:srgbClr val="303A66"/>
                </a:solidFill>
                <a:latin typeface="Lobster"/>
                <a:ea typeface="Lobster"/>
                <a:cs typeface="Lobster"/>
                <a:sym typeface="Lobster"/>
              </a:rPr>
              <a:t>Chào</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mừng</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các</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bạn</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học</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sinh</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lớp</a:t>
            </a:r>
            <a:r>
              <a:rPr lang="en-US" sz="4000" b="0" i="0" u="none" strike="noStrike" cap="none" dirty="0">
                <a:solidFill>
                  <a:srgbClr val="303A66"/>
                </a:solidFill>
                <a:latin typeface="Lobster"/>
                <a:ea typeface="Lobster"/>
                <a:cs typeface="Lobster"/>
                <a:sym typeface="Lobster"/>
              </a:rPr>
              <a:t> 5.., </a:t>
            </a:r>
            <a:r>
              <a:rPr lang="en-US" sz="4000" b="0" i="0" u="none" strike="noStrike" cap="none" dirty="0" err="1">
                <a:solidFill>
                  <a:srgbClr val="303A66"/>
                </a:solidFill>
                <a:latin typeface="Lobster"/>
                <a:ea typeface="Lobster"/>
                <a:cs typeface="Lobster"/>
                <a:sym typeface="Lobster"/>
              </a:rPr>
              <a:t>đến</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thăm</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quan</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sở</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thú</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ZoZo</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Nơi</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đây</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có</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rất</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nhiều</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loài</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vật</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sinh</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sống</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chúng</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mình</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cùng</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nhau</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đến</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thăm</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và</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khám</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phá</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nhé</a:t>
            </a:r>
            <a:r>
              <a:rPr lang="en-US" sz="4000" b="0" i="0" u="none" strike="noStrike" cap="none" dirty="0">
                <a:solidFill>
                  <a:srgbClr val="303A66"/>
                </a:solidFill>
                <a:latin typeface="Lobster"/>
                <a:ea typeface="Lobster"/>
                <a:cs typeface="Lobster"/>
                <a:sym typeface="Lobster"/>
              </a:rPr>
              <a:t>!</a:t>
            </a:r>
            <a:endParaRPr dirty="0"/>
          </a:p>
        </p:txBody>
      </p:sp>
      <p:pic>
        <p:nvPicPr>
          <p:cNvPr id="798" name="Google Shape;798;p3" descr="Máy tính Biểu tượng Clip nghệ thuật - tia nắng mặt trời png tải về - Miễn  phí trong suốt đối Xứng png Tải về."/>
          <p:cNvPicPr preferRelativeResize="0"/>
          <p:nvPr/>
        </p:nvPicPr>
        <p:blipFill rotWithShape="1">
          <a:blip r:embed="rId6">
            <a:alphaModFix/>
          </a:blip>
          <a:srcRect/>
          <a:stretch/>
        </p:blipFill>
        <p:spPr>
          <a:xfrm>
            <a:off x="-1277148" y="-190500"/>
            <a:ext cx="5934806" cy="3429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500"/>
                                        <p:tgtEl>
                                          <p:spTgt spid="795"/>
                                        </p:tgtEl>
                                      </p:cBhvr>
                                    </p:animEffect>
                                  </p:childTnLst>
                                </p:cTn>
                              </p:par>
                              <p:par>
                                <p:cTn id="8" presetID="10" presetClass="entr" presetSubtype="0" fill="hold" nodeType="withEffect">
                                  <p:stCondLst>
                                    <p:cond delay="0"/>
                                  </p:stCondLst>
                                  <p:childTnLst>
                                    <p:set>
                                      <p:cBhvr>
                                        <p:cTn id="9" dur="1" fill="hold">
                                          <p:stCondLst>
                                            <p:cond delay="0"/>
                                          </p:stCondLst>
                                        </p:cTn>
                                        <p:tgtEl>
                                          <p:spTgt spid="797"/>
                                        </p:tgtEl>
                                        <p:attrNameLst>
                                          <p:attrName>style.visibility</p:attrName>
                                        </p:attrNameLst>
                                      </p:cBhvr>
                                      <p:to>
                                        <p:strVal val="visible"/>
                                      </p:to>
                                    </p:set>
                                    <p:animEffect transition="in" filter="fade">
                                      <p:cBhvr>
                                        <p:cTn id="10" dur="5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1186" name="Google Shape;1186;p30"/>
          <p:cNvPicPr preferRelativeResize="0"/>
          <p:nvPr/>
        </p:nvPicPr>
        <p:blipFill rotWithShape="1">
          <a:blip r:embed="rId3">
            <a:alphaModFix/>
          </a:blip>
          <a:srcRect/>
          <a:stretch/>
        </p:blipFill>
        <p:spPr>
          <a:xfrm>
            <a:off x="-228600" y="-1562100"/>
            <a:ext cx="18162469" cy="13190494"/>
          </a:xfrm>
          <a:prstGeom prst="rect">
            <a:avLst/>
          </a:prstGeom>
          <a:noFill/>
          <a:ln>
            <a:noFill/>
          </a:ln>
        </p:spPr>
      </p:pic>
      <p:sp>
        <p:nvSpPr>
          <p:cNvPr id="1187" name="Google Shape;1187;p30"/>
          <p:cNvSpPr txBox="1"/>
          <p:nvPr/>
        </p:nvSpPr>
        <p:spPr>
          <a:xfrm>
            <a:off x="6248400" y="4416631"/>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b="1">
                <a:solidFill>
                  <a:srgbClr val="800000"/>
                </a:solidFill>
                <a:latin typeface="Lobster"/>
                <a:ea typeface="Lobster"/>
                <a:cs typeface="Lobster"/>
                <a:sym typeface="Lobster"/>
              </a:rPr>
              <a:t>Dặn dò</a:t>
            </a:r>
            <a:endParaRPr sz="7200" b="1">
              <a:solidFill>
                <a:srgbClr val="800000"/>
              </a:solidFill>
              <a:latin typeface="Lobster"/>
              <a:ea typeface="Lobster"/>
              <a:cs typeface="Lobster"/>
              <a:sym typeface="Lobster"/>
            </a:endParaRPr>
          </a:p>
        </p:txBody>
      </p:sp>
      <p:sp>
        <p:nvSpPr>
          <p:cNvPr id="1188" name="Google Shape;1188;p30"/>
          <p:cNvSpPr/>
          <p:nvPr/>
        </p:nvSpPr>
        <p:spPr>
          <a:xfrm>
            <a:off x="6285614" y="6286500"/>
            <a:ext cx="8573386" cy="2123658"/>
          </a:xfrm>
          <a:prstGeom prst="rect">
            <a:avLst/>
          </a:prstGeom>
          <a:solidFill>
            <a:srgbClr val="FFFF00">
              <a:alpha val="49803"/>
            </a:srgbClr>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Hoàn thiện thêm đoạn văn viết ở lớp; </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Chuẩn bị: Tả con vật ( Kiểm tra viết).</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7"/>
                                        </p:tgtEl>
                                        <p:attrNameLst>
                                          <p:attrName>style.visibility</p:attrName>
                                        </p:attrNameLst>
                                      </p:cBhvr>
                                      <p:to>
                                        <p:strVal val="visible"/>
                                      </p:to>
                                    </p:set>
                                    <p:animEffect transition="in" filter="fade">
                                      <p:cBhvr>
                                        <p:cTn id="7" dur="1000"/>
                                        <p:tgtEl>
                                          <p:spTgt spid="1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8"/>
                                        </p:tgtEl>
                                        <p:attrNameLst>
                                          <p:attrName>style.visibility</p:attrName>
                                        </p:attrNameLst>
                                      </p:cBhvr>
                                      <p:to>
                                        <p:strVal val="visible"/>
                                      </p:to>
                                    </p:set>
                                    <p:animEffect transition="in" filter="fade">
                                      <p:cBhvr>
                                        <p:cTn id="12" dur="500"/>
                                        <p:tgtEl>
                                          <p:spTgt spid="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1028700" y="-521778"/>
            <a:ext cx="16730012" cy="12150172"/>
          </a:xfrm>
          <a:prstGeom prst="rect">
            <a:avLst/>
          </a:prstGeom>
          <a:noFill/>
          <a:ln>
            <a:noFill/>
          </a:ln>
        </p:spPr>
      </p:pic>
      <p:sp>
        <p:nvSpPr>
          <p:cNvPr id="804" name="Google Shape;804;p4"/>
          <p:cNvSpPr txBox="1"/>
          <p:nvPr/>
        </p:nvSpPr>
        <p:spPr>
          <a:xfrm>
            <a:off x="6553200" y="6286500"/>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b="0" i="0" u="none" strike="noStrike" cap="none">
                <a:solidFill>
                  <a:srgbClr val="00B050"/>
                </a:solidFill>
                <a:latin typeface="Sigmar One"/>
                <a:ea typeface="Sigmar One"/>
                <a:cs typeface="Sigmar One"/>
                <a:sym typeface="Sigmar One"/>
              </a:rPr>
              <a:t>KHỞI ĐỘNG</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1000"/>
                                        <p:tgtEl>
                                          <p:spTgt spid="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5249769" y="-2742513"/>
            <a:ext cx="8866648" cy="9547451"/>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12825976" y="5423434"/>
            <a:ext cx="8866648" cy="9547451"/>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465537" y="3765501"/>
            <a:ext cx="7299426" cy="6521499"/>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3184176" y="239325"/>
            <a:ext cx="10606873" cy="5184109"/>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12964511" y="4319380"/>
            <a:ext cx="6058498" cy="5967620"/>
          </a:xfrm>
          <a:prstGeom prst="rect">
            <a:avLst/>
          </a:prstGeom>
          <a:noFill/>
          <a:ln>
            <a:noFill/>
          </a:ln>
        </p:spPr>
      </p:pic>
      <p:sp>
        <p:nvSpPr>
          <p:cNvPr id="814" name="Google Shape;814;p5"/>
          <p:cNvSpPr txBox="1"/>
          <p:nvPr/>
        </p:nvSpPr>
        <p:spPr>
          <a:xfrm>
            <a:off x="4008943" y="1741035"/>
            <a:ext cx="8957340" cy="2024466"/>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5796" b="0" i="0" u="none" strike="noStrike" cap="none">
                <a:solidFill>
                  <a:srgbClr val="FFFFFF"/>
                </a:solidFill>
                <a:latin typeface="Lobster"/>
                <a:ea typeface="Lobster"/>
                <a:cs typeface="Lobster"/>
                <a:sym typeface="Lobster"/>
              </a:rPr>
              <a:t>Nêu cấu tạo của bài văn miêu tả con vật ?</a:t>
            </a:r>
            <a:endParaRPr/>
          </a:p>
        </p:txBody>
      </p:sp>
      <p:pic>
        <p:nvPicPr>
          <p:cNvPr id="815" name="Google Shape;815;p5"/>
          <p:cNvPicPr preferRelativeResize="0"/>
          <p:nvPr/>
        </p:nvPicPr>
        <p:blipFill rotWithShape="1">
          <a:blip r:embed="rId8">
            <a:alphaModFix/>
          </a:blip>
          <a:srcRect/>
          <a:stretch/>
        </p:blipFill>
        <p:spPr>
          <a:xfrm>
            <a:off x="10632869" y="6406150"/>
            <a:ext cx="2239429" cy="38808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672666" y="419100"/>
            <a:ext cx="16970375" cy="89154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821" name="Google Shape;821;p6"/>
          <p:cNvPicPr preferRelativeResize="0"/>
          <p:nvPr/>
        </p:nvPicPr>
        <p:blipFill rotWithShape="1">
          <a:blip r:embed="rId3">
            <a:alphaModFix/>
          </a:blip>
          <a:srcRect/>
          <a:stretch/>
        </p:blipFill>
        <p:spPr>
          <a:xfrm>
            <a:off x="-990600" y="7505700"/>
            <a:ext cx="5638801" cy="3171826"/>
          </a:xfrm>
          <a:prstGeom prst="rect">
            <a:avLst/>
          </a:prstGeom>
          <a:noFill/>
          <a:ln>
            <a:noFill/>
          </a:ln>
        </p:spPr>
      </p:pic>
      <p:grpSp>
        <p:nvGrpSpPr>
          <p:cNvPr id="822" name="Google Shape;822;p6"/>
          <p:cNvGrpSpPr/>
          <p:nvPr/>
        </p:nvGrpSpPr>
        <p:grpSpPr>
          <a:xfrm>
            <a:off x="1371600" y="3170523"/>
            <a:ext cx="2743200" cy="38862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826" name="Google Shape;826;p6"/>
            <p:cNvSpPr txBox="1"/>
            <p:nvPr/>
          </p:nvSpPr>
          <p:spPr>
            <a:xfrm>
              <a:off x="1885950" y="3215550"/>
              <a:ext cx="2019300"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a:solidFill>
                    <a:schemeClr val="dk1"/>
                  </a:solidFill>
                  <a:latin typeface="Lobster"/>
                  <a:ea typeface="Lobster"/>
                  <a:cs typeface="Lobster"/>
                  <a:sym typeface="Lobster"/>
                </a:rPr>
                <a:t>Cấu tạo của bài văn miêu tả con vật</a:t>
              </a:r>
              <a:endParaRPr sz="4000" b="0" i="0" u="none" strike="noStrike" cap="none">
                <a:solidFill>
                  <a:schemeClr val="dk1"/>
                </a:solidFill>
                <a:latin typeface="Lobster"/>
                <a:ea typeface="Lobster"/>
                <a:cs typeface="Lobster"/>
                <a:sym typeface="Lobster"/>
              </a:endParaRPr>
            </a:p>
          </p:txBody>
        </p:sp>
      </p:grpSp>
      <p:sp>
        <p:nvSpPr>
          <p:cNvPr id="827" name="Google Shape;827;p6"/>
          <p:cNvSpPr txBox="1"/>
          <p:nvPr/>
        </p:nvSpPr>
        <p:spPr>
          <a:xfrm>
            <a:off x="2895600" y="896721"/>
            <a:ext cx="11582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974806"/>
              </a:buClr>
              <a:buSzPts val="3600"/>
              <a:buFont typeface="Arial"/>
              <a:buNone/>
            </a:pPr>
            <a:r>
              <a:rPr lang="en-US" sz="3600" b="1" i="0" u="none" strike="noStrike" cap="none">
                <a:solidFill>
                  <a:srgbClr val="974806"/>
                </a:solidFill>
                <a:latin typeface="Lobster"/>
                <a:ea typeface="Lobster"/>
                <a:cs typeface="Lobster"/>
                <a:sym typeface="Lobster"/>
              </a:rPr>
              <a:t>Cấu tạo của bài văn miêu tả con vật gồm 3 phần:</a:t>
            </a:r>
            <a:endParaRPr/>
          </a:p>
        </p:txBody>
      </p:sp>
      <p:cxnSp>
        <p:nvCxnSpPr>
          <p:cNvPr id="828" name="Google Shape;828;p6"/>
          <p:cNvCxnSpPr/>
          <p:nvPr/>
        </p:nvCxnSpPr>
        <p:spPr>
          <a:xfrm rot="10800000" flipH="1">
            <a:off x="4343400" y="2842773"/>
            <a:ext cx="1676400" cy="2009783"/>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4343400" y="5188438"/>
            <a:ext cx="16764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4395355" y="5372100"/>
            <a:ext cx="1819856" cy="2466434"/>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6019800" y="2256123"/>
            <a:ext cx="2819400" cy="10668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1. Mở bài</a:t>
              </a:r>
              <a:endParaRPr sz="3600" b="0" i="0" u="none" strike="noStrike" cap="none">
                <a:solidFill>
                  <a:schemeClr val="dk1"/>
                </a:solidFill>
                <a:latin typeface="Lobster"/>
                <a:ea typeface="Lobster"/>
                <a:cs typeface="Lobster"/>
                <a:sym typeface="Lobster"/>
              </a:endParaRPr>
            </a:p>
          </p:txBody>
        </p:sp>
      </p:grpSp>
      <p:grpSp>
        <p:nvGrpSpPr>
          <p:cNvPr id="834" name="Google Shape;834;p6"/>
          <p:cNvGrpSpPr/>
          <p:nvPr/>
        </p:nvGrpSpPr>
        <p:grpSpPr>
          <a:xfrm>
            <a:off x="6227616" y="4777438"/>
            <a:ext cx="2819400" cy="10668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2. Thân bài</a:t>
              </a:r>
              <a:endParaRPr sz="3600" b="0" i="0" u="none" strike="noStrike" cap="none">
                <a:solidFill>
                  <a:schemeClr val="dk1"/>
                </a:solidFill>
                <a:latin typeface="Lobster"/>
                <a:ea typeface="Lobster"/>
                <a:cs typeface="Lobster"/>
                <a:sym typeface="Lobster"/>
              </a:endParaRPr>
            </a:p>
          </p:txBody>
        </p:sp>
      </p:grpSp>
      <p:grpSp>
        <p:nvGrpSpPr>
          <p:cNvPr id="837" name="Google Shape;837;p6"/>
          <p:cNvGrpSpPr/>
          <p:nvPr/>
        </p:nvGrpSpPr>
        <p:grpSpPr>
          <a:xfrm>
            <a:off x="6215211" y="7686134"/>
            <a:ext cx="2819400" cy="10668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3. Kết bài</a:t>
              </a:r>
              <a:endParaRPr sz="3600" b="0" i="0" u="none" strike="noStrike" cap="none">
                <a:solidFill>
                  <a:schemeClr val="dk1"/>
                </a:solidFill>
                <a:latin typeface="Lobster"/>
                <a:ea typeface="Lobster"/>
                <a:cs typeface="Lobster"/>
                <a:sym typeface="Lobster"/>
              </a:endParaRPr>
            </a:p>
          </p:txBody>
        </p:sp>
      </p:grpSp>
      <p:sp>
        <p:nvSpPr>
          <p:cNvPr id="840" name="Google Shape;840;p6"/>
          <p:cNvSpPr/>
          <p:nvPr/>
        </p:nvSpPr>
        <p:spPr>
          <a:xfrm>
            <a:off x="9047016" y="2614173"/>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41" name="Google Shape;841;p6"/>
          <p:cNvSpPr txBox="1"/>
          <p:nvPr/>
        </p:nvSpPr>
        <p:spPr>
          <a:xfrm>
            <a:off x="9982200" y="2605078"/>
            <a:ext cx="5791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Lobster"/>
                <a:ea typeface="Lobster"/>
                <a:cs typeface="Lobster"/>
                <a:sym typeface="Lobster"/>
              </a:rPr>
              <a:t>Giới thiệu về con vật định tả</a:t>
            </a:r>
            <a:endParaRPr sz="3200">
              <a:solidFill>
                <a:schemeClr val="dk1"/>
              </a:solidFill>
              <a:latin typeface="Lobster"/>
              <a:ea typeface="Lobster"/>
              <a:cs typeface="Lobster"/>
              <a:sym typeface="Lobster"/>
            </a:endParaRPr>
          </a:p>
        </p:txBody>
      </p:sp>
      <p:sp>
        <p:nvSpPr>
          <p:cNvPr id="842" name="Google Shape;842;p6"/>
          <p:cNvSpPr txBox="1"/>
          <p:nvPr/>
        </p:nvSpPr>
        <p:spPr>
          <a:xfrm>
            <a:off x="9365204" y="6164265"/>
            <a:ext cx="5874796"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Lobster"/>
                <a:ea typeface="Lobster"/>
                <a:cs typeface="Lobster"/>
                <a:sym typeface="Lobster"/>
              </a:rPr>
              <a:t>Tả thói quen sinh hoạt và một </a:t>
            </a:r>
            <a:r>
              <a:rPr lang="en-US" sz="3200" b="0" u="none">
                <a:solidFill>
                  <a:schemeClr val="dk1"/>
                </a:solidFill>
                <a:latin typeface="Lobster"/>
                <a:ea typeface="Lobster"/>
                <a:cs typeface="Lobster"/>
                <a:sym typeface="Lobster"/>
              </a:rPr>
              <a:t>số</a:t>
            </a:r>
            <a:r>
              <a:rPr lang="en-US" sz="3200" b="0" i="0" u="none" strike="noStrike" cap="none">
                <a:solidFill>
                  <a:schemeClr val="dk1"/>
                </a:solidFill>
                <a:latin typeface="Lobster"/>
                <a:ea typeface="Lobster"/>
                <a:cs typeface="Lobster"/>
                <a:sym typeface="Lobster"/>
              </a:rPr>
              <a:t> hoạt động chính của con vật.</a:t>
            </a:r>
            <a:endParaRPr/>
          </a:p>
        </p:txBody>
      </p:sp>
      <p:sp>
        <p:nvSpPr>
          <p:cNvPr id="843" name="Google Shape;843;p6"/>
          <p:cNvSpPr txBox="1"/>
          <p:nvPr/>
        </p:nvSpPr>
        <p:spPr>
          <a:xfrm>
            <a:off x="8987177" y="4089398"/>
            <a:ext cx="349565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Lobster"/>
                <a:ea typeface="Lobster"/>
                <a:cs typeface="Lobster"/>
                <a:sym typeface="Lobster"/>
              </a:rPr>
              <a:t>Tả hình dáng</a:t>
            </a:r>
            <a:endParaRPr sz="3200" b="0" i="0" u="none" strike="noStrike" cap="none">
              <a:solidFill>
                <a:schemeClr val="dk1"/>
              </a:solidFill>
              <a:latin typeface="Lobster"/>
              <a:ea typeface="Lobster"/>
              <a:cs typeface="Lobster"/>
              <a:sym typeface="Lobster"/>
            </a:endParaRPr>
          </a:p>
        </p:txBody>
      </p:sp>
      <p:sp>
        <p:nvSpPr>
          <p:cNvPr id="844" name="Google Shape;844;p6"/>
          <p:cNvSpPr txBox="1"/>
          <p:nvPr/>
        </p:nvSpPr>
        <p:spPr>
          <a:xfrm>
            <a:off x="8538363" y="7986200"/>
            <a:ext cx="867887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Lobster"/>
                <a:ea typeface="Lobster"/>
                <a:cs typeface="Lobster"/>
                <a:sym typeface="Lobster"/>
              </a:rPr>
              <a:t>Nêu cảm nghĩ đối với con vật </a:t>
            </a:r>
            <a:endParaRPr/>
          </a:p>
        </p:txBody>
      </p:sp>
      <p:sp>
        <p:nvSpPr>
          <p:cNvPr id="845" name="Google Shape;845;p6"/>
          <p:cNvSpPr txBox="1"/>
          <p:nvPr/>
        </p:nvSpPr>
        <p:spPr>
          <a:xfrm>
            <a:off x="12027591" y="3555276"/>
            <a:ext cx="5207324" cy="584775"/>
          </a:xfrm>
          <a:prstGeom prst="rect">
            <a:avLst/>
          </a:prstGeom>
          <a:noFill/>
          <a:ln>
            <a:noFill/>
          </a:ln>
        </p:spPr>
        <p:txBody>
          <a:bodyPr spcFirstLastPara="1" wrap="square" lIns="91425" tIns="45700" rIns="91425" bIns="45700" anchor="t" anchorCtr="0">
            <a:spAutoFit/>
          </a:bodyPr>
          <a:lstStyle/>
          <a:p>
            <a:pPr marL="0" marR="0" lvl="0" indent="-203200" algn="ctr"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Lobster"/>
                <a:ea typeface="Lobster"/>
                <a:cs typeface="Lobster"/>
                <a:sym typeface="Lobster"/>
              </a:rPr>
              <a:t>Lông, đầu, mình, đuôi,...</a:t>
            </a:r>
            <a:endParaRPr/>
          </a:p>
        </p:txBody>
      </p:sp>
      <p:sp>
        <p:nvSpPr>
          <p:cNvPr id="846" name="Google Shape;846;p6"/>
          <p:cNvSpPr txBox="1"/>
          <p:nvPr/>
        </p:nvSpPr>
        <p:spPr>
          <a:xfrm>
            <a:off x="12484606" y="4877931"/>
            <a:ext cx="5207324" cy="584775"/>
          </a:xfrm>
          <a:prstGeom prst="rect">
            <a:avLst/>
          </a:prstGeom>
          <a:noFill/>
          <a:ln>
            <a:noFill/>
          </a:ln>
        </p:spPr>
        <p:txBody>
          <a:bodyPr spcFirstLastPara="1" wrap="square" lIns="91425" tIns="45700" rIns="91425" bIns="45700" anchor="t" anchorCtr="0">
            <a:spAutoFit/>
          </a:bodyPr>
          <a:lstStyle/>
          <a:p>
            <a:pPr marL="0" marR="0" lvl="0" indent="-203200" algn="ctr"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Lobster"/>
                <a:ea typeface="Lobster"/>
                <a:cs typeface="Lobster"/>
                <a:sym typeface="Lobster"/>
              </a:rPr>
              <a:t>Mắt, mũi, miệng, tai, móng...</a:t>
            </a:r>
            <a:endParaRPr/>
          </a:p>
        </p:txBody>
      </p:sp>
      <p:sp>
        <p:nvSpPr>
          <p:cNvPr id="847" name="Google Shape;847;p6"/>
          <p:cNvSpPr/>
          <p:nvPr/>
        </p:nvSpPr>
        <p:spPr>
          <a:xfrm>
            <a:off x="9229234" y="8094618"/>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8" name="Google Shape;848;p6"/>
          <p:cNvSpPr/>
          <p:nvPr/>
        </p:nvSpPr>
        <p:spPr>
          <a:xfrm>
            <a:off x="9229234" y="4509214"/>
            <a:ext cx="295106" cy="2045149"/>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6"/>
          <p:cNvSpPr/>
          <p:nvPr/>
        </p:nvSpPr>
        <p:spPr>
          <a:xfrm>
            <a:off x="12027591" y="3862448"/>
            <a:ext cx="535207" cy="1372190"/>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fade">
                                      <p:cBhvr>
                                        <p:cTn id="7" dur="1000"/>
                                        <p:tgtEl>
                                          <p:spTgt spid="8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2"/>
                                        </p:tgtEl>
                                        <p:attrNameLst>
                                          <p:attrName>style.visibility</p:attrName>
                                        </p:attrNameLst>
                                      </p:cBhvr>
                                      <p:to>
                                        <p:strVal val="visible"/>
                                      </p:to>
                                    </p:set>
                                    <p:animEffect transition="in" filter="fade">
                                      <p:cBhvr>
                                        <p:cTn id="12" dur="1000"/>
                                        <p:tgtEl>
                                          <p:spTgt spid="8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8"/>
                                        </p:tgtEl>
                                        <p:attrNameLst>
                                          <p:attrName>style.visibility</p:attrName>
                                        </p:attrNameLst>
                                      </p:cBhvr>
                                      <p:to>
                                        <p:strVal val="visible"/>
                                      </p:to>
                                    </p:set>
                                    <p:animEffect transition="in" filter="fade">
                                      <p:cBhvr>
                                        <p:cTn id="17" dur="500"/>
                                        <p:tgtEl>
                                          <p:spTgt spid="828"/>
                                        </p:tgtEl>
                                      </p:cBhvr>
                                    </p:animEffect>
                                  </p:childTnLst>
                                </p:cTn>
                              </p:par>
                              <p:par>
                                <p:cTn id="18" presetID="10" presetClass="entr" presetSubtype="0" fill="hold" nodeType="withEffect">
                                  <p:stCondLst>
                                    <p:cond delay="0"/>
                                  </p:stCondLst>
                                  <p:childTnLst>
                                    <p:set>
                                      <p:cBhvr>
                                        <p:cTn id="19" dur="1" fill="hold">
                                          <p:stCondLst>
                                            <p:cond delay="0"/>
                                          </p:stCondLst>
                                        </p:cTn>
                                        <p:tgtEl>
                                          <p:spTgt spid="831"/>
                                        </p:tgtEl>
                                        <p:attrNameLst>
                                          <p:attrName>style.visibility</p:attrName>
                                        </p:attrNameLst>
                                      </p:cBhvr>
                                      <p:to>
                                        <p:strVal val="visible"/>
                                      </p:to>
                                    </p:set>
                                    <p:animEffect transition="in" filter="fade">
                                      <p:cBhvr>
                                        <p:cTn id="20" dur="500"/>
                                        <p:tgtEl>
                                          <p:spTgt spid="8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29"/>
                                        </p:tgtEl>
                                        <p:attrNameLst>
                                          <p:attrName>style.visibility</p:attrName>
                                        </p:attrNameLst>
                                      </p:cBhvr>
                                      <p:to>
                                        <p:strVal val="visible"/>
                                      </p:to>
                                    </p:set>
                                    <p:animEffect transition="in" filter="fade">
                                      <p:cBhvr>
                                        <p:cTn id="25" dur="500"/>
                                        <p:tgtEl>
                                          <p:spTgt spid="829"/>
                                        </p:tgtEl>
                                      </p:cBhvr>
                                    </p:animEffect>
                                  </p:childTnLst>
                                </p:cTn>
                              </p:par>
                              <p:par>
                                <p:cTn id="26" presetID="10" presetClass="entr" presetSubtype="0" fill="hold" nodeType="withEffect">
                                  <p:stCondLst>
                                    <p:cond delay="0"/>
                                  </p:stCondLst>
                                  <p:childTnLst>
                                    <p:set>
                                      <p:cBhvr>
                                        <p:cTn id="27" dur="1" fill="hold">
                                          <p:stCondLst>
                                            <p:cond delay="0"/>
                                          </p:stCondLst>
                                        </p:cTn>
                                        <p:tgtEl>
                                          <p:spTgt spid="834"/>
                                        </p:tgtEl>
                                        <p:attrNameLst>
                                          <p:attrName>style.visibility</p:attrName>
                                        </p:attrNameLst>
                                      </p:cBhvr>
                                      <p:to>
                                        <p:strVal val="visible"/>
                                      </p:to>
                                    </p:set>
                                    <p:animEffect transition="in" filter="fade">
                                      <p:cBhvr>
                                        <p:cTn id="28" dur="500"/>
                                        <p:tgtEl>
                                          <p:spTgt spid="8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30"/>
                                        </p:tgtEl>
                                        <p:attrNameLst>
                                          <p:attrName>style.visibility</p:attrName>
                                        </p:attrNameLst>
                                      </p:cBhvr>
                                      <p:to>
                                        <p:strVal val="visible"/>
                                      </p:to>
                                    </p:set>
                                    <p:animEffect transition="in" filter="fade">
                                      <p:cBhvr>
                                        <p:cTn id="33" dur="500"/>
                                        <p:tgtEl>
                                          <p:spTgt spid="830"/>
                                        </p:tgtEl>
                                      </p:cBhvr>
                                    </p:animEffect>
                                  </p:childTnLst>
                                </p:cTn>
                              </p:par>
                              <p:par>
                                <p:cTn id="34" presetID="10" presetClass="entr" presetSubtype="0" fill="hold" nodeType="withEffect">
                                  <p:stCondLst>
                                    <p:cond delay="0"/>
                                  </p:stCondLst>
                                  <p:childTnLst>
                                    <p:set>
                                      <p:cBhvr>
                                        <p:cTn id="35" dur="1" fill="hold">
                                          <p:stCondLst>
                                            <p:cond delay="0"/>
                                          </p:stCondLst>
                                        </p:cTn>
                                        <p:tgtEl>
                                          <p:spTgt spid="837"/>
                                        </p:tgtEl>
                                        <p:attrNameLst>
                                          <p:attrName>style.visibility</p:attrName>
                                        </p:attrNameLst>
                                      </p:cBhvr>
                                      <p:to>
                                        <p:strVal val="visible"/>
                                      </p:to>
                                    </p:set>
                                    <p:animEffect transition="in" filter="fade">
                                      <p:cBhvr>
                                        <p:cTn id="36" dur="500"/>
                                        <p:tgtEl>
                                          <p:spTgt spid="8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40"/>
                                        </p:tgtEl>
                                        <p:attrNameLst>
                                          <p:attrName>style.visibility</p:attrName>
                                        </p:attrNameLst>
                                      </p:cBhvr>
                                      <p:to>
                                        <p:strVal val="visible"/>
                                      </p:to>
                                    </p:set>
                                    <p:animEffect transition="in" filter="fade">
                                      <p:cBhvr>
                                        <p:cTn id="41" dur="500"/>
                                        <p:tgtEl>
                                          <p:spTgt spid="840"/>
                                        </p:tgtEl>
                                      </p:cBhvr>
                                    </p:animEffect>
                                  </p:childTnLst>
                                </p:cTn>
                              </p:par>
                              <p:par>
                                <p:cTn id="42" presetID="10" presetClass="entr" presetSubtype="0" fill="hold" nodeType="withEffect">
                                  <p:stCondLst>
                                    <p:cond delay="0"/>
                                  </p:stCondLst>
                                  <p:childTnLst>
                                    <p:set>
                                      <p:cBhvr>
                                        <p:cTn id="43" dur="1" fill="hold">
                                          <p:stCondLst>
                                            <p:cond delay="0"/>
                                          </p:stCondLst>
                                        </p:cTn>
                                        <p:tgtEl>
                                          <p:spTgt spid="841"/>
                                        </p:tgtEl>
                                        <p:attrNameLst>
                                          <p:attrName>style.visibility</p:attrName>
                                        </p:attrNameLst>
                                      </p:cBhvr>
                                      <p:to>
                                        <p:strVal val="visible"/>
                                      </p:to>
                                    </p:set>
                                    <p:animEffect transition="in" filter="fade">
                                      <p:cBhvr>
                                        <p:cTn id="44" dur="500"/>
                                        <p:tgtEl>
                                          <p:spTgt spid="8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48"/>
                                        </p:tgtEl>
                                        <p:attrNameLst>
                                          <p:attrName>style.visibility</p:attrName>
                                        </p:attrNameLst>
                                      </p:cBhvr>
                                      <p:to>
                                        <p:strVal val="visible"/>
                                      </p:to>
                                    </p:set>
                                    <p:animEffect transition="in" filter="fade">
                                      <p:cBhvr>
                                        <p:cTn id="49" dur="500"/>
                                        <p:tgtEl>
                                          <p:spTgt spid="848"/>
                                        </p:tgtEl>
                                      </p:cBhvr>
                                    </p:animEffect>
                                  </p:childTnLst>
                                </p:cTn>
                              </p:par>
                              <p:par>
                                <p:cTn id="50" presetID="10" presetClass="entr" presetSubtype="0" fill="hold" nodeType="withEffect">
                                  <p:stCondLst>
                                    <p:cond delay="0"/>
                                  </p:stCondLst>
                                  <p:childTnLst>
                                    <p:set>
                                      <p:cBhvr>
                                        <p:cTn id="51" dur="1" fill="hold">
                                          <p:stCondLst>
                                            <p:cond delay="0"/>
                                          </p:stCondLst>
                                        </p:cTn>
                                        <p:tgtEl>
                                          <p:spTgt spid="843"/>
                                        </p:tgtEl>
                                        <p:attrNameLst>
                                          <p:attrName>style.visibility</p:attrName>
                                        </p:attrNameLst>
                                      </p:cBhvr>
                                      <p:to>
                                        <p:strVal val="visible"/>
                                      </p:to>
                                    </p:set>
                                    <p:animEffect transition="in" filter="fade">
                                      <p:cBhvr>
                                        <p:cTn id="52" dur="500"/>
                                        <p:tgtEl>
                                          <p:spTgt spid="84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2"/>
                                        </p:tgtEl>
                                        <p:attrNameLst>
                                          <p:attrName>style.visibility</p:attrName>
                                        </p:attrNameLst>
                                      </p:cBhvr>
                                      <p:to>
                                        <p:strVal val="visible"/>
                                      </p:to>
                                    </p:set>
                                    <p:animEffect transition="in" filter="fade">
                                      <p:cBhvr>
                                        <p:cTn id="57" dur="500"/>
                                        <p:tgtEl>
                                          <p:spTgt spid="8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49"/>
                                        </p:tgtEl>
                                        <p:attrNameLst>
                                          <p:attrName>style.visibility</p:attrName>
                                        </p:attrNameLst>
                                      </p:cBhvr>
                                      <p:to>
                                        <p:strVal val="visible"/>
                                      </p:to>
                                    </p:set>
                                    <p:animEffect transition="in" filter="fade">
                                      <p:cBhvr>
                                        <p:cTn id="62" dur="500"/>
                                        <p:tgtEl>
                                          <p:spTgt spid="849"/>
                                        </p:tgtEl>
                                      </p:cBhvr>
                                    </p:animEffect>
                                  </p:childTnLst>
                                </p:cTn>
                              </p:par>
                              <p:par>
                                <p:cTn id="63" presetID="10" presetClass="entr" presetSubtype="0" fill="hold" nodeType="withEffect">
                                  <p:stCondLst>
                                    <p:cond delay="0"/>
                                  </p:stCondLst>
                                  <p:childTnLst>
                                    <p:set>
                                      <p:cBhvr>
                                        <p:cTn id="64" dur="1" fill="hold">
                                          <p:stCondLst>
                                            <p:cond delay="0"/>
                                          </p:stCondLst>
                                        </p:cTn>
                                        <p:tgtEl>
                                          <p:spTgt spid="845"/>
                                        </p:tgtEl>
                                        <p:attrNameLst>
                                          <p:attrName>style.visibility</p:attrName>
                                        </p:attrNameLst>
                                      </p:cBhvr>
                                      <p:to>
                                        <p:strVal val="visible"/>
                                      </p:to>
                                    </p:set>
                                    <p:animEffect transition="in" filter="fade">
                                      <p:cBhvr>
                                        <p:cTn id="65" dur="500"/>
                                        <p:tgtEl>
                                          <p:spTgt spid="84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6"/>
                                        </p:tgtEl>
                                        <p:attrNameLst>
                                          <p:attrName>style.visibility</p:attrName>
                                        </p:attrNameLst>
                                      </p:cBhvr>
                                      <p:to>
                                        <p:strVal val="visible"/>
                                      </p:to>
                                    </p:set>
                                    <p:animEffect transition="in" filter="fade">
                                      <p:cBhvr>
                                        <p:cTn id="70" dur="500"/>
                                        <p:tgtEl>
                                          <p:spTgt spid="84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47"/>
                                        </p:tgtEl>
                                        <p:attrNameLst>
                                          <p:attrName>style.visibility</p:attrName>
                                        </p:attrNameLst>
                                      </p:cBhvr>
                                      <p:to>
                                        <p:strVal val="visible"/>
                                      </p:to>
                                    </p:set>
                                    <p:animEffect transition="in" filter="fade">
                                      <p:cBhvr>
                                        <p:cTn id="75" dur="500"/>
                                        <p:tgtEl>
                                          <p:spTgt spid="847"/>
                                        </p:tgtEl>
                                      </p:cBhvr>
                                    </p:animEffect>
                                  </p:childTnLst>
                                </p:cTn>
                              </p:par>
                              <p:par>
                                <p:cTn id="76" presetID="10" presetClass="entr" presetSubtype="0" fill="hold" nodeType="withEffect">
                                  <p:stCondLst>
                                    <p:cond delay="0"/>
                                  </p:stCondLst>
                                  <p:childTnLst>
                                    <p:set>
                                      <p:cBhvr>
                                        <p:cTn id="77" dur="1" fill="hold">
                                          <p:stCondLst>
                                            <p:cond delay="0"/>
                                          </p:stCondLst>
                                        </p:cTn>
                                        <p:tgtEl>
                                          <p:spTgt spid="844"/>
                                        </p:tgtEl>
                                        <p:attrNameLst>
                                          <p:attrName>style.visibility</p:attrName>
                                        </p:attrNameLst>
                                      </p:cBhvr>
                                      <p:to>
                                        <p:strVal val="visible"/>
                                      </p:to>
                                    </p:set>
                                    <p:animEffect transition="in" filter="fade">
                                      <p:cBhvr>
                                        <p:cTn id="78"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1028700" y="-521778"/>
            <a:ext cx="16730012" cy="12150172"/>
          </a:xfrm>
          <a:prstGeom prst="rect">
            <a:avLst/>
          </a:prstGeom>
          <a:noFill/>
          <a:ln>
            <a:noFill/>
          </a:ln>
        </p:spPr>
      </p:pic>
      <p:sp>
        <p:nvSpPr>
          <p:cNvPr id="855" name="Google Shape;855;p7"/>
          <p:cNvSpPr txBox="1"/>
          <p:nvPr/>
        </p:nvSpPr>
        <p:spPr>
          <a:xfrm>
            <a:off x="6553200" y="6286500"/>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a:solidFill>
                  <a:srgbClr val="00B050"/>
                </a:solidFill>
                <a:latin typeface="Sigmar One"/>
                <a:ea typeface="Sigmar One"/>
                <a:cs typeface="Sigmar One"/>
                <a:sym typeface="Sigmar One"/>
              </a:rPr>
              <a:t>Khám phá</a:t>
            </a:r>
            <a:endParaRPr sz="7200">
              <a:solidFill>
                <a:srgbClr val="00B050"/>
              </a:solidFill>
              <a:latin typeface="Sigmar One"/>
              <a:ea typeface="Sigmar One"/>
              <a:cs typeface="Sigmar One"/>
              <a:sym typeface="Sigmar One"/>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860" name="Google Shape;860;p8"/>
          <p:cNvPicPr preferRelativeResize="0"/>
          <p:nvPr/>
        </p:nvPicPr>
        <p:blipFill rotWithShape="1">
          <a:blip r:embed="rId3">
            <a:alphaModFix/>
          </a:blip>
          <a:srcRect/>
          <a:stretch/>
        </p:blipFill>
        <p:spPr>
          <a:xfrm>
            <a:off x="16726728" y="8724900"/>
            <a:ext cx="1561272" cy="1537853"/>
          </a:xfrm>
          <a:prstGeom prst="rect">
            <a:avLst/>
          </a:prstGeom>
          <a:noFill/>
          <a:ln>
            <a:noFill/>
          </a:ln>
        </p:spPr>
      </p:pic>
      <p:grpSp>
        <p:nvGrpSpPr>
          <p:cNvPr id="861" name="Google Shape;861;p8"/>
          <p:cNvGrpSpPr/>
          <p:nvPr/>
        </p:nvGrpSpPr>
        <p:grpSpPr>
          <a:xfrm>
            <a:off x="609600" y="357281"/>
            <a:ext cx="10920030" cy="1334004"/>
            <a:chOff x="609600" y="357281"/>
            <a:chExt cx="10920030" cy="1334004"/>
          </a:xfrm>
        </p:grpSpPr>
        <p:grpSp>
          <p:nvGrpSpPr>
            <p:cNvPr id="862" name="Google Shape;862;p8"/>
            <p:cNvGrpSpPr/>
            <p:nvPr/>
          </p:nvGrpSpPr>
          <p:grpSpPr>
            <a:xfrm>
              <a:off x="609600" y="357281"/>
              <a:ext cx="10744200" cy="1334004"/>
              <a:chOff x="1905000" y="647700"/>
              <a:chExt cx="14249400" cy="1752600"/>
            </a:xfrm>
          </p:grpSpPr>
          <p:sp>
            <p:nvSpPr>
              <p:cNvPr id="863" name="Google Shape;863;p8"/>
              <p:cNvSpPr/>
              <p:nvPr/>
            </p:nvSpPr>
            <p:spPr>
              <a:xfrm>
                <a:off x="1905000" y="647700"/>
                <a:ext cx="14097000" cy="1600200"/>
              </a:xfrm>
              <a:prstGeom prst="roundRect">
                <a:avLst>
                  <a:gd name="adj" fmla="val 16667"/>
                </a:avLst>
              </a:prstGeom>
              <a:solidFill>
                <a:schemeClr val="lt1"/>
              </a:solidFill>
              <a:ln w="571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4" name="Google Shape;864;p8"/>
              <p:cNvSpPr/>
              <p:nvPr/>
            </p:nvSpPr>
            <p:spPr>
              <a:xfrm>
                <a:off x="2057400" y="800100"/>
                <a:ext cx="14097000" cy="16002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65" name="Google Shape;865;p8"/>
            <p:cNvSpPr/>
            <p:nvPr/>
          </p:nvSpPr>
          <p:spPr>
            <a:xfrm>
              <a:off x="1318830" y="728340"/>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974806"/>
                  </a:solidFill>
                  <a:latin typeface="Lobster"/>
                  <a:ea typeface="Lobster"/>
                  <a:cs typeface="Lobster"/>
                  <a:sym typeface="Lobster"/>
                </a:rPr>
                <a:t>1. Đọc bài văn dưới đây và trả lời câu hỏi:</a:t>
              </a:r>
              <a:endParaRPr/>
            </a:p>
          </p:txBody>
        </p:sp>
      </p:grpSp>
      <p:sp>
        <p:nvSpPr>
          <p:cNvPr id="866" name="Google Shape;866;p8"/>
          <p:cNvSpPr/>
          <p:nvPr/>
        </p:nvSpPr>
        <p:spPr>
          <a:xfrm>
            <a:off x="648310" y="2035866"/>
            <a:ext cx="16191889" cy="78483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FFFF00"/>
                </a:solidFill>
                <a:latin typeface="Lobster"/>
                <a:ea typeface="Lobster"/>
                <a:cs typeface="Lobster"/>
                <a:sym typeface="Lobster"/>
              </a:rPr>
              <a:t>            Chim họa mi hót</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Theo Ngọc Giao</a:t>
            </a:r>
            <a:endParaRPr sz="3600">
              <a:solidFill>
                <a:srgbClr val="FFFF00"/>
              </a:solidFill>
              <a:latin typeface="Lobster"/>
              <a:ea typeface="Lobster"/>
              <a:cs typeface="Lobster"/>
              <a:sym typeface="Lobster"/>
            </a:endParaRPr>
          </a:p>
        </p:txBody>
      </p:sp>
      <p:pic>
        <p:nvPicPr>
          <p:cNvPr id="867" name="Google Shape;867;p8" descr="Hình ảnh chim họa mi chân thực và sắc nét cho dân mê chim cảnh"/>
          <p:cNvPicPr preferRelativeResize="0"/>
          <p:nvPr/>
        </p:nvPicPr>
        <p:blipFill rotWithShape="1">
          <a:blip r:embed="rId4">
            <a:alphaModFix/>
          </a:blip>
          <a:srcRect/>
          <a:stretch/>
        </p:blipFill>
        <p:spPr>
          <a:xfrm>
            <a:off x="12420601" y="0"/>
            <a:ext cx="3962400" cy="2640940"/>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1"/>
                                        </p:tgtEl>
                                        <p:attrNameLst>
                                          <p:attrName>style.visibility</p:attrName>
                                        </p:attrNameLst>
                                      </p:cBhvr>
                                      <p:to>
                                        <p:strVal val="visible"/>
                                      </p:to>
                                    </p:set>
                                    <p:animEffect transition="in" filter="fade">
                                      <p:cBhvr>
                                        <p:cTn id="7" dur="1000"/>
                                        <p:tgtEl>
                                          <p:spTgt spid="8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6"/>
                                        </p:tgtEl>
                                        <p:attrNameLst>
                                          <p:attrName>style.visibility</p:attrName>
                                        </p:attrNameLst>
                                      </p:cBhvr>
                                      <p:to>
                                        <p:strVal val="visible"/>
                                      </p:to>
                                    </p:set>
                                    <p:animEffect transition="in" filter="fade">
                                      <p:cBhvr>
                                        <p:cTn id="12" dur="1000"/>
                                        <p:tgtEl>
                                          <p:spTgt spid="866"/>
                                        </p:tgtEl>
                                      </p:cBhvr>
                                    </p:animEffect>
                                  </p:childTnLst>
                                </p:cTn>
                              </p:par>
                              <p:par>
                                <p:cTn id="13" presetID="10" presetClass="entr" presetSubtype="0" fill="hold" nodeType="withEffect">
                                  <p:stCondLst>
                                    <p:cond delay="0"/>
                                  </p:stCondLst>
                                  <p:childTnLst>
                                    <p:set>
                                      <p:cBhvr>
                                        <p:cTn id="14" dur="1" fill="hold">
                                          <p:stCondLst>
                                            <p:cond delay="0"/>
                                          </p:stCondLst>
                                        </p:cTn>
                                        <p:tgtEl>
                                          <p:spTgt spid="867"/>
                                        </p:tgtEl>
                                        <p:attrNameLst>
                                          <p:attrName>style.visibility</p:attrName>
                                        </p:attrNameLst>
                                      </p:cBhvr>
                                      <p:to>
                                        <p:strVal val="visible"/>
                                      </p:to>
                                    </p:set>
                                    <p:animEffect transition="in" filter="fade">
                                      <p:cBhvr>
                                        <p:cTn id="15" dur="1000"/>
                                        <p:tgtEl>
                                          <p:spTgt spid="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9"/>
          <p:cNvPicPr preferRelativeResize="0"/>
          <p:nvPr/>
        </p:nvPicPr>
        <p:blipFill rotWithShape="1">
          <a:blip r:embed="rId3">
            <a:alphaModFix/>
          </a:blip>
          <a:srcRect l="46581" r="12713"/>
          <a:stretch/>
        </p:blipFill>
        <p:spPr>
          <a:xfrm flipH="1">
            <a:off x="10781688" y="0"/>
            <a:ext cx="7492455" cy="10906129"/>
          </a:xfrm>
          <a:prstGeom prst="rect">
            <a:avLst/>
          </a:prstGeom>
          <a:noFill/>
          <a:ln>
            <a:noFill/>
          </a:ln>
        </p:spPr>
      </p:pic>
      <p:pic>
        <p:nvPicPr>
          <p:cNvPr id="873" name="Google Shape;873;p9"/>
          <p:cNvPicPr preferRelativeResize="0"/>
          <p:nvPr/>
        </p:nvPicPr>
        <p:blipFill rotWithShape="1">
          <a:blip r:embed="rId4">
            <a:alphaModFix/>
          </a:blip>
          <a:srcRect/>
          <a:stretch/>
        </p:blipFill>
        <p:spPr>
          <a:xfrm flipH="1">
            <a:off x="10781687" y="6729412"/>
            <a:ext cx="6324600" cy="3557588"/>
          </a:xfrm>
          <a:prstGeom prst="rect">
            <a:avLst/>
          </a:prstGeom>
          <a:noFill/>
          <a:ln>
            <a:noFill/>
          </a:ln>
        </p:spPr>
      </p:pic>
      <p:sp>
        <p:nvSpPr>
          <p:cNvPr id="874" name="Google Shape;874;p9"/>
          <p:cNvSpPr txBox="1"/>
          <p:nvPr/>
        </p:nvSpPr>
        <p:spPr>
          <a:xfrm>
            <a:off x="152400" y="2719616"/>
            <a:ext cx="11775558" cy="433965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chemeClr val="lt1"/>
              </a:buClr>
              <a:buSzPts val="4000"/>
              <a:buFont typeface="Lobster"/>
              <a:buAutoNum type="alphaLcParenR"/>
            </a:pPr>
            <a:r>
              <a:rPr lang="en-US" sz="4000" b="1" i="0" u="none" strike="noStrike" cap="none">
                <a:solidFill>
                  <a:schemeClr val="lt1"/>
                </a:solidFill>
                <a:latin typeface="Lobster"/>
                <a:ea typeface="Lobster"/>
                <a:cs typeface="Lobster"/>
                <a:sym typeface="Lobster"/>
              </a:rPr>
              <a:t> Bài văn gồm có mấy đoạn? Nội dung chính của mỗi đoạn là gì?</a:t>
            </a:r>
            <a:endParaRPr/>
          </a:p>
          <a:p>
            <a:pPr marL="342900" marR="0" lvl="0" indent="-342900" algn="l" rtl="0">
              <a:lnSpc>
                <a:spcPct val="120000"/>
              </a:lnSpc>
              <a:spcBef>
                <a:spcPts val="2000"/>
              </a:spcBef>
              <a:spcAft>
                <a:spcPts val="0"/>
              </a:spcAft>
              <a:buClr>
                <a:schemeClr val="lt1"/>
              </a:buClr>
              <a:buSzPts val="4000"/>
              <a:buFont typeface="Lobster"/>
              <a:buNone/>
            </a:pPr>
            <a:r>
              <a:rPr lang="en-US" sz="4000" b="1" i="0" u="none" strike="noStrike" cap="none">
                <a:solidFill>
                  <a:schemeClr val="lt1"/>
                </a:solidFill>
                <a:latin typeface="Lobster"/>
                <a:ea typeface="Lobster"/>
                <a:cs typeface="Lobster"/>
                <a:sym typeface="Lobster"/>
              </a:rPr>
              <a:t>b) Tác giả bài văn quan sát chim họa mi hót  bằng những giác quan nào?</a:t>
            </a:r>
            <a:endParaRPr/>
          </a:p>
          <a:p>
            <a:pPr marL="342900" marR="0" lvl="0" indent="-342900" algn="l" rtl="0">
              <a:lnSpc>
                <a:spcPct val="120000"/>
              </a:lnSpc>
              <a:spcBef>
                <a:spcPts val="2000"/>
              </a:spcBef>
              <a:spcAft>
                <a:spcPts val="0"/>
              </a:spcAft>
              <a:buClr>
                <a:schemeClr val="lt1"/>
              </a:buClr>
              <a:buSzPts val="4000"/>
              <a:buFont typeface="Lobster"/>
              <a:buNone/>
            </a:pPr>
            <a:r>
              <a:rPr lang="en-US" sz="4000" b="1" i="0" u="none" strike="noStrike" cap="none">
                <a:solidFill>
                  <a:schemeClr val="lt1"/>
                </a:solidFill>
                <a:latin typeface="Lobster"/>
                <a:ea typeface="Lobster"/>
                <a:cs typeface="Lobster"/>
                <a:sym typeface="Lobster"/>
              </a:rPr>
              <a:t>c) Em thích những chi tiết và hình ảnh so sánh nào? Vì sao?</a:t>
            </a:r>
            <a:endParaRPr/>
          </a:p>
        </p:txBody>
      </p:sp>
      <p:grpSp>
        <p:nvGrpSpPr>
          <p:cNvPr id="875" name="Google Shape;875;p9"/>
          <p:cNvGrpSpPr/>
          <p:nvPr/>
        </p:nvGrpSpPr>
        <p:grpSpPr>
          <a:xfrm>
            <a:off x="152400" y="6272"/>
            <a:ext cx="10920030" cy="1522750"/>
            <a:chOff x="152400" y="6272"/>
            <a:chExt cx="10920030" cy="1522750"/>
          </a:xfrm>
        </p:grpSpPr>
        <p:grpSp>
          <p:nvGrpSpPr>
            <p:cNvPr id="876" name="Google Shape;876;p9"/>
            <p:cNvGrpSpPr/>
            <p:nvPr/>
          </p:nvGrpSpPr>
          <p:grpSpPr>
            <a:xfrm>
              <a:off x="152400" y="195017"/>
              <a:ext cx="10920030" cy="1334004"/>
              <a:chOff x="609600" y="357281"/>
              <a:chExt cx="1092003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80" name="Google Shape;880;p9"/>
              <p:cNvSpPr/>
              <p:nvPr/>
            </p:nvSpPr>
            <p:spPr>
              <a:xfrm>
                <a:off x="1318830" y="728340"/>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974806"/>
                    </a:solidFill>
                    <a:latin typeface="Lobster"/>
                    <a:ea typeface="Lobster"/>
                    <a:cs typeface="Lobster"/>
                    <a:sym typeface="Lobster"/>
                  </a:rPr>
                  <a:t>1. Đọc bài văn dưới đây và trả lời câu hỏi:</a:t>
                </a:r>
                <a:endParaRPr/>
              </a:p>
            </p:txBody>
          </p:sp>
        </p:grpSp>
        <p:pic>
          <p:nvPicPr>
            <p:cNvPr id="881" name="Google Shape;881;p9"/>
            <p:cNvPicPr preferRelativeResize="0"/>
            <p:nvPr/>
          </p:nvPicPr>
          <p:blipFill rotWithShape="1">
            <a:blip r:embed="rId5">
              <a:alphaModFix/>
            </a:blip>
            <a:srcRect/>
            <a:stretch/>
          </p:blipFill>
          <p:spPr>
            <a:xfrm>
              <a:off x="9754298" y="6272"/>
              <a:ext cx="1162386" cy="1522750"/>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2"/>
                                        </p:tgtEl>
                                        <p:attrNameLst>
                                          <p:attrName>style.visibility</p:attrName>
                                        </p:attrNameLst>
                                      </p:cBhvr>
                                      <p:to>
                                        <p:strVal val="visible"/>
                                      </p:to>
                                    </p:set>
                                    <p:animEffect transition="in" filter="fade">
                                      <p:cBhvr>
                                        <p:cTn id="12" dur="500"/>
                                        <p:tgtEl>
                                          <p:spTgt spid="8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3"/>
                                        </p:tgtEl>
                                        <p:attrNameLst>
                                          <p:attrName>style.visibility</p:attrName>
                                        </p:attrNameLst>
                                      </p:cBhvr>
                                      <p:to>
                                        <p:strVal val="visible"/>
                                      </p:to>
                                    </p:set>
                                    <p:animEffect transition="in" filter="fade">
                                      <p:cBhvr>
                                        <p:cTn id="17" dur="500"/>
                                        <p:tgtEl>
                                          <p:spTgt spid="873"/>
                                        </p:tgtEl>
                                      </p:cBhvr>
                                    </p:animEffect>
                                  </p:childTnLst>
                                </p:cTn>
                              </p:par>
                              <p:par>
                                <p:cTn id="18" presetID="10" presetClass="entr" presetSubtype="0" fill="hold" nodeType="withEffect">
                                  <p:stCondLst>
                                    <p:cond delay="0"/>
                                  </p:stCondLst>
                                  <p:childTnLst>
                                    <p:set>
                                      <p:cBhvr>
                                        <p:cTn id="19" dur="1" fill="hold">
                                          <p:stCondLst>
                                            <p:cond delay="0"/>
                                          </p:stCondLst>
                                        </p:cTn>
                                        <p:tgtEl>
                                          <p:spTgt spid="874"/>
                                        </p:tgtEl>
                                        <p:attrNameLst>
                                          <p:attrName>style.visibility</p:attrName>
                                        </p:attrNameLst>
                                      </p:cBhvr>
                                      <p:to>
                                        <p:strVal val="visible"/>
                                      </p:to>
                                    </p:set>
                                    <p:animEffect transition="in" filter="fade">
                                      <p:cBhvr>
                                        <p:cTn id="20" dur="5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2235</Words>
  <Application>Microsoft Office PowerPoint</Application>
  <PresentationFormat>Custom</PresentationFormat>
  <Paragraphs>130</Paragraphs>
  <Slides>30</Slides>
  <Notes>30</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30</vt:i4>
      </vt:variant>
    </vt:vector>
  </HeadingPairs>
  <TitlesOfParts>
    <vt:vector size="48" baseType="lpstr">
      <vt:lpstr>Lobster</vt:lpstr>
      <vt:lpstr>Sigmar One</vt:lpstr>
      <vt:lpstr>Avenir</vt:lpstr>
      <vt:lpstr>Bungee Shade</vt:lpstr>
      <vt:lpstr>Arial</vt:lpstr>
      <vt:lpstr>Bungee</vt:lpstr>
      <vt:lpstr>Calibri</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cp:revision>
  <dcterms:created xsi:type="dcterms:W3CDTF">2006-08-16T00:00:00Z</dcterms:created>
  <dcterms:modified xsi:type="dcterms:W3CDTF">2022-04-11T10:06:17Z</dcterms:modified>
</cp:coreProperties>
</file>