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 id="2147483756" r:id="rId5"/>
  </p:sldMasterIdLst>
  <p:notesMasterIdLst>
    <p:notesMasterId r:id="rId29"/>
  </p:notesMasterIdLst>
  <p:sldIdLst>
    <p:sldId id="284" r:id="rId6"/>
    <p:sldId id="285" r:id="rId7"/>
    <p:sldId id="407" r:id="rId8"/>
    <p:sldId id="256" r:id="rId9"/>
    <p:sldId id="272" r:id="rId10"/>
    <p:sldId id="408" r:id="rId11"/>
    <p:sldId id="410" r:id="rId12"/>
    <p:sldId id="409" r:id="rId13"/>
    <p:sldId id="412" r:id="rId14"/>
    <p:sldId id="261" r:id="rId15"/>
    <p:sldId id="273" r:id="rId16"/>
    <p:sldId id="266" r:id="rId17"/>
    <p:sldId id="267" r:id="rId18"/>
    <p:sldId id="282" r:id="rId19"/>
    <p:sldId id="413" r:id="rId20"/>
    <p:sldId id="269" r:id="rId21"/>
    <p:sldId id="277" r:id="rId22"/>
    <p:sldId id="278" r:id="rId23"/>
    <p:sldId id="281" r:id="rId24"/>
    <p:sldId id="275" r:id="rId25"/>
    <p:sldId id="414" r:id="rId26"/>
    <p:sldId id="271"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FFCC"/>
    <a:srgbClr val="FF9999"/>
    <a:srgbClr val="FF7C80"/>
    <a:srgbClr val="F4C7BE"/>
    <a:srgbClr val="FAB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2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702544-8FAC-4048-A299-B914229E785D}" type="datetimeFigureOut">
              <a:rPr lang="en-US" smtClean="0"/>
              <a:t>4/11/2022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7C88F-BB1C-43A7-91C2-59794C0F4020}" type="slidenum">
              <a:rPr lang="en-US" smtClean="0"/>
              <a:t>‹#›</a:t>
            </a:fld>
            <a:endParaRPr lang="en-US"/>
          </a:p>
        </p:txBody>
      </p:sp>
    </p:spTree>
    <p:extLst>
      <p:ext uri="{BB962C8B-B14F-4D97-AF65-F5344CB8AC3E}">
        <p14:creationId xmlns:p14="http://schemas.microsoft.com/office/powerpoint/2010/main" val="152481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38BA742-500A-470B-98CF-287EB44CC0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68A94A6-8FC2-4FCE-8B39-BAC76A5DE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47924957-EA14-45D7-A449-A5B508E12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Times New Roman" panose="02020603050405020304" pitchFamily="18" charset="0"/>
              </a:defRPr>
            </a:lvl1pPr>
            <a:lvl2pPr marL="742950" indent="-285750">
              <a:defRPr sz="2400">
                <a:solidFill>
                  <a:srgbClr val="0000FF"/>
                </a:solidFill>
                <a:latin typeface="Times New Roman" panose="02020603050405020304" pitchFamily="18" charset="0"/>
              </a:defRPr>
            </a:lvl2pPr>
            <a:lvl3pPr marL="1143000" indent="-228600">
              <a:defRPr sz="2400">
                <a:solidFill>
                  <a:srgbClr val="0000FF"/>
                </a:solidFill>
                <a:latin typeface="Times New Roman" panose="02020603050405020304" pitchFamily="18" charset="0"/>
              </a:defRPr>
            </a:lvl3pPr>
            <a:lvl4pPr marL="1600200" indent="-228600">
              <a:defRPr sz="2400">
                <a:solidFill>
                  <a:srgbClr val="0000FF"/>
                </a:solidFill>
                <a:latin typeface="Times New Roman" panose="02020603050405020304" pitchFamily="18" charset="0"/>
              </a:defRPr>
            </a:lvl4pPr>
            <a:lvl5pPr marL="2057400" indent="-22860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7941E5-6FA3-431F-A612-54FAA615A278}" type="slidenum">
              <a:rPr kumimoji="0" lang="en-US" altLang="en-US" sz="1200" b="0"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38BA742-500A-470B-98CF-287EB44CC0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68A94A6-8FC2-4FCE-8B39-BAC76A5DE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47924957-EA14-45D7-A449-A5B508E12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Times New Roman" panose="02020603050405020304" pitchFamily="18" charset="0"/>
              </a:defRPr>
            </a:lvl1pPr>
            <a:lvl2pPr marL="742950" indent="-285750">
              <a:defRPr sz="2400">
                <a:solidFill>
                  <a:srgbClr val="0000FF"/>
                </a:solidFill>
                <a:latin typeface="Times New Roman" panose="02020603050405020304" pitchFamily="18" charset="0"/>
              </a:defRPr>
            </a:lvl2pPr>
            <a:lvl3pPr marL="1143000" indent="-228600">
              <a:defRPr sz="2400">
                <a:solidFill>
                  <a:srgbClr val="0000FF"/>
                </a:solidFill>
                <a:latin typeface="Times New Roman" panose="02020603050405020304" pitchFamily="18" charset="0"/>
              </a:defRPr>
            </a:lvl3pPr>
            <a:lvl4pPr marL="1600200" indent="-228600">
              <a:defRPr sz="2400">
                <a:solidFill>
                  <a:srgbClr val="0000FF"/>
                </a:solidFill>
                <a:latin typeface="Times New Roman" panose="02020603050405020304" pitchFamily="18" charset="0"/>
              </a:defRPr>
            </a:lvl4pPr>
            <a:lvl5pPr marL="2057400" indent="-22860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7941E5-6FA3-431F-A612-54FAA615A278}" type="slidenum">
              <a:rPr kumimoji="0" lang="en-US" altLang="en-US" sz="1200" b="0"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337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38BA742-500A-470B-98CF-287EB44CC0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68A94A6-8FC2-4FCE-8B39-BAC76A5DE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47924957-EA14-45D7-A449-A5B508E12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Times New Roman" panose="02020603050405020304" pitchFamily="18" charset="0"/>
              </a:defRPr>
            </a:lvl1pPr>
            <a:lvl2pPr marL="742950" indent="-285750">
              <a:defRPr sz="2400">
                <a:solidFill>
                  <a:srgbClr val="0000FF"/>
                </a:solidFill>
                <a:latin typeface="Times New Roman" panose="02020603050405020304" pitchFamily="18" charset="0"/>
              </a:defRPr>
            </a:lvl2pPr>
            <a:lvl3pPr marL="1143000" indent="-228600">
              <a:defRPr sz="2400">
                <a:solidFill>
                  <a:srgbClr val="0000FF"/>
                </a:solidFill>
                <a:latin typeface="Times New Roman" panose="02020603050405020304" pitchFamily="18" charset="0"/>
              </a:defRPr>
            </a:lvl3pPr>
            <a:lvl4pPr marL="1600200" indent="-228600">
              <a:defRPr sz="2400">
                <a:solidFill>
                  <a:srgbClr val="0000FF"/>
                </a:solidFill>
                <a:latin typeface="Times New Roman" panose="02020603050405020304" pitchFamily="18" charset="0"/>
              </a:defRPr>
            </a:lvl4pPr>
            <a:lvl5pPr marL="2057400" indent="-22860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7941E5-6FA3-431F-A612-54FAA615A278}" type="slidenum">
              <a:rPr kumimoji="0" lang="en-US" altLang="en-US" sz="1200" b="0"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6468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231649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36416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27273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44FE4-3F46-4364-83EA-B93ADA225CA4}"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6C432-BB00-4AFC-A78E-EA2254C0C1D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44FE4-3F46-4364-83EA-B93ADA225CA4}"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44FE4-3F46-4364-83EA-B93ADA225CA4}"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43684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7844FE4-3F46-4364-83EA-B93ADA225CA4}" type="datetimeFigureOut">
              <a:rPr lang="en-US" smtClean="0"/>
              <a:t>4/11/2022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46C432-BB00-4AFC-A78E-EA2254C0C1D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7844FE4-3F46-4364-83EA-B93ADA225CA4}"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7844FE4-3F46-4364-83EA-B93ADA225CA4}"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44FE4-3F46-4364-83EA-B93ADA225CA4}"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1585738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3D46C432-BB00-4AFC-A78E-EA2254C0C1DA}"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844FE4-3F46-4364-83EA-B93ADA225CA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432-BB00-4AFC-A78E-EA2254C0C1DA}"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053816A-4A75-47DC-BE86-A94CE6DB12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A3751C-1AA4-4320-8B96-6F58FAFC8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91F67C-903D-46A7-A92B-B501505D3A74}"/>
              </a:ext>
            </a:extLst>
          </p:cNvPr>
          <p:cNvSpPr>
            <a:spLocks noGrp="1" noChangeArrowheads="1"/>
          </p:cNvSpPr>
          <p:nvPr>
            <p:ph type="sldNum" sz="quarter" idx="12"/>
          </p:nvPr>
        </p:nvSpPr>
        <p:spPr>
          <a:ln/>
        </p:spPr>
        <p:txBody>
          <a:bodyPr/>
          <a:lstStyle>
            <a:lvl1pPr>
              <a:defRPr/>
            </a:lvl1pPr>
          </a:lstStyle>
          <a:p>
            <a:pPr>
              <a:defRPr/>
            </a:pPr>
            <a:fld id="{5F65AE96-50FC-4571-B969-CD5E0CE3A98A}" type="slidenum">
              <a:rPr lang="en-US" altLang="en-US"/>
              <a:pPr>
                <a:defRPr/>
              </a:pPr>
              <a:t>‹#›</a:t>
            </a:fld>
            <a:endParaRPr lang="en-US" altLang="en-US"/>
          </a:p>
        </p:txBody>
      </p:sp>
    </p:spTree>
    <p:extLst>
      <p:ext uri="{BB962C8B-B14F-4D97-AF65-F5344CB8AC3E}">
        <p14:creationId xmlns:p14="http://schemas.microsoft.com/office/powerpoint/2010/main" val="3011834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44FEC6-202E-4017-95F1-CAE3BC6C23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9E3031-2EF8-4505-B16C-49BD42AB76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888391-C0AF-4D14-A338-5F7E95FEE90B}"/>
              </a:ext>
            </a:extLst>
          </p:cNvPr>
          <p:cNvSpPr>
            <a:spLocks noGrp="1" noChangeArrowheads="1"/>
          </p:cNvSpPr>
          <p:nvPr>
            <p:ph type="sldNum" sz="quarter" idx="12"/>
          </p:nvPr>
        </p:nvSpPr>
        <p:spPr>
          <a:ln/>
        </p:spPr>
        <p:txBody>
          <a:bodyPr/>
          <a:lstStyle>
            <a:lvl1pPr>
              <a:defRPr/>
            </a:lvl1pPr>
          </a:lstStyle>
          <a:p>
            <a:pPr>
              <a:defRPr/>
            </a:pPr>
            <a:fld id="{6AA8DF12-E597-470C-9C21-613A41348BF6}" type="slidenum">
              <a:rPr lang="en-US" altLang="en-US"/>
              <a:pPr>
                <a:defRPr/>
              </a:pPr>
              <a:t>‹#›</a:t>
            </a:fld>
            <a:endParaRPr lang="en-US" altLang="en-US"/>
          </a:p>
        </p:txBody>
      </p:sp>
    </p:spTree>
    <p:extLst>
      <p:ext uri="{BB962C8B-B14F-4D97-AF65-F5344CB8AC3E}">
        <p14:creationId xmlns:p14="http://schemas.microsoft.com/office/powerpoint/2010/main" val="1313577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4FBB865-AB34-4267-BF59-1FDDA5EE02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253203-1701-40AE-A808-9F29458375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4C62DC-783F-4655-B04F-AFD7EC762DD0}"/>
              </a:ext>
            </a:extLst>
          </p:cNvPr>
          <p:cNvSpPr>
            <a:spLocks noGrp="1" noChangeArrowheads="1"/>
          </p:cNvSpPr>
          <p:nvPr>
            <p:ph type="sldNum" sz="quarter" idx="12"/>
          </p:nvPr>
        </p:nvSpPr>
        <p:spPr>
          <a:ln/>
        </p:spPr>
        <p:txBody>
          <a:bodyPr/>
          <a:lstStyle>
            <a:lvl1pPr>
              <a:defRPr/>
            </a:lvl1pPr>
          </a:lstStyle>
          <a:p>
            <a:pPr>
              <a:defRPr/>
            </a:pPr>
            <a:fld id="{87CF0DE4-7A25-4C27-B161-EDD7C4BCEECE}" type="slidenum">
              <a:rPr lang="en-US" altLang="en-US"/>
              <a:pPr>
                <a:defRPr/>
              </a:pPr>
              <a:t>‹#›</a:t>
            </a:fld>
            <a:endParaRPr lang="en-US" altLang="en-US"/>
          </a:p>
        </p:txBody>
      </p:sp>
    </p:spTree>
    <p:extLst>
      <p:ext uri="{BB962C8B-B14F-4D97-AF65-F5344CB8AC3E}">
        <p14:creationId xmlns:p14="http://schemas.microsoft.com/office/powerpoint/2010/main" val="1378802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212DD9-9883-4028-B908-EF9EB2F940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D9F3D6-4FE0-47A2-A1B0-DB0136B855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FC1CC0-BDEE-4F0F-9A5B-8F007DD704C5}"/>
              </a:ext>
            </a:extLst>
          </p:cNvPr>
          <p:cNvSpPr>
            <a:spLocks noGrp="1" noChangeArrowheads="1"/>
          </p:cNvSpPr>
          <p:nvPr>
            <p:ph type="sldNum" sz="quarter" idx="12"/>
          </p:nvPr>
        </p:nvSpPr>
        <p:spPr>
          <a:ln/>
        </p:spPr>
        <p:txBody>
          <a:bodyPr/>
          <a:lstStyle>
            <a:lvl1pPr>
              <a:defRPr/>
            </a:lvl1pPr>
          </a:lstStyle>
          <a:p>
            <a:pPr>
              <a:defRPr/>
            </a:pPr>
            <a:fld id="{E4A265CE-4D09-4F3D-AC93-9672607D186A}" type="slidenum">
              <a:rPr lang="en-US" altLang="en-US"/>
              <a:pPr>
                <a:defRPr/>
              </a:pPr>
              <a:t>‹#›</a:t>
            </a:fld>
            <a:endParaRPr lang="en-US" altLang="en-US"/>
          </a:p>
        </p:txBody>
      </p:sp>
    </p:spTree>
    <p:extLst>
      <p:ext uri="{BB962C8B-B14F-4D97-AF65-F5344CB8AC3E}">
        <p14:creationId xmlns:p14="http://schemas.microsoft.com/office/powerpoint/2010/main" val="3532101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2F9B1DB-E2D4-4DF9-B314-EC7C3BF907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0C1155D-45F8-448D-ACD5-8534A0B58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34656BD-2CD8-4D08-8E45-896BF301661E}"/>
              </a:ext>
            </a:extLst>
          </p:cNvPr>
          <p:cNvSpPr>
            <a:spLocks noGrp="1" noChangeArrowheads="1"/>
          </p:cNvSpPr>
          <p:nvPr>
            <p:ph type="sldNum" sz="quarter" idx="12"/>
          </p:nvPr>
        </p:nvSpPr>
        <p:spPr>
          <a:ln/>
        </p:spPr>
        <p:txBody>
          <a:bodyPr/>
          <a:lstStyle>
            <a:lvl1pPr>
              <a:defRPr/>
            </a:lvl1pPr>
          </a:lstStyle>
          <a:p>
            <a:pPr>
              <a:defRPr/>
            </a:pPr>
            <a:fld id="{DB6336B7-C9EF-47F1-A3E0-CAC69CE973EB}" type="slidenum">
              <a:rPr lang="en-US" altLang="en-US"/>
              <a:pPr>
                <a:defRPr/>
              </a:pPr>
              <a:t>‹#›</a:t>
            </a:fld>
            <a:endParaRPr lang="en-US" altLang="en-US"/>
          </a:p>
        </p:txBody>
      </p:sp>
    </p:spTree>
    <p:extLst>
      <p:ext uri="{BB962C8B-B14F-4D97-AF65-F5344CB8AC3E}">
        <p14:creationId xmlns:p14="http://schemas.microsoft.com/office/powerpoint/2010/main" val="3968610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4BB0A49-77FB-4287-9BD0-84B9B5B0441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C65B991-7A65-4987-8618-C36548E2E5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8D77E89-A71B-4BD9-925A-806FB402D5E0}"/>
              </a:ext>
            </a:extLst>
          </p:cNvPr>
          <p:cNvSpPr>
            <a:spLocks noGrp="1" noChangeArrowheads="1"/>
          </p:cNvSpPr>
          <p:nvPr>
            <p:ph type="sldNum" sz="quarter" idx="12"/>
          </p:nvPr>
        </p:nvSpPr>
        <p:spPr>
          <a:ln/>
        </p:spPr>
        <p:txBody>
          <a:bodyPr/>
          <a:lstStyle>
            <a:lvl1pPr>
              <a:defRPr/>
            </a:lvl1pPr>
          </a:lstStyle>
          <a:p>
            <a:pPr>
              <a:defRPr/>
            </a:pPr>
            <a:fld id="{D63B1037-1743-4DB2-9FC0-06AACC167E55}" type="slidenum">
              <a:rPr lang="en-US" altLang="en-US"/>
              <a:pPr>
                <a:defRPr/>
              </a:pPr>
              <a:t>‹#›</a:t>
            </a:fld>
            <a:endParaRPr lang="en-US" altLang="en-US"/>
          </a:p>
        </p:txBody>
      </p:sp>
    </p:spTree>
    <p:extLst>
      <p:ext uri="{BB962C8B-B14F-4D97-AF65-F5344CB8AC3E}">
        <p14:creationId xmlns:p14="http://schemas.microsoft.com/office/powerpoint/2010/main" val="89926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301916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AE6002-D2A4-4652-8958-5143DA7EB3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AC0A5F4-0B4F-4F92-94D7-40E6A5D0EC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D95FC0B-1F0F-4FC6-9E64-F224E69420FB}"/>
              </a:ext>
            </a:extLst>
          </p:cNvPr>
          <p:cNvSpPr>
            <a:spLocks noGrp="1" noChangeArrowheads="1"/>
          </p:cNvSpPr>
          <p:nvPr>
            <p:ph type="sldNum" sz="quarter" idx="12"/>
          </p:nvPr>
        </p:nvSpPr>
        <p:spPr>
          <a:ln/>
        </p:spPr>
        <p:txBody>
          <a:bodyPr/>
          <a:lstStyle>
            <a:lvl1pPr>
              <a:defRPr/>
            </a:lvl1pPr>
          </a:lstStyle>
          <a:p>
            <a:pPr>
              <a:defRPr/>
            </a:pPr>
            <a:fld id="{18C870E8-E279-4BFF-BA1A-0A0A90DE48CF}" type="slidenum">
              <a:rPr lang="en-US" altLang="en-US"/>
              <a:pPr>
                <a:defRPr/>
              </a:pPr>
              <a:t>‹#›</a:t>
            </a:fld>
            <a:endParaRPr lang="en-US" altLang="en-US"/>
          </a:p>
        </p:txBody>
      </p:sp>
    </p:spTree>
    <p:extLst>
      <p:ext uri="{BB962C8B-B14F-4D97-AF65-F5344CB8AC3E}">
        <p14:creationId xmlns:p14="http://schemas.microsoft.com/office/powerpoint/2010/main" val="2832861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460EDB9-F9F1-45C6-89F4-D7E03AF64C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47DD7A-A943-4280-8298-3E45B9DE35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4028A0-4390-4D9C-83E9-40BBF6357B06}"/>
              </a:ext>
            </a:extLst>
          </p:cNvPr>
          <p:cNvSpPr>
            <a:spLocks noGrp="1" noChangeArrowheads="1"/>
          </p:cNvSpPr>
          <p:nvPr>
            <p:ph type="sldNum" sz="quarter" idx="12"/>
          </p:nvPr>
        </p:nvSpPr>
        <p:spPr>
          <a:ln/>
        </p:spPr>
        <p:txBody>
          <a:bodyPr/>
          <a:lstStyle>
            <a:lvl1pPr>
              <a:defRPr/>
            </a:lvl1pPr>
          </a:lstStyle>
          <a:p>
            <a:pPr>
              <a:defRPr/>
            </a:pPr>
            <a:fld id="{E1A2851C-CB64-4DAC-9296-0DE7B2439B99}" type="slidenum">
              <a:rPr lang="en-US" altLang="en-US"/>
              <a:pPr>
                <a:defRPr/>
              </a:pPr>
              <a:t>‹#›</a:t>
            </a:fld>
            <a:endParaRPr lang="en-US" altLang="en-US"/>
          </a:p>
        </p:txBody>
      </p:sp>
    </p:spTree>
    <p:extLst>
      <p:ext uri="{BB962C8B-B14F-4D97-AF65-F5344CB8AC3E}">
        <p14:creationId xmlns:p14="http://schemas.microsoft.com/office/powerpoint/2010/main" val="3051421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9A2A33-A60A-42CB-B98C-B7C32C8169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BC0312-7798-4D8F-AD06-E3F99B830A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91F0A7-DEFB-48E9-8BF2-8CD36EF271A4}"/>
              </a:ext>
            </a:extLst>
          </p:cNvPr>
          <p:cNvSpPr>
            <a:spLocks noGrp="1" noChangeArrowheads="1"/>
          </p:cNvSpPr>
          <p:nvPr>
            <p:ph type="sldNum" sz="quarter" idx="12"/>
          </p:nvPr>
        </p:nvSpPr>
        <p:spPr>
          <a:ln/>
        </p:spPr>
        <p:txBody>
          <a:bodyPr/>
          <a:lstStyle>
            <a:lvl1pPr>
              <a:defRPr/>
            </a:lvl1pPr>
          </a:lstStyle>
          <a:p>
            <a:pPr>
              <a:defRPr/>
            </a:pPr>
            <a:fld id="{8F4E5549-8057-4383-AD1C-4DD75ACC83D3}" type="slidenum">
              <a:rPr lang="en-US" altLang="en-US"/>
              <a:pPr>
                <a:defRPr/>
              </a:pPr>
              <a:t>‹#›</a:t>
            </a:fld>
            <a:endParaRPr lang="en-US" altLang="en-US"/>
          </a:p>
        </p:txBody>
      </p:sp>
    </p:spTree>
    <p:extLst>
      <p:ext uri="{BB962C8B-B14F-4D97-AF65-F5344CB8AC3E}">
        <p14:creationId xmlns:p14="http://schemas.microsoft.com/office/powerpoint/2010/main" val="696061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B49E48-8A65-4DF5-8947-207820C94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639D1F-473B-427C-8028-9E124AF56C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BF6338-8719-4E46-99C7-7F95DD4087F6}"/>
              </a:ext>
            </a:extLst>
          </p:cNvPr>
          <p:cNvSpPr>
            <a:spLocks noGrp="1" noChangeArrowheads="1"/>
          </p:cNvSpPr>
          <p:nvPr>
            <p:ph type="sldNum" sz="quarter" idx="12"/>
          </p:nvPr>
        </p:nvSpPr>
        <p:spPr>
          <a:ln/>
        </p:spPr>
        <p:txBody>
          <a:bodyPr/>
          <a:lstStyle>
            <a:lvl1pPr>
              <a:defRPr/>
            </a:lvl1pPr>
          </a:lstStyle>
          <a:p>
            <a:pPr>
              <a:defRPr/>
            </a:pPr>
            <a:fld id="{EB9367A1-9DD4-441C-A4DC-3E01B3A2B9FD}" type="slidenum">
              <a:rPr lang="en-US" altLang="en-US"/>
              <a:pPr>
                <a:defRPr/>
              </a:pPr>
              <a:t>‹#›</a:t>
            </a:fld>
            <a:endParaRPr lang="en-US" altLang="en-US"/>
          </a:p>
        </p:txBody>
      </p:sp>
    </p:spTree>
    <p:extLst>
      <p:ext uri="{BB962C8B-B14F-4D97-AF65-F5344CB8AC3E}">
        <p14:creationId xmlns:p14="http://schemas.microsoft.com/office/powerpoint/2010/main" val="40486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99CEA2-B07C-4A88-AF42-E9BEB8857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E72882-5251-4738-9F2F-7E6EE79575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162F29-9BB5-4B0C-840C-5875CF454A64}"/>
              </a:ext>
            </a:extLst>
          </p:cNvPr>
          <p:cNvSpPr>
            <a:spLocks noGrp="1" noChangeArrowheads="1"/>
          </p:cNvSpPr>
          <p:nvPr>
            <p:ph type="sldNum" sz="quarter" idx="12"/>
          </p:nvPr>
        </p:nvSpPr>
        <p:spPr>
          <a:ln/>
        </p:spPr>
        <p:txBody>
          <a:bodyPr/>
          <a:lstStyle>
            <a:lvl1pPr>
              <a:defRPr/>
            </a:lvl1pPr>
          </a:lstStyle>
          <a:p>
            <a:pPr>
              <a:defRPr/>
            </a:pPr>
            <a:fld id="{535F58FF-43B6-40FC-8B6C-3E6E33D23B20}" type="slidenum">
              <a:rPr lang="en-US" altLang="en-US"/>
              <a:pPr>
                <a:defRPr/>
              </a:pPr>
              <a:t>‹#›</a:t>
            </a:fld>
            <a:endParaRPr lang="en-US" altLang="en-US"/>
          </a:p>
        </p:txBody>
      </p:sp>
    </p:spTree>
    <p:extLst>
      <p:ext uri="{BB962C8B-B14F-4D97-AF65-F5344CB8AC3E}">
        <p14:creationId xmlns:p14="http://schemas.microsoft.com/office/powerpoint/2010/main" val="94019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685305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215688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4102345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58681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5620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844FE4-3F46-4364-83EA-B93ADA225CA4}"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4283148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22445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561306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478983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84830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00751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423520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844FE4-3F46-4364-83EA-B93ADA225CA4}"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386839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44FE4-3F46-4364-83EA-B93ADA225CA4}"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325877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122497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844FE4-3F46-4364-83EA-B93ADA225CA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432-BB00-4AFC-A78E-EA2254C0C1DA}" type="slidenum">
              <a:rPr lang="en-US" smtClean="0"/>
              <a:t>‹#›</a:t>
            </a:fld>
            <a:endParaRPr lang="en-US"/>
          </a:p>
        </p:txBody>
      </p:sp>
    </p:spTree>
    <p:extLst>
      <p:ext uri="{BB962C8B-B14F-4D97-AF65-F5344CB8AC3E}">
        <p14:creationId xmlns:p14="http://schemas.microsoft.com/office/powerpoint/2010/main" val="387795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44FE4-3F46-4364-83EA-B93ADA225CA4}" type="datetimeFigureOut">
              <a:rPr lang="en-US" smtClean="0"/>
              <a:t>4/11/2022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6C432-BB00-4AFC-A78E-EA2254C0C1DA}" type="slidenum">
              <a:rPr lang="en-US" smtClean="0"/>
              <a:t>‹#›</a:t>
            </a:fld>
            <a:endParaRPr lang="en-US"/>
          </a:p>
        </p:txBody>
      </p:sp>
    </p:spTree>
    <p:extLst>
      <p:ext uri="{BB962C8B-B14F-4D97-AF65-F5344CB8AC3E}">
        <p14:creationId xmlns:p14="http://schemas.microsoft.com/office/powerpoint/2010/main" val="3143092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7844FE4-3F46-4364-83EA-B93ADA225CA4}" type="datetimeFigureOut">
              <a:rPr lang="en-US" smtClean="0"/>
              <a:t>4/11/2022</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D46C432-BB00-4AFC-A78E-EA2254C0C1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844FE4-3F46-4364-83EA-B93ADA225CA4}" type="datetimeFigureOut">
              <a:rPr lang="en-US" smtClean="0"/>
              <a:t>4/11/2022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432-BB00-4AFC-A78E-EA2254C0C1DA}"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47E00C-E1D4-425E-9DD2-3458B3F0700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F1F8C66-79A6-4FC8-A73A-769015B88FBE}"/>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0" name="Rectangle 4">
            <a:extLst>
              <a:ext uri="{FF2B5EF4-FFF2-40B4-BE49-F238E27FC236}">
                <a16:creationId xmlns:a16="http://schemas.microsoft.com/office/drawing/2014/main" id="{E3C77F34-68E5-40E4-80E9-A3B7CF226A3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cs typeface="+mn-cs"/>
              </a:defRPr>
            </a:lvl1pPr>
          </a:lstStyle>
          <a:p>
            <a:pPr>
              <a:defRPr/>
            </a:pPr>
            <a:endParaRPr lang="en-US"/>
          </a:p>
        </p:txBody>
      </p:sp>
      <p:sp>
        <p:nvSpPr>
          <p:cNvPr id="19461" name="Rectangle 5">
            <a:extLst>
              <a:ext uri="{FF2B5EF4-FFF2-40B4-BE49-F238E27FC236}">
                <a16:creationId xmlns:a16="http://schemas.microsoft.com/office/drawing/2014/main" id="{2DCDA7F9-ED89-4BCD-9EEE-D7CB3ED5818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cs typeface="+mn-cs"/>
              </a:defRPr>
            </a:lvl1pPr>
          </a:lstStyle>
          <a:p>
            <a:pPr>
              <a:defRPr/>
            </a:pPr>
            <a:endParaRPr lang="en-US"/>
          </a:p>
        </p:txBody>
      </p:sp>
      <p:sp>
        <p:nvSpPr>
          <p:cNvPr id="19462" name="Rectangle 6">
            <a:extLst>
              <a:ext uri="{FF2B5EF4-FFF2-40B4-BE49-F238E27FC236}">
                <a16:creationId xmlns:a16="http://schemas.microsoft.com/office/drawing/2014/main" id="{668B492B-6952-4C7F-A6B5-75C243E6357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latin typeface="Arial" panose="020B0604020202020204" pitchFamily="34" charset="0"/>
              </a:defRPr>
            </a:lvl1pPr>
          </a:lstStyle>
          <a:p>
            <a:pPr>
              <a:defRPr/>
            </a:pPr>
            <a:fld id="{6208A4F6-7573-4307-B1D5-A40FF67B851A}" type="slidenum">
              <a:rPr lang="en-US" altLang="en-US"/>
              <a:pPr>
                <a:defRPr/>
              </a:pPr>
              <a:t>‹#›</a:t>
            </a:fld>
            <a:endParaRPr lang="en-US" altLang="en-US"/>
          </a:p>
        </p:txBody>
      </p:sp>
    </p:spTree>
    <p:extLst>
      <p:ext uri="{BB962C8B-B14F-4D97-AF65-F5344CB8AC3E}">
        <p14:creationId xmlns:p14="http://schemas.microsoft.com/office/powerpoint/2010/main" val="37923520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7058392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261B167-CE25-4028-9F12-BBB33F541DD0}"/>
              </a:ext>
            </a:extLst>
          </p:cNvPr>
          <p:cNvSpPr txBox="1"/>
          <p:nvPr/>
        </p:nvSpPr>
        <p:spPr>
          <a:xfrm>
            <a:off x="3930768" y="1371601"/>
            <a:ext cx="5378011" cy="1692771"/>
          </a:xfrm>
          <a:prstGeom prst="rect">
            <a:avLst/>
          </a:prstGeom>
          <a:noFill/>
        </p:spPr>
        <p:txBody>
          <a:bodyPr wrap="none" rtlCol="0">
            <a:spAutoFit/>
          </a:bodyPr>
          <a:lstStyle/>
          <a:p>
            <a:pPr algn="ctr"/>
            <a:r>
              <a:rPr lang="en-US" sz="3200" b="1" dirty="0">
                <a:latin typeface="Times New Roman" pitchFamily="18" charset="0"/>
                <a:cs typeface="Times New Roman" pitchFamily="18" charset="0"/>
              </a:rPr>
              <a:t>LUYỆN TỪ VÀ CÂU</a:t>
            </a:r>
          </a:p>
          <a:p>
            <a:r>
              <a:rPr lang="en-US" sz="4000" b="1" dirty="0">
                <a:solidFill>
                  <a:srgbClr val="FF0000"/>
                </a:solidFill>
                <a:latin typeface="Times New Roman" pitchFamily="18" charset="0"/>
                <a:cs typeface="Times New Roman" pitchFamily="18" charset="0"/>
              </a:rPr>
              <a:t>ÔN TẬP VỀ DẤU CÂU</a:t>
            </a:r>
          </a:p>
          <a:p>
            <a:pPr algn="ctr"/>
            <a:r>
              <a:rPr lang="en-US" sz="3200" b="1" i="1" dirty="0">
                <a:solidFill>
                  <a:srgbClr val="FF0000"/>
                </a:solidFill>
                <a:latin typeface="Times New Roman" pitchFamily="18" charset="0"/>
                <a:cs typeface="Times New Roman" pitchFamily="18" charset="0"/>
              </a:rPr>
              <a:t>(</a:t>
            </a:r>
            <a:r>
              <a:rPr lang="en-US" sz="3200" b="1" i="1" dirty="0" err="1">
                <a:solidFill>
                  <a:srgbClr val="FF0000"/>
                </a:solidFill>
                <a:latin typeface="Times New Roman" pitchFamily="18" charset="0"/>
                <a:cs typeface="Times New Roman" pitchFamily="18" charset="0"/>
              </a:rPr>
              <a:t>Dấu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phẩy</a:t>
            </a:r>
            <a:r>
              <a:rPr lang="en-US" sz="3200" b="1" i="1" dirty="0">
                <a:solidFill>
                  <a:srgbClr val="FF0000"/>
                </a:solidFill>
                <a:latin typeface="Times New Roman" pitchFamily="18" charset="0"/>
                <a:cs typeface="Times New Roman" pitchFamily="18" charset="0"/>
              </a:rPr>
              <a:t>)  </a:t>
            </a:r>
          </a:p>
        </p:txBody>
      </p:sp>
      <p:sp>
        <p:nvSpPr>
          <p:cNvPr id="5" name="Rounded Rectangle 24">
            <a:extLst>
              <a:ext uri="{FF2B5EF4-FFF2-40B4-BE49-F238E27FC236}">
                <a16:creationId xmlns:a16="http://schemas.microsoft.com/office/drawing/2014/main" id="{51BC1F6C-7E6C-4432-A244-A69A872B1157}"/>
              </a:ext>
            </a:extLst>
          </p:cNvPr>
          <p:cNvSpPr/>
          <p:nvPr/>
        </p:nvSpPr>
        <p:spPr>
          <a:xfrm>
            <a:off x="6657019" y="3446585"/>
            <a:ext cx="2667000" cy="533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itchFamily="18" charset="0"/>
                <a:cs typeface="Times New Roman" pitchFamily="18" charset="0"/>
              </a:rPr>
              <a:t>Tr</a:t>
            </a:r>
            <a:r>
              <a:rPr lang="vi-VN" sz="3200" dirty="0">
                <a:solidFill>
                  <a:srgbClr val="002060"/>
                </a:solidFill>
                <a:latin typeface="Times New Roman" pitchFamily="18" charset="0"/>
                <a:cs typeface="Times New Roman" pitchFamily="18" charset="0"/>
              </a:rPr>
              <a:t>ang 124</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64187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iterate type="lt">
                                    <p:tmPct val="10000"/>
                                  </p:iterate>
                                  <p:childTnLst>
                                    <p:animRot by="120000">
                                      <p:cBhvr>
                                        <p:cTn id="6" dur="100" fill="hold">
                                          <p:stCondLst>
                                            <p:cond delay="0"/>
                                          </p:stCondLst>
                                        </p:cTn>
                                        <p:tgtEl>
                                          <p:spTgt spid="4">
                                            <p:txEl>
                                              <p:pRg st="1" end="1"/>
                                            </p:txEl>
                                          </p:spTgt>
                                        </p:tgtEl>
                                        <p:attrNameLst>
                                          <p:attrName>r</p:attrName>
                                        </p:attrNameLst>
                                      </p:cBhvr>
                                    </p:animRot>
                                    <p:animRot by="-240000">
                                      <p:cBhvr>
                                        <p:cTn id="7" dur="200" fill="hold">
                                          <p:stCondLst>
                                            <p:cond delay="200"/>
                                          </p:stCondLst>
                                        </p:cTn>
                                        <p:tgtEl>
                                          <p:spTgt spid="4">
                                            <p:txEl>
                                              <p:pRg st="1" end="1"/>
                                            </p:txEl>
                                          </p:spTgt>
                                        </p:tgtEl>
                                        <p:attrNameLst>
                                          <p:attrName>r</p:attrName>
                                        </p:attrNameLst>
                                      </p:cBhvr>
                                    </p:animRot>
                                    <p:animRot by="240000">
                                      <p:cBhvr>
                                        <p:cTn id="8" dur="200" fill="hold">
                                          <p:stCondLst>
                                            <p:cond delay="400"/>
                                          </p:stCondLst>
                                        </p:cTn>
                                        <p:tgtEl>
                                          <p:spTgt spid="4">
                                            <p:txEl>
                                              <p:pRg st="1" end="1"/>
                                            </p:txEl>
                                          </p:spTgt>
                                        </p:tgtEl>
                                        <p:attrNameLst>
                                          <p:attrName>r</p:attrName>
                                        </p:attrNameLst>
                                      </p:cBhvr>
                                    </p:animRot>
                                    <p:animRot by="-240000">
                                      <p:cBhvr>
                                        <p:cTn id="9" dur="200" fill="hold">
                                          <p:stCondLst>
                                            <p:cond delay="600"/>
                                          </p:stCondLst>
                                        </p:cTn>
                                        <p:tgtEl>
                                          <p:spTgt spid="4">
                                            <p:txEl>
                                              <p:pRg st="1" end="1"/>
                                            </p:txEl>
                                          </p:spTgt>
                                        </p:tgtEl>
                                        <p:attrNameLst>
                                          <p:attrName>r</p:attrName>
                                        </p:attrNameLst>
                                      </p:cBhvr>
                                    </p:animRot>
                                    <p:animRot by="120000">
                                      <p:cBhvr>
                                        <p:cTn id="10" dur="200" fill="hold">
                                          <p:stCondLst>
                                            <p:cond delay="800"/>
                                          </p:stCondLst>
                                        </p:cTn>
                                        <p:tgtEl>
                                          <p:spTgt spid="4">
                                            <p:txEl>
                                              <p:pRg st="1" end="1"/>
                                            </p:txEl>
                                          </p:spTgt>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iterate type="lt">
                                    <p:tmPct val="10000"/>
                                  </p:iterate>
                                  <p:childTnLst>
                                    <p:animRot by="120000">
                                      <p:cBhvr>
                                        <p:cTn id="12" dur="100" fill="hold">
                                          <p:stCondLst>
                                            <p:cond delay="0"/>
                                          </p:stCondLst>
                                        </p:cTn>
                                        <p:tgtEl>
                                          <p:spTgt spid="4">
                                            <p:txEl>
                                              <p:pRg st="2" end="2"/>
                                            </p:txEl>
                                          </p:spTgt>
                                        </p:tgtEl>
                                        <p:attrNameLst>
                                          <p:attrName>r</p:attrName>
                                        </p:attrNameLst>
                                      </p:cBhvr>
                                    </p:animRot>
                                    <p:animRot by="-240000">
                                      <p:cBhvr>
                                        <p:cTn id="13" dur="200" fill="hold">
                                          <p:stCondLst>
                                            <p:cond delay="200"/>
                                          </p:stCondLst>
                                        </p:cTn>
                                        <p:tgtEl>
                                          <p:spTgt spid="4">
                                            <p:txEl>
                                              <p:pRg st="2" end="2"/>
                                            </p:txEl>
                                          </p:spTgt>
                                        </p:tgtEl>
                                        <p:attrNameLst>
                                          <p:attrName>r</p:attrName>
                                        </p:attrNameLst>
                                      </p:cBhvr>
                                    </p:animRot>
                                    <p:animRot by="240000">
                                      <p:cBhvr>
                                        <p:cTn id="14" dur="200" fill="hold">
                                          <p:stCondLst>
                                            <p:cond delay="400"/>
                                          </p:stCondLst>
                                        </p:cTn>
                                        <p:tgtEl>
                                          <p:spTgt spid="4">
                                            <p:txEl>
                                              <p:pRg st="2" end="2"/>
                                            </p:txEl>
                                          </p:spTgt>
                                        </p:tgtEl>
                                        <p:attrNameLst>
                                          <p:attrName>r</p:attrName>
                                        </p:attrNameLst>
                                      </p:cBhvr>
                                    </p:animRot>
                                    <p:animRot by="-240000">
                                      <p:cBhvr>
                                        <p:cTn id="15" dur="200" fill="hold">
                                          <p:stCondLst>
                                            <p:cond delay="600"/>
                                          </p:stCondLst>
                                        </p:cTn>
                                        <p:tgtEl>
                                          <p:spTgt spid="4">
                                            <p:txEl>
                                              <p:pRg st="2" end="2"/>
                                            </p:txEl>
                                          </p:spTgt>
                                        </p:tgtEl>
                                        <p:attrNameLst>
                                          <p:attrName>r</p:attrName>
                                        </p:attrNameLst>
                                      </p:cBhvr>
                                    </p:animRot>
                                    <p:animRot by="120000">
                                      <p:cBhvr>
                                        <p:cTn id="16" dur="200" fill="hold">
                                          <p:stCondLst>
                                            <p:cond delay="800"/>
                                          </p:stCondLst>
                                        </p:cTn>
                                        <p:tgtEl>
                                          <p:spTgt spid="4">
                                            <p:txEl>
                                              <p:pRg st="2" end="2"/>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3" y="31652"/>
            <a:ext cx="12191999" cy="6858000"/>
          </a:xfrm>
          <a:prstGeom prst="rect">
            <a:avLst/>
          </a:prstGeom>
        </p:spPr>
      </p:pic>
      <p:sp>
        <p:nvSpPr>
          <p:cNvPr id="7" name="Wave 6"/>
          <p:cNvSpPr/>
          <p:nvPr/>
        </p:nvSpPr>
        <p:spPr>
          <a:xfrm>
            <a:off x="762000" y="1295400"/>
            <a:ext cx="9982200" cy="3276600"/>
          </a:xfrm>
          <a:prstGeom prst="wave">
            <a:avLst/>
          </a:prstGeom>
          <a:solidFill>
            <a:srgbClr val="FFFF99"/>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THẢO LUẬN NHÓM</a:t>
            </a:r>
          </a:p>
          <a:p>
            <a:pPr algn="ctr"/>
            <a:r>
              <a:rPr lang="en-US" sz="3200" b="1" dirty="0">
                <a:latin typeface="Times New Roman" pitchFamily="18" charset="0"/>
                <a:cs typeface="Times New Roman" pitchFamily="18" charset="0"/>
              </a:rPr>
              <a:t>Phân </a:t>
            </a:r>
            <a:r>
              <a:rPr lang="en-US" sz="3200" b="1" dirty="0" err="1">
                <a:latin typeface="Times New Roman" pitchFamily="18" charset="0"/>
                <a:cs typeface="Times New Roman" pitchFamily="18" charset="0"/>
              </a:rPr>
              <a:t>tích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1 SGK-</a:t>
            </a:r>
            <a:r>
              <a:rPr lang="en-US" sz="3200" b="1" dirty="0" err="1">
                <a:latin typeface="Times New Roman" pitchFamily="18" charset="0"/>
                <a:cs typeface="Times New Roman" pitchFamily="18" charset="0"/>
              </a:rPr>
              <a:t>trang</a:t>
            </a:r>
            <a:r>
              <a:rPr lang="en-US" sz="3200" b="1" dirty="0">
                <a:latin typeface="Times New Roman" pitchFamily="18" charset="0"/>
                <a:cs typeface="Times New Roman" pitchFamily="18" charset="0"/>
              </a:rPr>
              <a:t> 124 và cho biết </a:t>
            </a: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dấu phẩy trong câu đó. </a:t>
            </a:r>
          </a:p>
        </p:txBody>
      </p:sp>
    </p:spTree>
    <p:extLst>
      <p:ext uri="{BB962C8B-B14F-4D97-AF65-F5344CB8AC3E}">
        <p14:creationId xmlns:p14="http://schemas.microsoft.com/office/powerpoint/2010/main" val="309094852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D4CFB70-1BC6-41C4-8F55-F103F217D723}"/>
              </a:ext>
            </a:extLst>
          </p:cNvPr>
          <p:cNvSpPr/>
          <p:nvPr/>
        </p:nvSpPr>
        <p:spPr>
          <a:xfrm>
            <a:off x="6477000" y="1066800"/>
            <a:ext cx="245225" cy="318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73975" y="861849"/>
            <a:ext cx="10820400" cy="523220"/>
          </a:xfrm>
          <a:prstGeom prst="rect">
            <a:avLst/>
          </a:prstGeom>
          <a:solidFill>
            <a:srgbClr val="FFFF00"/>
          </a:solidFill>
        </p:spPr>
        <p:txBody>
          <a:bodyPr wrap="square">
            <a:spAutoFit/>
          </a:bodyPr>
          <a:lstStyle/>
          <a:p>
            <a:pPr>
              <a:defRPr/>
            </a:pPr>
            <a:r>
              <a:rPr lang="en-US" sz="2800" b="1" dirty="0">
                <a:latin typeface="Times New Roman" pitchFamily="18" charset="0"/>
                <a:cs typeface="Times New Roman" pitchFamily="18" charset="0"/>
              </a:rPr>
              <a:t>a) </a:t>
            </a:r>
            <a:r>
              <a:rPr lang="en-US" sz="2800" dirty="0">
                <a:latin typeface="Times New Roman" pitchFamily="18" charset="0"/>
                <a:cs typeface="Times New Roman" pitchFamily="18" charset="0"/>
              </a:rPr>
              <a:t>Khi phương đông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v</a:t>
            </a:r>
            <a:r>
              <a:rPr lang="vi-VN" sz="2800" dirty="0">
                <a:latin typeface="Times New Roman" pitchFamily="18" charset="0"/>
                <a:cs typeface="Times New Roman" pitchFamily="18" charset="0"/>
              </a:rPr>
              <a:t>ẩ</a:t>
            </a:r>
            <a:r>
              <a:rPr lang="en-US" sz="2800" dirty="0">
                <a:latin typeface="Times New Roman" pitchFamily="18" charset="0"/>
                <a:cs typeface="Times New Roman" pitchFamily="18" charset="0"/>
              </a:rPr>
              <a:t>n bụi hồng , con họa mi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lại </a:t>
            </a:r>
            <a:r>
              <a:rPr lang="en-US" sz="2800" dirty="0" err="1">
                <a:latin typeface="Times New Roman" pitchFamily="18" charset="0"/>
                <a:cs typeface="Times New Roman" pitchFamily="18" charset="0"/>
              </a:rPr>
              <a:t>hót</a:t>
            </a:r>
            <a:r>
              <a:rPr lang="en-US" sz="2800" dirty="0">
                <a:latin typeface="Times New Roman" pitchFamily="18" charset="0"/>
                <a:cs typeface="Times New Roman" pitchFamily="18" charset="0"/>
              </a:rPr>
              <a:t> vang lừng</a:t>
            </a:r>
            <a:r>
              <a:rPr lang="en-US" sz="2800" b="1" dirty="0">
                <a:latin typeface="Times New Roman" pitchFamily="18" charset="0"/>
                <a:cs typeface="Times New Roman" pitchFamily="18" charset="0"/>
              </a:rPr>
              <a:t>.    </a:t>
            </a:r>
          </a:p>
        </p:txBody>
      </p:sp>
      <p:sp>
        <p:nvSpPr>
          <p:cNvPr id="20" name="TextBox 19"/>
          <p:cNvSpPr txBox="1"/>
          <p:nvPr/>
        </p:nvSpPr>
        <p:spPr>
          <a:xfrm>
            <a:off x="7543800" y="1457980"/>
            <a:ext cx="838200" cy="523220"/>
          </a:xfrm>
          <a:prstGeom prst="rect">
            <a:avLst/>
          </a:prstGeom>
          <a:solidFill>
            <a:schemeClr val="accent3">
              <a:lumMod val="40000"/>
              <a:lumOff val="60000"/>
            </a:schemeClr>
          </a:solidFill>
        </p:spPr>
        <p:txBody>
          <a:bodyPr wrap="square" rtlCol="0">
            <a:spAutoFit/>
          </a:bodyPr>
          <a:lstStyle/>
          <a:p>
            <a:pPr algn="ctr"/>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N</a:t>
            </a:r>
            <a:endParaRPr lang="en-US" sz="2800" b="1" dirty="0">
              <a:latin typeface="Times New Roman" pitchFamily="18" charset="0"/>
              <a:cs typeface="Times New Roman" pitchFamily="18" charset="0"/>
            </a:endParaRPr>
          </a:p>
        </p:txBody>
      </p:sp>
      <p:sp>
        <p:nvSpPr>
          <p:cNvPr id="25" name="Rounded Rectangle 24"/>
          <p:cNvSpPr/>
          <p:nvPr/>
        </p:nvSpPr>
        <p:spPr>
          <a:xfrm>
            <a:off x="2472770" y="1569715"/>
            <a:ext cx="2667000" cy="533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itchFamily="18" charset="0"/>
                <a:cs typeface="Times New Roman" pitchFamily="18" charset="0"/>
              </a:rPr>
              <a:t>Trạng ngữ </a:t>
            </a:r>
          </a:p>
        </p:txBody>
      </p:sp>
      <p:cxnSp>
        <p:nvCxnSpPr>
          <p:cNvPr id="27" name="Straight Connector 26"/>
          <p:cNvCxnSpPr/>
          <p:nvPr/>
        </p:nvCxnSpPr>
        <p:spPr>
          <a:xfrm>
            <a:off x="1447800" y="1301275"/>
            <a:ext cx="49363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6815423" y="1345419"/>
            <a:ext cx="18332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9071317" y="1335099"/>
            <a:ext cx="220628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329651" y="1397008"/>
            <a:ext cx="838200" cy="523220"/>
          </a:xfrm>
          <a:prstGeom prst="rect">
            <a:avLst/>
          </a:prstGeom>
          <a:solidFill>
            <a:schemeClr val="accent3">
              <a:lumMod val="40000"/>
              <a:lumOff val="60000"/>
            </a:schemeClr>
          </a:solidFill>
        </p:spPr>
        <p:txBody>
          <a:bodyPr wrap="square" rtlCol="0">
            <a:spAutoFit/>
          </a:bodyPr>
          <a:lstStyle/>
          <a:p>
            <a:pPr algn="ctr"/>
            <a:r>
              <a:rPr lang="en-US" sz="2800" b="1" dirty="0">
                <a:latin typeface="Times New Roman" pitchFamily="18" charset="0"/>
                <a:cs typeface="Times New Roman" pitchFamily="18" charset="0"/>
              </a:rPr>
              <a:t>V</a:t>
            </a:r>
            <a:r>
              <a:rPr lang="vi-VN" sz="2800" b="1" dirty="0">
                <a:latin typeface="Times New Roman" pitchFamily="18" charset="0"/>
                <a:cs typeface="Times New Roman" pitchFamily="18" charset="0"/>
              </a:rPr>
              <a:t>N</a:t>
            </a:r>
            <a:endParaRPr lang="en-US" sz="2800" b="1" dirty="0">
              <a:latin typeface="Times New Roman" pitchFamily="18" charset="0"/>
              <a:cs typeface="Times New Roman" pitchFamily="18" charset="0"/>
            </a:endParaRPr>
          </a:p>
        </p:txBody>
      </p:sp>
      <p:sp>
        <p:nvSpPr>
          <p:cNvPr id="13" name="Rectangle 12"/>
          <p:cNvSpPr/>
          <p:nvPr/>
        </p:nvSpPr>
        <p:spPr>
          <a:xfrm>
            <a:off x="2743200" y="2819401"/>
            <a:ext cx="7772400" cy="584775"/>
          </a:xfrm>
          <a:prstGeom prst="rect">
            <a:avLst/>
          </a:prstGeom>
          <a:solidFill>
            <a:schemeClr val="accent6">
              <a:lumMod val="20000"/>
              <a:lumOff val="80000"/>
            </a:schemeClr>
          </a:solidFill>
        </p:spPr>
        <p:txBody>
          <a:bodyPr wrap="square">
            <a:spAutoFit/>
          </a:bodyPr>
          <a:lstStyle/>
          <a:p>
            <a:pPr algn="ctr">
              <a:defRPr/>
            </a:pPr>
            <a:r>
              <a:rPr lang="en-US" sz="3200" dirty="0">
                <a:latin typeface="Times New Roman" pitchFamily="18" charset="0"/>
                <a:cs typeface="Times New Roman" pitchFamily="18" charset="0"/>
              </a:rPr>
              <a:t>Ngăn cách trạng ngữ với chủ ngữ và vị ngữ</a:t>
            </a:r>
            <a:r>
              <a:rPr lang="en-US" sz="3200" b="1" dirty="0">
                <a:latin typeface="Times New Roman" pitchFamily="18" charset="0"/>
                <a:cs typeface="Times New Roman" pitchFamily="18" charset="0"/>
              </a:rPr>
              <a:t>    </a:t>
            </a:r>
          </a:p>
        </p:txBody>
      </p:sp>
      <p:cxnSp>
        <p:nvCxnSpPr>
          <p:cNvPr id="14" name="Straight Arrow Connector 13"/>
          <p:cNvCxnSpPr/>
          <p:nvPr/>
        </p:nvCxnSpPr>
        <p:spPr>
          <a:xfrm>
            <a:off x="6629400" y="1377475"/>
            <a:ext cx="0" cy="15181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97699F9-6B31-4B74-A344-4B6A74AFFEAD}"/>
              </a:ext>
            </a:extLst>
          </p:cNvPr>
          <p:cNvSpPr/>
          <p:nvPr/>
        </p:nvSpPr>
        <p:spPr>
          <a:xfrm>
            <a:off x="6536575" y="1066800"/>
            <a:ext cx="245225" cy="2682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570EF8A-8A1D-44AD-A7E9-3A463B02D5A2}"/>
              </a:ext>
            </a:extLst>
          </p:cNvPr>
          <p:cNvCxnSpPr/>
          <p:nvPr/>
        </p:nvCxnSpPr>
        <p:spPr>
          <a:xfrm flipH="1">
            <a:off x="8763000" y="939808"/>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66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30" grpId="0" animBg="1"/>
      <p:bldP spid="1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76632"/>
            <a:ext cx="11430000" cy="3881447"/>
          </a:xfrm>
          <a:prstGeom prst="rect">
            <a:avLst/>
          </a:prstGeom>
          <a:solidFill>
            <a:srgbClr val="FFFF00"/>
          </a:solidFill>
        </p:spPr>
        <p:txBody>
          <a:bodyPr wrap="square">
            <a:spAutoFit/>
          </a:bodyPr>
          <a:lstStyle/>
          <a:p>
            <a:pPr>
              <a:lnSpc>
                <a:spcPct val="200000"/>
              </a:lnSpc>
            </a:pPr>
            <a:r>
              <a:rPr lang="en-US" sz="3200" dirty="0">
                <a:latin typeface="Times New Roman" pitchFamily="18" charset="0"/>
                <a:cs typeface="Times New Roman" pitchFamily="18" charset="0"/>
              </a:rPr>
              <a:t>b) Phong trào </a:t>
            </a:r>
            <a:r>
              <a:rPr lang="en-US" sz="3200" i="1" dirty="0">
                <a:latin typeface="Times New Roman" pitchFamily="18" charset="0"/>
                <a:cs typeface="Times New Roman" pitchFamily="18" charset="0"/>
              </a:rPr>
              <a:t>Ba đảm đang </a:t>
            </a:r>
            <a:r>
              <a:rPr lang="en-US" sz="3200" dirty="0">
                <a:latin typeface="Times New Roman" pitchFamily="18" charset="0"/>
                <a:cs typeface="Times New Roman" pitchFamily="18" charset="0"/>
              </a:rPr>
              <a:t>thời kì chống Mĩ cứu nước, phong trào </a:t>
            </a:r>
            <a:r>
              <a:rPr lang="en-US" sz="3200" i="1" dirty="0">
                <a:latin typeface="Times New Roman" pitchFamily="18" charset="0"/>
                <a:cs typeface="Times New Roman" pitchFamily="18" charset="0"/>
              </a:rPr>
              <a:t>Giỏi việc nước, đảm việc nhà </a:t>
            </a:r>
            <a:r>
              <a:rPr lang="en-US" sz="3200" dirty="0">
                <a:latin typeface="Times New Roman" pitchFamily="18" charset="0"/>
                <a:cs typeface="Times New Roman" pitchFamily="18" charset="0"/>
              </a:rPr>
              <a:t>thời kì xây dựng và bảo vệ Tổ quốc đã góp phần động viên hàng triệu phụ nữ cống hiến sức lực và tài năng của mình cho sự nghiệp chung.</a:t>
            </a:r>
            <a:endParaRPr lang="en-US" sz="3200" dirty="0"/>
          </a:p>
        </p:txBody>
      </p:sp>
      <p:cxnSp>
        <p:nvCxnSpPr>
          <p:cNvPr id="4" name="Straight Connector 3"/>
          <p:cNvCxnSpPr>
            <a:cxnSpLocks/>
          </p:cNvCxnSpPr>
          <p:nvPr/>
        </p:nvCxnSpPr>
        <p:spPr>
          <a:xfrm>
            <a:off x="914400" y="1445220"/>
            <a:ext cx="10210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609600" y="2390336"/>
            <a:ext cx="10439400" cy="173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81200" y="5013474"/>
            <a:ext cx="8686800" cy="1077218"/>
          </a:xfrm>
          <a:prstGeom prst="rect">
            <a:avLst/>
          </a:prstGeom>
          <a:solidFill>
            <a:schemeClr val="accent6">
              <a:lumMod val="20000"/>
              <a:lumOff val="80000"/>
            </a:schemeClr>
          </a:solidFill>
        </p:spPr>
        <p:txBody>
          <a:bodyPr wrap="square">
            <a:spAutoFit/>
          </a:bodyPr>
          <a:lstStyle/>
          <a:p>
            <a:pPr>
              <a:defRPr/>
            </a:pPr>
            <a:r>
              <a:rPr lang="en-US" sz="3200" dirty="0">
                <a:latin typeface="Times New Roman" pitchFamily="18" charset="0"/>
                <a:cs typeface="Times New Roman" pitchFamily="18" charset="0"/>
              </a:rPr>
              <a:t>Ngăn cách các bộ phận cùng chức </a:t>
            </a:r>
            <a:r>
              <a:rPr lang="en-US" sz="3200" dirty="0" err="1">
                <a:latin typeface="Times New Roman" pitchFamily="18" charset="0"/>
                <a:cs typeface="Times New Roman" pitchFamily="18" charset="0"/>
              </a:rPr>
              <a:t>vụ</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(Chủ ngữ)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câu</a:t>
            </a:r>
            <a:r>
              <a:rPr lang="en-US" sz="3200" b="1" dirty="0">
                <a:latin typeface="Times New Roman" pitchFamily="18" charset="0"/>
                <a:cs typeface="Times New Roman" pitchFamily="18" charset="0"/>
              </a:rPr>
              <a:t>    </a:t>
            </a:r>
          </a:p>
        </p:txBody>
      </p:sp>
      <p:cxnSp>
        <p:nvCxnSpPr>
          <p:cNvPr id="5" name="Straight Arrow Connector 4"/>
          <p:cNvCxnSpPr>
            <a:cxnSpLocks/>
          </p:cNvCxnSpPr>
          <p:nvPr/>
        </p:nvCxnSpPr>
        <p:spPr>
          <a:xfrm>
            <a:off x="9478588" y="1447800"/>
            <a:ext cx="0" cy="34698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2985175" y="2458169"/>
            <a:ext cx="22274" cy="25355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BAB7BD-339D-4F43-9314-2411047AEEDD}"/>
              </a:ext>
            </a:extLst>
          </p:cNvPr>
          <p:cNvSpPr/>
          <p:nvPr/>
        </p:nvSpPr>
        <p:spPr>
          <a:xfrm>
            <a:off x="9352190" y="1176921"/>
            <a:ext cx="245225" cy="2682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C9BF04B-4017-4128-B03B-AF8BEF68F82B}"/>
              </a:ext>
            </a:extLst>
          </p:cNvPr>
          <p:cNvSpPr/>
          <p:nvPr/>
        </p:nvSpPr>
        <p:spPr>
          <a:xfrm>
            <a:off x="2862563" y="2170101"/>
            <a:ext cx="245225" cy="2682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D44FD95-B92E-43A8-A628-04F06F4A857A}"/>
              </a:ext>
            </a:extLst>
          </p:cNvPr>
          <p:cNvCxnSpPr/>
          <p:nvPr/>
        </p:nvCxnSpPr>
        <p:spPr>
          <a:xfrm flipH="1">
            <a:off x="11125200" y="1981200"/>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876800" y="1523855"/>
            <a:ext cx="2476500" cy="330853"/>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itchFamily="18" charset="0"/>
                <a:cs typeface="Times New Roman" pitchFamily="18" charset="0"/>
              </a:rPr>
              <a:t>Chủ ngữ </a:t>
            </a:r>
          </a:p>
        </p:txBody>
      </p:sp>
    </p:spTree>
    <p:extLst>
      <p:ext uri="{BB962C8B-B14F-4D97-AF65-F5344CB8AC3E}">
        <p14:creationId xmlns:p14="http://schemas.microsoft.com/office/powerpoint/2010/main" val="25735932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484925" y="2260474"/>
            <a:ext cx="1629875" cy="749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itchFamily="18" charset="0"/>
                <a:cs typeface="Times New Roman" pitchFamily="18" charset="0"/>
              </a:rPr>
              <a:t>Vế 1 </a:t>
            </a:r>
          </a:p>
        </p:txBody>
      </p:sp>
      <p:sp>
        <p:nvSpPr>
          <p:cNvPr id="3" name="Rectangle 2"/>
          <p:cNvSpPr/>
          <p:nvPr/>
        </p:nvSpPr>
        <p:spPr>
          <a:xfrm>
            <a:off x="609601" y="304801"/>
            <a:ext cx="11125195" cy="1654748"/>
          </a:xfrm>
          <a:prstGeom prst="rect">
            <a:avLst/>
          </a:prstGeom>
          <a:solidFill>
            <a:srgbClr val="FFFF00"/>
          </a:solidFill>
        </p:spPr>
        <p:txBody>
          <a:bodyPr wrap="square">
            <a:spAutoFit/>
          </a:bodyPr>
          <a:lstStyle/>
          <a:p>
            <a:pPr>
              <a:lnSpc>
                <a:spcPct val="150000"/>
              </a:lnSpc>
            </a:pPr>
            <a:r>
              <a:rPr lang="en-US" sz="3600" dirty="0">
                <a:latin typeface="Times New Roman" pitchFamily="18" charset="0"/>
                <a:cs typeface="Times New Roman" pitchFamily="18" charset="0"/>
              </a:rPr>
              <a:t>c) Thế kỉ XX là thế kỉ giải phóng phụ nữ , còn thế kỉ XXI là thế kỉ hoàn thành sự nghiệp đó.</a:t>
            </a:r>
          </a:p>
        </p:txBody>
      </p:sp>
      <p:cxnSp>
        <p:nvCxnSpPr>
          <p:cNvPr id="19" name="Straight Arrow Connector 18"/>
          <p:cNvCxnSpPr>
            <a:cxnSpLocks/>
          </p:cNvCxnSpPr>
          <p:nvPr/>
        </p:nvCxnSpPr>
        <p:spPr>
          <a:xfrm flipH="1">
            <a:off x="3270526" y="1104383"/>
            <a:ext cx="6074" cy="1085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10224348" y="1142058"/>
            <a:ext cx="0" cy="10280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426874" y="2170101"/>
            <a:ext cx="1671149" cy="7848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itchFamily="18" charset="0"/>
                <a:cs typeface="Times New Roman" pitchFamily="18" charset="0"/>
              </a:rPr>
              <a:t>Vế 2 </a:t>
            </a:r>
          </a:p>
        </p:txBody>
      </p:sp>
      <p:cxnSp>
        <p:nvCxnSpPr>
          <p:cNvPr id="4" name="Straight Connector 3"/>
          <p:cNvCxnSpPr>
            <a:cxnSpLocks/>
          </p:cNvCxnSpPr>
          <p:nvPr/>
        </p:nvCxnSpPr>
        <p:spPr>
          <a:xfrm>
            <a:off x="1343196" y="1079028"/>
            <a:ext cx="6749935" cy="3483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05409" y="1090533"/>
            <a:ext cx="10495991" cy="777511"/>
            <a:chOff x="-2240843" y="748583"/>
            <a:chExt cx="10495991" cy="777511"/>
          </a:xfrm>
        </p:grpSpPr>
        <p:cxnSp>
          <p:nvCxnSpPr>
            <p:cNvPr id="14" name="Straight Connector 13"/>
            <p:cNvCxnSpPr>
              <a:cxnSpLocks/>
            </p:cNvCxnSpPr>
            <p:nvPr/>
          </p:nvCxnSpPr>
          <p:spPr>
            <a:xfrm flipV="1">
              <a:off x="6377247" y="748583"/>
              <a:ext cx="1877901" cy="206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2240843" y="1526094"/>
              <a:ext cx="5923991"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027421" y="3505200"/>
            <a:ext cx="6629397" cy="646331"/>
          </a:xfrm>
          <a:prstGeom prst="rect">
            <a:avLst/>
          </a:prstGeom>
          <a:solidFill>
            <a:schemeClr val="accent6">
              <a:lumMod val="20000"/>
              <a:lumOff val="80000"/>
            </a:schemeClr>
          </a:solidFill>
        </p:spPr>
        <p:txBody>
          <a:bodyPr wrap="square">
            <a:spAutoFit/>
          </a:bodyPr>
          <a:lstStyle/>
          <a:p>
            <a:pPr>
              <a:defRPr/>
            </a:pPr>
            <a:r>
              <a:rPr lang="en-US" sz="3600" dirty="0">
                <a:latin typeface="Times New Roman" pitchFamily="18" charset="0"/>
                <a:cs typeface="Times New Roman" pitchFamily="18" charset="0"/>
              </a:rPr>
              <a:t>Ngăn cách các vế trong câu ghép</a:t>
            </a:r>
            <a:endParaRPr lang="en-US" sz="3600" b="1" dirty="0">
              <a:latin typeface="Times New Roman" pitchFamily="18" charset="0"/>
              <a:cs typeface="Times New Roman" pitchFamily="18" charset="0"/>
            </a:endParaRPr>
          </a:p>
        </p:txBody>
      </p:sp>
      <p:cxnSp>
        <p:nvCxnSpPr>
          <p:cNvPr id="20" name="Straight Arrow Connector 19"/>
          <p:cNvCxnSpPr>
            <a:cxnSpLocks/>
          </p:cNvCxnSpPr>
          <p:nvPr/>
        </p:nvCxnSpPr>
        <p:spPr>
          <a:xfrm>
            <a:off x="8342120" y="1111228"/>
            <a:ext cx="0" cy="23177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6C28389-119C-44EF-AF63-0418FFCE15D7}"/>
              </a:ext>
            </a:extLst>
          </p:cNvPr>
          <p:cNvSpPr/>
          <p:nvPr/>
        </p:nvSpPr>
        <p:spPr>
          <a:xfrm>
            <a:off x="8231948" y="762000"/>
            <a:ext cx="226252" cy="3433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734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a:xfrm>
            <a:off x="533400" y="2514600"/>
            <a:ext cx="4038600" cy="1828800"/>
          </a:xfrm>
          <a:prstGeom prst="wav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Times New Roman" pitchFamily="18" charset="0"/>
                <a:cs typeface="Times New Roman" pitchFamily="18" charset="0"/>
              </a:rPr>
              <a:t>T</a:t>
            </a:r>
            <a:r>
              <a:rPr lang="en-US" sz="3200" dirty="0" err="1">
                <a:latin typeface="Times New Roman" pitchFamily="18" charset="0"/>
                <a:cs typeface="Times New Roman" pitchFamily="18" charset="0"/>
              </a:rPr>
              <a:t>ác</a:t>
            </a:r>
            <a:r>
              <a:rPr lang="en-US" sz="3200" dirty="0">
                <a:latin typeface="Times New Roman" pitchFamily="18" charset="0"/>
                <a:cs typeface="Times New Roman" pitchFamily="18" charset="0"/>
              </a:rPr>
              <a:t> dụng của dấu phẩy </a:t>
            </a:r>
          </a:p>
        </p:txBody>
      </p:sp>
      <p:cxnSp>
        <p:nvCxnSpPr>
          <p:cNvPr id="16" name="Straight Arrow Connector 15"/>
          <p:cNvCxnSpPr/>
          <p:nvPr/>
        </p:nvCxnSpPr>
        <p:spPr>
          <a:xfrm flipV="1">
            <a:off x="4572000" y="1981200"/>
            <a:ext cx="1371600" cy="1541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3613356"/>
            <a:ext cx="1371600" cy="882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572000" y="3281593"/>
            <a:ext cx="1385734" cy="2863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Alternate Process 25"/>
          <p:cNvSpPr/>
          <p:nvPr/>
        </p:nvSpPr>
        <p:spPr>
          <a:xfrm>
            <a:off x="5943600" y="1066800"/>
            <a:ext cx="5715000" cy="1295400"/>
          </a:xfrm>
          <a:prstGeom prst="flowChartAlternateProcess">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atin typeface="Times New Roman" pitchFamily="18" charset="0"/>
                <a:cs typeface="Times New Roman" pitchFamily="18" charset="0"/>
              </a:rPr>
              <a:t>Ngăn cách các bộ phận cùng chức vụ trong câu</a:t>
            </a:r>
          </a:p>
        </p:txBody>
      </p:sp>
      <p:sp>
        <p:nvSpPr>
          <p:cNvPr id="27" name="Flowchart: Alternate Process 26"/>
          <p:cNvSpPr/>
          <p:nvPr/>
        </p:nvSpPr>
        <p:spPr>
          <a:xfrm>
            <a:off x="5943600" y="2590800"/>
            <a:ext cx="5715000" cy="1295400"/>
          </a:xfrm>
          <a:prstGeom prst="flowChartAlternateProcess">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defRPr/>
            </a:pPr>
            <a:r>
              <a:rPr lang="en-US" sz="3200" dirty="0">
                <a:latin typeface="Times New Roman" pitchFamily="18" charset="0"/>
                <a:cs typeface="Times New Roman" pitchFamily="18" charset="0"/>
              </a:rPr>
              <a:t>Ngăn cách trạng ngữ với chủ ngữ và vị ngữ </a:t>
            </a:r>
          </a:p>
        </p:txBody>
      </p:sp>
      <p:sp>
        <p:nvSpPr>
          <p:cNvPr id="28" name="Flowchart: Alternate Process 27"/>
          <p:cNvSpPr/>
          <p:nvPr/>
        </p:nvSpPr>
        <p:spPr>
          <a:xfrm>
            <a:off x="5943600" y="4114800"/>
            <a:ext cx="5715000" cy="1295400"/>
          </a:xfrm>
          <a:prstGeom prst="flowChartAlternateProcess">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defRPr/>
            </a:pPr>
            <a:r>
              <a:rPr lang="en-US" sz="3200" dirty="0">
                <a:latin typeface="Times New Roman" pitchFamily="18" charset="0"/>
                <a:cs typeface="Times New Roman" pitchFamily="18" charset="0"/>
              </a:rPr>
              <a:t>Ngăn cách các vế câu trong câu ghép</a:t>
            </a:r>
          </a:p>
        </p:txBody>
      </p:sp>
    </p:spTree>
    <p:extLst>
      <p:ext uri="{BB962C8B-B14F-4D97-AF65-F5344CB8AC3E}">
        <p14:creationId xmlns:p14="http://schemas.microsoft.com/office/powerpoint/2010/main" val="4089296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a:extLst>
              <a:ext uri="{FF2B5EF4-FFF2-40B4-BE49-F238E27FC236}">
                <a16:creationId xmlns:a16="http://schemas.microsoft.com/office/drawing/2014/main" id="{13056402-F643-44D7-9A20-9FE2A6DE6DDA}"/>
              </a:ext>
            </a:extLst>
          </p:cNvPr>
          <p:cNvSpPr/>
          <p:nvPr/>
        </p:nvSpPr>
        <p:spPr>
          <a:xfrm>
            <a:off x="533400" y="457200"/>
            <a:ext cx="11353800" cy="1752600"/>
          </a:xfrm>
          <a:prstGeom prst="wav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b="1" dirty="0">
                <a:solidFill>
                  <a:srgbClr val="0070C0"/>
                </a:solidFill>
                <a:latin typeface="Times New Roman" pitchFamily="18" charset="0"/>
                <a:cs typeface="Times New Roman" pitchFamily="18" charset="0"/>
              </a:rPr>
              <a:t>Bài 2</a:t>
            </a:r>
            <a:r>
              <a:rPr lang="vi-VN" sz="3200" dirty="0">
                <a:latin typeface="Times New Roman" pitchFamily="18" charset="0"/>
                <a:cs typeface="Times New Roman" pitchFamily="18" charset="0"/>
              </a:rPr>
              <a:t>. Có thể điền </a:t>
            </a:r>
            <a:r>
              <a:rPr lang="vi-VN" sz="3200" b="1" i="1" dirty="0">
                <a:latin typeface="Times New Roman" pitchFamily="18" charset="0"/>
                <a:cs typeface="Times New Roman" pitchFamily="18" charset="0"/>
              </a:rPr>
              <a:t>dấu chấm </a:t>
            </a:r>
            <a:r>
              <a:rPr lang="vi-VN" sz="3200" dirty="0">
                <a:latin typeface="Times New Roman" pitchFamily="18" charset="0"/>
                <a:cs typeface="Times New Roman" pitchFamily="18" charset="0"/>
              </a:rPr>
              <a:t>hoặc </a:t>
            </a:r>
            <a:r>
              <a:rPr lang="vi-VN" sz="3200" b="1" i="1" dirty="0">
                <a:latin typeface="Times New Roman" pitchFamily="18" charset="0"/>
                <a:cs typeface="Times New Roman" pitchFamily="18" charset="0"/>
              </a:rPr>
              <a:t>dấu phẩy </a:t>
            </a:r>
            <a:r>
              <a:rPr lang="vi-VN" sz="3200" dirty="0">
                <a:latin typeface="Times New Roman" pitchFamily="18" charset="0"/>
                <a:cs typeface="Times New Roman" pitchFamily="18" charset="0"/>
              </a:rPr>
              <a:t>vào ô trống nào trong mẩu chuyện sau? Viết lại các chữ đầu câu cho đúng quy tắc.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7651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63116"/>
            <a:ext cx="8686800" cy="6771084"/>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Truyện kể về bình minh</a:t>
            </a:r>
          </a:p>
          <a:p>
            <a:r>
              <a:rPr lang="en-US" sz="2800" dirty="0">
                <a:latin typeface="Times New Roman" pitchFamily="18" charset="0"/>
                <a:cs typeface="Times New Roman" pitchFamily="18" charset="0"/>
              </a:rPr>
              <a:t>      </a:t>
            </a:r>
            <a:r>
              <a:rPr lang="en-US" sz="2200" dirty="0">
                <a:latin typeface="Times New Roman" pitchFamily="18" charset="0"/>
                <a:cs typeface="Times New Roman" pitchFamily="18" charset="0"/>
              </a:rPr>
              <a:t>Câu chuyện này xảy ra ở một sân trường dành cho trẻ khiếm thị. Sáng hôm ấy        có một cậu bé mù dậy rất sớm, đi ra vườn            cậu bé thích nghe điệu nhạc của buổi sớm mùa xuân. </a:t>
            </a:r>
          </a:p>
          <a:p>
            <a:r>
              <a:rPr lang="en-US" sz="2200" dirty="0">
                <a:latin typeface="Times New Roman" pitchFamily="18" charset="0"/>
                <a:cs typeface="Times New Roman" pitchFamily="18" charset="0"/>
              </a:rPr>
              <a:t>    Có một thầy giáo cũng dậy sớm        đi ra vườn theo cậu bé mù. Thầy đến gần cậu bé        khẽ chạm vào vai cậu        hỏi:</a:t>
            </a:r>
          </a:p>
          <a:p>
            <a:r>
              <a:rPr lang="en-US" sz="2200" dirty="0">
                <a:latin typeface="Times New Roman" pitchFamily="18" charset="0"/>
                <a:cs typeface="Times New Roman" pitchFamily="18" charset="0"/>
              </a:rPr>
              <a:t>- Em có thích bình minh không?</a:t>
            </a:r>
          </a:p>
          <a:p>
            <a:r>
              <a:rPr lang="en-US" sz="2200" dirty="0">
                <a:latin typeface="Times New Roman" pitchFamily="18" charset="0"/>
                <a:cs typeface="Times New Roman" pitchFamily="18" charset="0"/>
              </a:rPr>
              <a:t>- Bình minh nó thế nào ạ?</a:t>
            </a:r>
          </a:p>
          <a:p>
            <a:r>
              <a:rPr lang="en-US" sz="2200" dirty="0">
                <a:latin typeface="Times New Roman" pitchFamily="18" charset="0"/>
                <a:cs typeface="Times New Roman" pitchFamily="18" charset="0"/>
              </a:rPr>
              <a:t>- Bình minh giống như một cánh hoa mào gà. Bình minh giống như cây đào trổ hoa – Thầy giải thích.</a:t>
            </a:r>
          </a:p>
          <a:p>
            <a:r>
              <a:rPr lang="en-US" sz="2200" dirty="0">
                <a:latin typeface="Times New Roman" pitchFamily="18" charset="0"/>
                <a:cs typeface="Times New Roman" pitchFamily="18" charset="0"/>
              </a:rPr>
              <a:t>    Môi cậu bé run run       đau đớn. Cậu nói:</a:t>
            </a:r>
          </a:p>
          <a:p>
            <a:r>
              <a:rPr lang="en-US" sz="2200" dirty="0">
                <a:latin typeface="Times New Roman" pitchFamily="18" charset="0"/>
                <a:cs typeface="Times New Roman" pitchFamily="18" charset="0"/>
              </a:rPr>
              <a:t>- Thưa thầy, em chưa được thấy cánh hoa mào gà        cũng chưa được thấy cây đào ra hoa.</a:t>
            </a:r>
          </a:p>
          <a:p>
            <a:r>
              <a:rPr lang="en-US" sz="2200" dirty="0">
                <a:latin typeface="Times New Roman" pitchFamily="18" charset="0"/>
                <a:cs typeface="Times New Roman" pitchFamily="18" charset="0"/>
              </a:rPr>
              <a:t>- Em tha lỗi cho thầy – Thầy giáo thì thầm. Bằng một giọng nhẹ nhàng        thầy bảo:</a:t>
            </a:r>
          </a:p>
          <a:p>
            <a:r>
              <a:rPr lang="en-US" sz="2200" dirty="0">
                <a:latin typeface="Times New Roman" pitchFamily="18" charset="0"/>
                <a:cs typeface="Times New Roman" pitchFamily="18" charset="0"/>
              </a:rPr>
              <a:t>- Bình minh giống như một nụ hôn của người mẹ        giống như làn da của mẹ chạm vào ta.</a:t>
            </a:r>
          </a:p>
          <a:p>
            <a:r>
              <a:rPr lang="en-US" sz="2200" dirty="0">
                <a:latin typeface="Times New Roman" pitchFamily="18" charset="0"/>
                <a:cs typeface="Times New Roman" pitchFamily="18" charset="0"/>
              </a:rPr>
              <a:t>- Bây giờ thì em biết bình minh là thế nào rồi – Cậu bé mù nói.</a:t>
            </a:r>
          </a:p>
          <a:p>
            <a:pPr lvl="8" algn="ctr"/>
            <a:r>
              <a:rPr lang="en-US" sz="2200" i="1" dirty="0">
                <a:latin typeface="Times New Roman" pitchFamily="18" charset="0"/>
                <a:cs typeface="Times New Roman" pitchFamily="18" charset="0"/>
              </a:rPr>
              <a:t>Truyện kể Nga</a:t>
            </a:r>
            <a:endParaRPr lang="en-US" sz="2600" dirty="0">
              <a:latin typeface="Times New Roman" pitchFamily="18" charset="0"/>
              <a:cs typeface="Times New Roman" pitchFamily="18" charset="0"/>
            </a:endParaRPr>
          </a:p>
        </p:txBody>
      </p:sp>
      <p:sp>
        <p:nvSpPr>
          <p:cNvPr id="4" name="Rectangle 3"/>
          <p:cNvSpPr/>
          <p:nvPr/>
        </p:nvSpPr>
        <p:spPr>
          <a:xfrm>
            <a:off x="2743200" y="11537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153400" y="11537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17633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24200" y="21443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21443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8207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67600" y="41255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0" y="4821867"/>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91400" y="5497116"/>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12839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717352"/>
            <a:ext cx="8686800" cy="4616648"/>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Truyện kể về bình minh</a:t>
            </a:r>
          </a:p>
          <a:p>
            <a:r>
              <a:rPr lang="en-US" sz="2800" dirty="0">
                <a:latin typeface="Times New Roman" pitchFamily="18" charset="0"/>
                <a:cs typeface="Times New Roman" pitchFamily="18" charset="0"/>
              </a:rPr>
              <a:t>      </a:t>
            </a:r>
            <a:r>
              <a:rPr lang="en-US" sz="4000" dirty="0">
                <a:latin typeface="Times New Roman" pitchFamily="18" charset="0"/>
                <a:cs typeface="Times New Roman" pitchFamily="18" charset="0"/>
              </a:rPr>
              <a:t>Câu chuyện này xảy ra ở một sân trường dành cho trẻ khiếm thị. Sáng hôm ấy      có một cậu bé mù dậy rất sớm, đi ra vườn       cậu  bé thích nghe điệu nhạc của buổi sớm mùa xuân. </a:t>
            </a:r>
          </a:p>
          <a:p>
            <a:r>
              <a:rPr lang="en-US" sz="3600" dirty="0">
                <a:latin typeface="Times New Roman" pitchFamily="18" charset="0"/>
                <a:cs typeface="Times New Roman" pitchFamily="18" charset="0"/>
              </a:rPr>
              <a:t>    </a:t>
            </a:r>
          </a:p>
          <a:p>
            <a:pPr marL="457200" indent="-457200">
              <a:buFontTx/>
              <a:buChar char="-"/>
            </a:pPr>
            <a:endParaRPr lang="en-US" sz="2600" dirty="0">
              <a:latin typeface="Times New Roman" pitchFamily="18" charset="0"/>
              <a:cs typeface="Times New Roman" pitchFamily="18" charset="0"/>
            </a:endParaRPr>
          </a:p>
        </p:txBody>
      </p:sp>
      <p:sp>
        <p:nvSpPr>
          <p:cNvPr id="5" name="Rectangle 4"/>
          <p:cNvSpPr/>
          <p:nvPr/>
        </p:nvSpPr>
        <p:spPr>
          <a:xfrm>
            <a:off x="3505200" y="3186232"/>
            <a:ext cx="609600" cy="5029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3003353"/>
            <a:ext cx="1143000" cy="722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imes New Roman" pitchFamily="18" charset="0"/>
                <a:cs typeface="Times New Roman" pitchFamily="18" charset="0"/>
              </a:rPr>
              <a:t>Cậu</a:t>
            </a:r>
          </a:p>
        </p:txBody>
      </p:sp>
      <p:sp>
        <p:nvSpPr>
          <p:cNvPr id="15" name="TextBox 14"/>
          <p:cNvSpPr txBox="1"/>
          <p:nvPr/>
        </p:nvSpPr>
        <p:spPr>
          <a:xfrm>
            <a:off x="3733800" y="3079553"/>
            <a:ext cx="457200" cy="646331"/>
          </a:xfrm>
          <a:prstGeom prst="rect">
            <a:avLst/>
          </a:prstGeom>
          <a:noFill/>
        </p:spPr>
        <p:txBody>
          <a:bodyPr wrap="square" rtlCol="0">
            <a:spAutoFit/>
          </a:bodyPr>
          <a:lstStyle/>
          <a:p>
            <a:r>
              <a:rPr lang="en-US" sz="3600" b="1" dirty="0">
                <a:solidFill>
                  <a:srgbClr val="FFFF00"/>
                </a:solidFill>
                <a:latin typeface="Times New Roman" pitchFamily="18" charset="0"/>
                <a:cs typeface="Times New Roman" pitchFamily="18" charset="0"/>
              </a:rPr>
              <a:t>.</a:t>
            </a:r>
            <a:r>
              <a:rPr lang="en-US" sz="2400" b="1" dirty="0">
                <a:solidFill>
                  <a:srgbClr val="FFFF00"/>
                </a:solidFill>
                <a:latin typeface="Times New Roman" pitchFamily="18" charset="0"/>
                <a:cs typeface="Times New Roman" pitchFamily="18" charset="0"/>
              </a:rPr>
              <a:t> </a:t>
            </a:r>
          </a:p>
        </p:txBody>
      </p:sp>
      <p:sp>
        <p:nvSpPr>
          <p:cNvPr id="4" name="Rectangle 3"/>
          <p:cNvSpPr/>
          <p:nvPr/>
        </p:nvSpPr>
        <p:spPr>
          <a:xfrm>
            <a:off x="2411730" y="2540228"/>
            <a:ext cx="586740" cy="4854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2514600" y="2433222"/>
            <a:ext cx="533400" cy="646331"/>
          </a:xfrm>
          <a:prstGeom prst="rect">
            <a:avLst/>
          </a:prstGeom>
          <a:noFill/>
        </p:spPr>
        <p:txBody>
          <a:bodyPr wrap="square" rtlCol="0">
            <a:spAutoFit/>
          </a:bodyPr>
          <a:lstStyle/>
          <a:p>
            <a:r>
              <a:rPr lang="en-US" sz="3600" dirty="0">
                <a:solidFill>
                  <a:srgbClr val="FFFF00"/>
                </a:solidFill>
              </a:rPr>
              <a:t>,</a:t>
            </a:r>
          </a:p>
        </p:txBody>
      </p:sp>
    </p:spTree>
    <p:extLst>
      <p:ext uri="{BB962C8B-B14F-4D97-AF65-F5344CB8AC3E}">
        <p14:creationId xmlns:p14="http://schemas.microsoft.com/office/powerpoint/2010/main" val="1810205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iterate type="lt">
                                    <p:tmPct val="0"/>
                                  </p:iterate>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 -1.85185E-6 L 0 -0.07222 " pathEditMode="relative" rAng="0" ptsTypes="AA">
                                      <p:cBhvr>
                                        <p:cTn id="10" dur="125" accel="50000" decel="50000" autoRev="1" fill="hold">
                                          <p:stCondLst>
                                            <p:cond delay="0"/>
                                          </p:stCondLst>
                                        </p:cTn>
                                        <p:tgtEl>
                                          <p:spTgt spid="25"/>
                                        </p:tgtEl>
                                        <p:attrNameLst>
                                          <p:attrName>ppt_x</p:attrName>
                                          <p:attrName>ppt_y</p:attrName>
                                        </p:attrNameLst>
                                      </p:cBhvr>
                                      <p:rCtr x="0" y="-3611"/>
                                    </p:animMotion>
                                    <p:animRot by="1500000">
                                      <p:cBhvr>
                                        <p:cTn id="11" dur="63" fill="hold">
                                          <p:stCondLst>
                                            <p:cond delay="0"/>
                                          </p:stCondLst>
                                        </p:cTn>
                                        <p:tgtEl>
                                          <p:spTgt spid="25"/>
                                        </p:tgtEl>
                                        <p:attrNameLst>
                                          <p:attrName>r</p:attrName>
                                        </p:attrNameLst>
                                      </p:cBhvr>
                                    </p:animRot>
                                    <p:animRot by="-1500000">
                                      <p:cBhvr>
                                        <p:cTn id="12" dur="63" fill="hold">
                                          <p:stCondLst>
                                            <p:cond delay="63"/>
                                          </p:stCondLst>
                                        </p:cTn>
                                        <p:tgtEl>
                                          <p:spTgt spid="25"/>
                                        </p:tgtEl>
                                        <p:attrNameLst>
                                          <p:attrName>r</p:attrName>
                                        </p:attrNameLst>
                                      </p:cBhvr>
                                    </p:animRot>
                                    <p:animRot by="-1500000">
                                      <p:cBhvr>
                                        <p:cTn id="13" dur="63" fill="hold">
                                          <p:stCondLst>
                                            <p:cond delay="125"/>
                                          </p:stCondLst>
                                        </p:cTn>
                                        <p:tgtEl>
                                          <p:spTgt spid="25"/>
                                        </p:tgtEl>
                                        <p:attrNameLst>
                                          <p:attrName>r</p:attrName>
                                        </p:attrNameLst>
                                      </p:cBhvr>
                                    </p:animRot>
                                    <p:animRot by="1500000">
                                      <p:cBhvr>
                                        <p:cTn id="14" dur="63" fill="hold">
                                          <p:stCondLst>
                                            <p:cond delay="188"/>
                                          </p:stCondLst>
                                        </p:cTn>
                                        <p:tgtEl>
                                          <p:spTgt spid="2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1" nodeType="click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circle(in)">
                                      <p:cBhvr>
                                        <p:cTn id="19" dur="1000"/>
                                        <p:tgtEl>
                                          <p:spTgt spid="15"/>
                                        </p:tgtEl>
                                      </p:cBhvr>
                                    </p:animEffect>
                                  </p:childTnLst>
                                </p:cTn>
                              </p:par>
                            </p:childTnLst>
                          </p:cTn>
                        </p:par>
                        <p:par>
                          <p:cTn id="20" fill="hold">
                            <p:stCondLst>
                              <p:cond delay="1000"/>
                            </p:stCondLst>
                            <p:childTnLst>
                              <p:par>
                                <p:cTn id="21" presetID="34" presetClass="emph" presetSubtype="0" fill="hold" grpId="0" nodeType="afterEffect">
                                  <p:stCondLst>
                                    <p:cond delay="0"/>
                                  </p:stCondLst>
                                  <p:iterate type="lt">
                                    <p:tmPct val="10000"/>
                                  </p:iterate>
                                  <p:childTnLst>
                                    <p:animMotion origin="layout" path="M 3.33333E-6 -4.81481E-6 L 3.33333E-6 -0.07222 " pathEditMode="relative" rAng="0" ptsTypes="AA">
                                      <p:cBhvr>
                                        <p:cTn id="22" dur="125" accel="50000" decel="50000" autoRev="1" fill="hold">
                                          <p:stCondLst>
                                            <p:cond delay="0"/>
                                          </p:stCondLst>
                                        </p:cTn>
                                        <p:tgtEl>
                                          <p:spTgt spid="15"/>
                                        </p:tgtEl>
                                        <p:attrNameLst>
                                          <p:attrName>ppt_x</p:attrName>
                                          <p:attrName>ppt_y</p:attrName>
                                        </p:attrNameLst>
                                      </p:cBhvr>
                                      <p:rCtr x="0" y="-3611"/>
                                    </p:animMotion>
                                    <p:animRot by="1500000">
                                      <p:cBhvr>
                                        <p:cTn id="23" dur="63" fill="hold">
                                          <p:stCondLst>
                                            <p:cond delay="0"/>
                                          </p:stCondLst>
                                        </p:cTn>
                                        <p:tgtEl>
                                          <p:spTgt spid="15"/>
                                        </p:tgtEl>
                                        <p:attrNameLst>
                                          <p:attrName>r</p:attrName>
                                        </p:attrNameLst>
                                      </p:cBhvr>
                                    </p:animRot>
                                    <p:animRot by="-1500000">
                                      <p:cBhvr>
                                        <p:cTn id="24" dur="63" fill="hold">
                                          <p:stCondLst>
                                            <p:cond delay="63"/>
                                          </p:stCondLst>
                                        </p:cTn>
                                        <p:tgtEl>
                                          <p:spTgt spid="15"/>
                                        </p:tgtEl>
                                        <p:attrNameLst>
                                          <p:attrName>r</p:attrName>
                                        </p:attrNameLst>
                                      </p:cBhvr>
                                    </p:animRot>
                                    <p:animRot by="-1500000">
                                      <p:cBhvr>
                                        <p:cTn id="25" dur="63" fill="hold">
                                          <p:stCondLst>
                                            <p:cond delay="125"/>
                                          </p:stCondLst>
                                        </p:cTn>
                                        <p:tgtEl>
                                          <p:spTgt spid="15"/>
                                        </p:tgtEl>
                                        <p:attrNameLst>
                                          <p:attrName>r</p:attrName>
                                        </p:attrNameLst>
                                      </p:cBhvr>
                                    </p:animRot>
                                    <p:animRot by="1500000">
                                      <p:cBhvr>
                                        <p:cTn id="26" dur="63" fill="hold">
                                          <p:stCondLst>
                                            <p:cond delay="188"/>
                                          </p:stCondLst>
                                        </p:cTn>
                                        <p:tgtEl>
                                          <p:spTgt spid="1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5" grpId="1"/>
      <p:bldP spid="25" grpId="0"/>
      <p:bldP spid="2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71692"/>
            <a:ext cx="8915400" cy="6186309"/>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Truyện kể về bình minh</a:t>
            </a:r>
          </a:p>
          <a:p>
            <a:pPr algn="ctr"/>
            <a:r>
              <a:rPr lang="en-US" sz="3200" b="1" dirty="0">
                <a:latin typeface="Times New Roman" pitchFamily="18" charset="0"/>
                <a:cs typeface="Times New Roman" pitchFamily="18" charset="0"/>
              </a:rPr>
              <a:t>....</a:t>
            </a:r>
          </a:p>
          <a:p>
            <a:r>
              <a:rPr lang="en-US" sz="3400" dirty="0">
                <a:latin typeface="Times New Roman" pitchFamily="18" charset="0"/>
                <a:cs typeface="Times New Roman" pitchFamily="18" charset="0"/>
              </a:rPr>
              <a:t>Có một thầy giáo cũng dậy sớm       đi ra vườn theo cậu bé mù. Thầy đến gần cậu bé        khẽ chạm vào vai cậu        hỏi:</a:t>
            </a:r>
          </a:p>
          <a:p>
            <a:r>
              <a:rPr lang="en-US" sz="3400" dirty="0">
                <a:latin typeface="Times New Roman" pitchFamily="18" charset="0"/>
                <a:cs typeface="Times New Roman" pitchFamily="18" charset="0"/>
              </a:rPr>
              <a:t>- Em có thích bình minh không?</a:t>
            </a:r>
          </a:p>
          <a:p>
            <a:r>
              <a:rPr lang="en-US" sz="3400" dirty="0">
                <a:latin typeface="Times New Roman" pitchFamily="18" charset="0"/>
                <a:cs typeface="Times New Roman" pitchFamily="18" charset="0"/>
              </a:rPr>
              <a:t>- Bình minh nó thế nào ạ?</a:t>
            </a:r>
          </a:p>
          <a:p>
            <a:r>
              <a:rPr lang="en-US" sz="3400" dirty="0">
                <a:latin typeface="Times New Roman" pitchFamily="18" charset="0"/>
                <a:cs typeface="Times New Roman" pitchFamily="18" charset="0"/>
              </a:rPr>
              <a:t>- Bình minh giống như một cánh hoa mào gà. Bình minh giống như cây đào trổ hoa – Thầy giải thích.</a:t>
            </a:r>
          </a:p>
          <a:p>
            <a:r>
              <a:rPr lang="en-US" sz="3400" dirty="0">
                <a:latin typeface="Times New Roman" pitchFamily="18" charset="0"/>
                <a:cs typeface="Times New Roman" pitchFamily="18" charset="0"/>
              </a:rPr>
              <a:t>    </a:t>
            </a:r>
          </a:p>
          <a:p>
            <a:pPr marL="457200" indent="-457200">
              <a:buFontTx/>
              <a:buChar char="-"/>
            </a:pPr>
            <a:endParaRPr lang="en-US" sz="2600" dirty="0">
              <a:latin typeface="Times New Roman" pitchFamily="18" charset="0"/>
              <a:cs typeface="Times New Roman" pitchFamily="18" charset="0"/>
            </a:endParaRPr>
          </a:p>
        </p:txBody>
      </p:sp>
      <p:sp>
        <p:nvSpPr>
          <p:cNvPr id="6" name="Rectangle 5"/>
          <p:cNvSpPr/>
          <p:nvPr/>
        </p:nvSpPr>
        <p:spPr>
          <a:xfrm>
            <a:off x="4953000" y="2780467"/>
            <a:ext cx="533400" cy="4820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67600" y="1750903"/>
            <a:ext cx="533400" cy="44478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0" y="2271891"/>
            <a:ext cx="533400" cy="45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34400" y="2195692"/>
            <a:ext cx="533400" cy="584775"/>
          </a:xfrm>
          <a:prstGeom prst="rect">
            <a:avLst/>
          </a:prstGeom>
          <a:noFill/>
        </p:spPr>
        <p:txBody>
          <a:bodyPr wrap="square" rtlCol="0">
            <a:spAutoFit/>
          </a:bodyPr>
          <a:lstStyle/>
          <a:p>
            <a:r>
              <a:rPr lang="en-US" sz="3200" dirty="0">
                <a:solidFill>
                  <a:srgbClr val="FFFF00"/>
                </a:solidFill>
              </a:rPr>
              <a:t>,</a:t>
            </a:r>
          </a:p>
        </p:txBody>
      </p:sp>
      <p:sp>
        <p:nvSpPr>
          <p:cNvPr id="18" name="TextBox 17"/>
          <p:cNvSpPr txBox="1"/>
          <p:nvPr/>
        </p:nvSpPr>
        <p:spPr>
          <a:xfrm>
            <a:off x="7620000" y="1610917"/>
            <a:ext cx="533400" cy="584775"/>
          </a:xfrm>
          <a:prstGeom prst="rect">
            <a:avLst/>
          </a:prstGeom>
          <a:noFill/>
        </p:spPr>
        <p:txBody>
          <a:bodyPr wrap="square" rtlCol="0">
            <a:spAutoFit/>
          </a:bodyPr>
          <a:lstStyle/>
          <a:p>
            <a:r>
              <a:rPr lang="en-US" sz="3200" dirty="0">
                <a:solidFill>
                  <a:srgbClr val="FFFF00"/>
                </a:solidFill>
              </a:rPr>
              <a:t>,</a:t>
            </a:r>
          </a:p>
        </p:txBody>
      </p:sp>
      <p:sp>
        <p:nvSpPr>
          <p:cNvPr id="19" name="TextBox 18"/>
          <p:cNvSpPr txBox="1"/>
          <p:nvPr/>
        </p:nvSpPr>
        <p:spPr>
          <a:xfrm>
            <a:off x="5105400" y="2729092"/>
            <a:ext cx="533400" cy="584775"/>
          </a:xfrm>
          <a:prstGeom prst="rect">
            <a:avLst/>
          </a:prstGeom>
          <a:noFill/>
        </p:spPr>
        <p:txBody>
          <a:bodyPr wrap="square" rtlCol="0">
            <a:spAutoFit/>
          </a:bodyPr>
          <a:lstStyle/>
          <a:p>
            <a:r>
              <a:rPr lang="en-US" sz="3200" dirty="0">
                <a:solidFill>
                  <a:srgbClr val="FFFF00"/>
                </a:solidFill>
              </a:rPr>
              <a:t>,</a:t>
            </a:r>
          </a:p>
        </p:txBody>
      </p:sp>
    </p:spTree>
    <p:extLst>
      <p:ext uri="{BB962C8B-B14F-4D97-AF65-F5344CB8AC3E}">
        <p14:creationId xmlns:p14="http://schemas.microsoft.com/office/powerpoint/2010/main" val="92751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Effect transition="in" filter="circle(in)">
                                      <p:cBhvr>
                                        <p:cTn id="7" dur="250"/>
                                        <p:tgtEl>
                                          <p:spTgt spid="18"/>
                                        </p:tgtEl>
                                      </p:cBhvr>
                                    </p:animEffect>
                                  </p:childTnLst>
                                </p:cTn>
                              </p:par>
                            </p:childTnLst>
                          </p:cTn>
                        </p:par>
                        <p:par>
                          <p:cTn id="8" fill="hold">
                            <p:stCondLst>
                              <p:cond delay="250"/>
                            </p:stCondLst>
                            <p:childTnLst>
                              <p:par>
                                <p:cTn id="9" presetID="34" presetClass="emph" presetSubtype="0" fill="hold" grpId="0" nodeType="afterEffect">
                                  <p:stCondLst>
                                    <p:cond delay="0"/>
                                  </p:stCondLst>
                                  <p:iterate type="lt">
                                    <p:tmPct val="10000"/>
                                  </p:iterate>
                                  <p:childTnLst>
                                    <p:animMotion origin="layout" path="M -3.33333E-6 3.7037E-6 L -3.33333E-6 -0.07223 " pathEditMode="relative" rAng="0" ptsTypes="AA">
                                      <p:cBhvr>
                                        <p:cTn id="10" dur="125" accel="50000" decel="50000" autoRev="1" fill="hold">
                                          <p:stCondLst>
                                            <p:cond delay="0"/>
                                          </p:stCondLst>
                                        </p:cTn>
                                        <p:tgtEl>
                                          <p:spTgt spid="18"/>
                                        </p:tgtEl>
                                        <p:attrNameLst>
                                          <p:attrName>ppt_x</p:attrName>
                                          <p:attrName>ppt_y</p:attrName>
                                        </p:attrNameLst>
                                      </p:cBhvr>
                                      <p:rCtr x="0" y="-3611"/>
                                    </p:animMotion>
                                    <p:animRot by="1500000">
                                      <p:cBhvr>
                                        <p:cTn id="11" dur="63" fill="hold">
                                          <p:stCondLst>
                                            <p:cond delay="0"/>
                                          </p:stCondLst>
                                        </p:cTn>
                                        <p:tgtEl>
                                          <p:spTgt spid="18"/>
                                        </p:tgtEl>
                                        <p:attrNameLst>
                                          <p:attrName>r</p:attrName>
                                        </p:attrNameLst>
                                      </p:cBhvr>
                                    </p:animRot>
                                    <p:animRot by="-1500000">
                                      <p:cBhvr>
                                        <p:cTn id="12" dur="63" fill="hold">
                                          <p:stCondLst>
                                            <p:cond delay="63"/>
                                          </p:stCondLst>
                                        </p:cTn>
                                        <p:tgtEl>
                                          <p:spTgt spid="18"/>
                                        </p:tgtEl>
                                        <p:attrNameLst>
                                          <p:attrName>r</p:attrName>
                                        </p:attrNameLst>
                                      </p:cBhvr>
                                    </p:animRot>
                                    <p:animRot by="-1500000">
                                      <p:cBhvr>
                                        <p:cTn id="13" dur="63" fill="hold">
                                          <p:stCondLst>
                                            <p:cond delay="125"/>
                                          </p:stCondLst>
                                        </p:cTn>
                                        <p:tgtEl>
                                          <p:spTgt spid="18"/>
                                        </p:tgtEl>
                                        <p:attrNameLst>
                                          <p:attrName>r</p:attrName>
                                        </p:attrNameLst>
                                      </p:cBhvr>
                                    </p:animRot>
                                    <p:animRot by="1500000">
                                      <p:cBhvr>
                                        <p:cTn id="14" dur="63" fill="hold">
                                          <p:stCondLst>
                                            <p:cond delay="188"/>
                                          </p:stCondLst>
                                        </p:cTn>
                                        <p:tgtEl>
                                          <p:spTgt spid="1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1" nodeType="clickEffect">
                                  <p:stCondLst>
                                    <p:cond delay="0"/>
                                  </p:stCondLst>
                                  <p:iterate type="lt">
                                    <p:tmPct val="0"/>
                                  </p:iterate>
                                  <p:childTnLst>
                                    <p:set>
                                      <p:cBhvr>
                                        <p:cTn id="18" dur="1" fill="hold">
                                          <p:stCondLst>
                                            <p:cond delay="0"/>
                                          </p:stCondLst>
                                        </p:cTn>
                                        <p:tgtEl>
                                          <p:spTgt spid="17"/>
                                        </p:tgtEl>
                                        <p:attrNameLst>
                                          <p:attrName>style.visibility</p:attrName>
                                        </p:attrNameLst>
                                      </p:cBhvr>
                                      <p:to>
                                        <p:strVal val="visible"/>
                                      </p:to>
                                    </p:set>
                                    <p:animEffect transition="in" filter="circle(in)">
                                      <p:cBhvr>
                                        <p:cTn id="19" dur="250"/>
                                        <p:tgtEl>
                                          <p:spTgt spid="17"/>
                                        </p:tgtEl>
                                      </p:cBhvr>
                                    </p:animEffect>
                                  </p:childTnLst>
                                </p:cTn>
                              </p:par>
                            </p:childTnLst>
                          </p:cTn>
                        </p:par>
                        <p:par>
                          <p:cTn id="20" fill="hold">
                            <p:stCondLst>
                              <p:cond delay="250"/>
                            </p:stCondLst>
                            <p:childTnLst>
                              <p:par>
                                <p:cTn id="21" presetID="34" presetClass="emph" presetSubtype="0" fill="hold" grpId="0" nodeType="afterEffect">
                                  <p:stCondLst>
                                    <p:cond delay="0"/>
                                  </p:stCondLst>
                                  <p:iterate type="lt">
                                    <p:tmPct val="10000"/>
                                  </p:iterate>
                                  <p:childTnLst>
                                    <p:animMotion origin="layout" path="M -3.33333E-6 -1.48148E-6 L -3.33333E-6 -0.07222 " pathEditMode="relative" rAng="0" ptsTypes="AA">
                                      <p:cBhvr>
                                        <p:cTn id="22" dur="125" accel="50000" decel="50000" autoRev="1" fill="hold">
                                          <p:stCondLst>
                                            <p:cond delay="0"/>
                                          </p:stCondLst>
                                        </p:cTn>
                                        <p:tgtEl>
                                          <p:spTgt spid="17"/>
                                        </p:tgtEl>
                                        <p:attrNameLst>
                                          <p:attrName>ppt_x</p:attrName>
                                          <p:attrName>ppt_y</p:attrName>
                                        </p:attrNameLst>
                                      </p:cBhvr>
                                      <p:rCtr x="0" y="-3611"/>
                                    </p:animMotion>
                                    <p:animRot by="1500000">
                                      <p:cBhvr>
                                        <p:cTn id="23" dur="63" fill="hold">
                                          <p:stCondLst>
                                            <p:cond delay="0"/>
                                          </p:stCondLst>
                                        </p:cTn>
                                        <p:tgtEl>
                                          <p:spTgt spid="17"/>
                                        </p:tgtEl>
                                        <p:attrNameLst>
                                          <p:attrName>r</p:attrName>
                                        </p:attrNameLst>
                                      </p:cBhvr>
                                    </p:animRot>
                                    <p:animRot by="-1500000">
                                      <p:cBhvr>
                                        <p:cTn id="24" dur="63" fill="hold">
                                          <p:stCondLst>
                                            <p:cond delay="63"/>
                                          </p:stCondLst>
                                        </p:cTn>
                                        <p:tgtEl>
                                          <p:spTgt spid="17"/>
                                        </p:tgtEl>
                                        <p:attrNameLst>
                                          <p:attrName>r</p:attrName>
                                        </p:attrNameLst>
                                      </p:cBhvr>
                                    </p:animRot>
                                    <p:animRot by="-1500000">
                                      <p:cBhvr>
                                        <p:cTn id="25" dur="63" fill="hold">
                                          <p:stCondLst>
                                            <p:cond delay="125"/>
                                          </p:stCondLst>
                                        </p:cTn>
                                        <p:tgtEl>
                                          <p:spTgt spid="17"/>
                                        </p:tgtEl>
                                        <p:attrNameLst>
                                          <p:attrName>r</p:attrName>
                                        </p:attrNameLst>
                                      </p:cBhvr>
                                    </p:animRot>
                                    <p:animRot by="1500000">
                                      <p:cBhvr>
                                        <p:cTn id="26" dur="63" fill="hold">
                                          <p:stCondLst>
                                            <p:cond delay="188"/>
                                          </p:stCondLst>
                                        </p:cTn>
                                        <p:tgtEl>
                                          <p:spTgt spid="1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1" nodeType="clickEffect">
                                  <p:stCondLst>
                                    <p:cond delay="0"/>
                                  </p:stCondLst>
                                  <p:iterate type="lt">
                                    <p:tmPct val="0"/>
                                  </p:iterate>
                                  <p:childTnLst>
                                    <p:set>
                                      <p:cBhvr>
                                        <p:cTn id="30" dur="1" fill="hold">
                                          <p:stCondLst>
                                            <p:cond delay="0"/>
                                          </p:stCondLst>
                                        </p:cTn>
                                        <p:tgtEl>
                                          <p:spTgt spid="19"/>
                                        </p:tgtEl>
                                        <p:attrNameLst>
                                          <p:attrName>style.visibility</p:attrName>
                                        </p:attrNameLst>
                                      </p:cBhvr>
                                      <p:to>
                                        <p:strVal val="visible"/>
                                      </p:to>
                                    </p:set>
                                    <p:animEffect transition="in" filter="circle(in)">
                                      <p:cBhvr>
                                        <p:cTn id="31" dur="250"/>
                                        <p:tgtEl>
                                          <p:spTgt spid="19"/>
                                        </p:tgtEl>
                                      </p:cBhvr>
                                    </p:animEffect>
                                  </p:childTnLst>
                                </p:cTn>
                              </p:par>
                            </p:childTnLst>
                          </p:cTn>
                        </p:par>
                        <p:par>
                          <p:cTn id="32" fill="hold">
                            <p:stCondLst>
                              <p:cond delay="250"/>
                            </p:stCondLst>
                            <p:childTnLst>
                              <p:par>
                                <p:cTn id="33" presetID="34" presetClass="emph" presetSubtype="0" fill="hold" grpId="0" nodeType="afterEffect">
                                  <p:stCondLst>
                                    <p:cond delay="0"/>
                                  </p:stCondLst>
                                  <p:iterate type="lt">
                                    <p:tmPct val="10000"/>
                                  </p:iterate>
                                  <p:childTnLst>
                                    <p:animMotion origin="layout" path="M -3.33333E-6 7.40741E-7 L -3.33333E-6 -0.07222 " pathEditMode="relative" rAng="0" ptsTypes="AA">
                                      <p:cBhvr>
                                        <p:cTn id="34" dur="125" accel="50000" decel="50000" autoRev="1" fill="hold">
                                          <p:stCondLst>
                                            <p:cond delay="0"/>
                                          </p:stCondLst>
                                        </p:cTn>
                                        <p:tgtEl>
                                          <p:spTgt spid="19"/>
                                        </p:tgtEl>
                                        <p:attrNameLst>
                                          <p:attrName>ppt_x</p:attrName>
                                          <p:attrName>ppt_y</p:attrName>
                                        </p:attrNameLst>
                                      </p:cBhvr>
                                      <p:rCtr x="0" y="-3611"/>
                                    </p:animMotion>
                                    <p:animRot by="1500000">
                                      <p:cBhvr>
                                        <p:cTn id="35" dur="63" fill="hold">
                                          <p:stCondLst>
                                            <p:cond delay="0"/>
                                          </p:stCondLst>
                                        </p:cTn>
                                        <p:tgtEl>
                                          <p:spTgt spid="19"/>
                                        </p:tgtEl>
                                        <p:attrNameLst>
                                          <p:attrName>r</p:attrName>
                                        </p:attrNameLst>
                                      </p:cBhvr>
                                    </p:animRot>
                                    <p:animRot by="-1500000">
                                      <p:cBhvr>
                                        <p:cTn id="36" dur="63" fill="hold">
                                          <p:stCondLst>
                                            <p:cond delay="63"/>
                                          </p:stCondLst>
                                        </p:cTn>
                                        <p:tgtEl>
                                          <p:spTgt spid="19"/>
                                        </p:tgtEl>
                                        <p:attrNameLst>
                                          <p:attrName>r</p:attrName>
                                        </p:attrNameLst>
                                      </p:cBhvr>
                                    </p:animRot>
                                    <p:animRot by="-1500000">
                                      <p:cBhvr>
                                        <p:cTn id="37" dur="63" fill="hold">
                                          <p:stCondLst>
                                            <p:cond delay="125"/>
                                          </p:stCondLst>
                                        </p:cTn>
                                        <p:tgtEl>
                                          <p:spTgt spid="19"/>
                                        </p:tgtEl>
                                        <p:attrNameLst>
                                          <p:attrName>r</p:attrName>
                                        </p:attrNameLst>
                                      </p:cBhvr>
                                    </p:animRot>
                                    <p:animRot by="1500000">
                                      <p:cBhvr>
                                        <p:cTn id="38" dur="63" fill="hold">
                                          <p:stCondLst>
                                            <p:cond delay="188"/>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298912"/>
            <a:ext cx="8686800" cy="5940088"/>
          </a:xfrm>
          <a:prstGeom prst="rect">
            <a:avLst/>
          </a:prstGeom>
          <a:noFill/>
        </p:spPr>
        <p:txBody>
          <a:bodyPr wrap="square" rtlCol="0">
            <a:spAutoFit/>
          </a:bodyPr>
          <a:lstStyle/>
          <a:p>
            <a:r>
              <a:rPr lang="en-US" sz="2200" dirty="0">
                <a:latin typeface="Times New Roman" pitchFamily="18" charset="0"/>
                <a:cs typeface="Times New Roman" pitchFamily="18" charset="0"/>
              </a:rPr>
              <a:t>   </a:t>
            </a:r>
            <a:r>
              <a:rPr lang="en-US" sz="3400" dirty="0">
                <a:latin typeface="Times New Roman" pitchFamily="18" charset="0"/>
                <a:cs typeface="Times New Roman" pitchFamily="18" charset="0"/>
              </a:rPr>
              <a:t>Môi cậu bé run run      đau đớn. Cậu nói:</a:t>
            </a:r>
          </a:p>
          <a:p>
            <a:r>
              <a:rPr lang="en-US" sz="3400" dirty="0">
                <a:latin typeface="Times New Roman" pitchFamily="18" charset="0"/>
                <a:cs typeface="Times New Roman" pitchFamily="18" charset="0"/>
              </a:rPr>
              <a:t>   - Thưa thầy, em chưa được thấy cánh hoa mào gà        cũng chưa được thấy cây đào ra hoa.</a:t>
            </a:r>
          </a:p>
          <a:p>
            <a:r>
              <a:rPr lang="en-US" sz="3400" dirty="0">
                <a:latin typeface="Times New Roman" pitchFamily="18" charset="0"/>
                <a:cs typeface="Times New Roman" pitchFamily="18" charset="0"/>
              </a:rPr>
              <a:t>  - Em tha lỗi cho thầy – Thầy giáo thì thầm. Bằng một giọng nhẹ nhàng        thầy bảo:</a:t>
            </a:r>
          </a:p>
          <a:p>
            <a:r>
              <a:rPr lang="en-US" sz="3400" dirty="0">
                <a:latin typeface="Times New Roman" pitchFamily="18" charset="0"/>
                <a:cs typeface="Times New Roman" pitchFamily="18" charset="0"/>
              </a:rPr>
              <a:t>  - Bình minh giống như một nụ hôn của người mẹ        giống như làn da của mẹ chạm vào ta.</a:t>
            </a:r>
          </a:p>
          <a:p>
            <a:r>
              <a:rPr lang="en-US" sz="3400" dirty="0">
                <a:latin typeface="Times New Roman" pitchFamily="18" charset="0"/>
                <a:cs typeface="Times New Roman" pitchFamily="18" charset="0"/>
              </a:rPr>
              <a:t>  - Bây giờ thì em biết bình minh là thế nào rồi – Cậu bé mù nói.</a:t>
            </a:r>
          </a:p>
          <a:p>
            <a:pPr lvl="8" algn="ctr"/>
            <a:endParaRPr lang="en-US" sz="2200" i="1" dirty="0">
              <a:latin typeface="Times New Roman" pitchFamily="18" charset="0"/>
              <a:cs typeface="Times New Roman" pitchFamily="18" charset="0"/>
            </a:endParaRPr>
          </a:p>
          <a:p>
            <a:pPr marL="457200" indent="-457200">
              <a:buFontTx/>
              <a:buChar char="-"/>
            </a:pPr>
            <a:endParaRPr lang="en-US" sz="2600" dirty="0">
              <a:latin typeface="Times New Roman" pitchFamily="18" charset="0"/>
              <a:cs typeface="Times New Roman" pitchFamily="18" charset="0"/>
            </a:endParaRPr>
          </a:p>
          <a:p>
            <a:pPr marL="457200" indent="-457200">
              <a:buFontTx/>
              <a:buChar char="-"/>
            </a:pPr>
            <a:endParaRPr lang="en-US" sz="2600" dirty="0">
              <a:latin typeface="Times New Roman" pitchFamily="18" charset="0"/>
              <a:cs typeface="Times New Roman" pitchFamily="18" charset="0"/>
            </a:endParaRPr>
          </a:p>
        </p:txBody>
      </p:sp>
      <p:sp>
        <p:nvSpPr>
          <p:cNvPr id="9" name="Rectangle 8"/>
          <p:cNvSpPr/>
          <p:nvPr/>
        </p:nvSpPr>
        <p:spPr>
          <a:xfrm>
            <a:off x="5410200" y="1375112"/>
            <a:ext cx="457200" cy="4343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62200" y="2419052"/>
            <a:ext cx="609600" cy="45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4552652"/>
            <a:ext cx="609600" cy="45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29400" y="3485852"/>
            <a:ext cx="609600" cy="45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86400" y="1276053"/>
            <a:ext cx="533400" cy="584775"/>
          </a:xfrm>
          <a:prstGeom prst="rect">
            <a:avLst/>
          </a:prstGeom>
          <a:noFill/>
        </p:spPr>
        <p:txBody>
          <a:bodyPr wrap="square" rtlCol="0">
            <a:spAutoFit/>
          </a:bodyPr>
          <a:lstStyle/>
          <a:p>
            <a:r>
              <a:rPr lang="en-US" sz="3200" dirty="0">
                <a:solidFill>
                  <a:srgbClr val="FFFF00"/>
                </a:solidFill>
              </a:rPr>
              <a:t>,</a:t>
            </a:r>
          </a:p>
        </p:txBody>
      </p:sp>
      <p:sp>
        <p:nvSpPr>
          <p:cNvPr id="21" name="TextBox 20"/>
          <p:cNvSpPr txBox="1"/>
          <p:nvPr/>
        </p:nvSpPr>
        <p:spPr>
          <a:xfrm>
            <a:off x="2590800" y="2342853"/>
            <a:ext cx="533400" cy="584775"/>
          </a:xfrm>
          <a:prstGeom prst="rect">
            <a:avLst/>
          </a:prstGeom>
          <a:noFill/>
        </p:spPr>
        <p:txBody>
          <a:bodyPr wrap="square" rtlCol="0">
            <a:spAutoFit/>
          </a:bodyPr>
          <a:lstStyle/>
          <a:p>
            <a:r>
              <a:rPr lang="en-US" sz="3200" dirty="0">
                <a:solidFill>
                  <a:srgbClr val="FFFF00"/>
                </a:solidFill>
              </a:rPr>
              <a:t>,</a:t>
            </a:r>
          </a:p>
        </p:txBody>
      </p:sp>
      <p:sp>
        <p:nvSpPr>
          <p:cNvPr id="22" name="TextBox 21"/>
          <p:cNvSpPr txBox="1"/>
          <p:nvPr/>
        </p:nvSpPr>
        <p:spPr>
          <a:xfrm>
            <a:off x="2590800" y="4400253"/>
            <a:ext cx="533400" cy="584775"/>
          </a:xfrm>
          <a:prstGeom prst="rect">
            <a:avLst/>
          </a:prstGeom>
          <a:noFill/>
        </p:spPr>
        <p:txBody>
          <a:bodyPr wrap="square" rtlCol="0">
            <a:spAutoFit/>
          </a:bodyPr>
          <a:lstStyle/>
          <a:p>
            <a:r>
              <a:rPr lang="en-US" sz="3200" dirty="0">
                <a:solidFill>
                  <a:srgbClr val="FFFF00"/>
                </a:solidFill>
              </a:rPr>
              <a:t>,</a:t>
            </a:r>
          </a:p>
        </p:txBody>
      </p:sp>
      <p:sp>
        <p:nvSpPr>
          <p:cNvPr id="23" name="TextBox 22"/>
          <p:cNvSpPr txBox="1"/>
          <p:nvPr/>
        </p:nvSpPr>
        <p:spPr>
          <a:xfrm>
            <a:off x="6858000" y="3409653"/>
            <a:ext cx="533400" cy="584775"/>
          </a:xfrm>
          <a:prstGeom prst="rect">
            <a:avLst/>
          </a:prstGeom>
          <a:noFill/>
        </p:spPr>
        <p:txBody>
          <a:bodyPr wrap="square" rtlCol="0">
            <a:spAutoFit/>
          </a:bodyPr>
          <a:lstStyle/>
          <a:p>
            <a:r>
              <a:rPr lang="en-US" sz="3200" dirty="0">
                <a:solidFill>
                  <a:srgbClr val="FFFF00"/>
                </a:solidFill>
              </a:rPr>
              <a:t>,</a:t>
            </a:r>
          </a:p>
        </p:txBody>
      </p:sp>
    </p:spTree>
    <p:extLst>
      <p:ext uri="{BB962C8B-B14F-4D97-AF65-F5344CB8AC3E}">
        <p14:creationId xmlns:p14="http://schemas.microsoft.com/office/powerpoint/2010/main" val="177708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circle(in)">
                                      <p:cBhvr>
                                        <p:cTn id="7" dur="250"/>
                                        <p:tgtEl>
                                          <p:spTgt spid="20"/>
                                        </p:tgtEl>
                                      </p:cBhvr>
                                    </p:animEffect>
                                  </p:childTnLst>
                                </p:cTn>
                              </p:par>
                            </p:childTnLst>
                          </p:cTn>
                        </p:par>
                        <p:par>
                          <p:cTn id="8" fill="hold">
                            <p:stCondLst>
                              <p:cond delay="250"/>
                            </p:stCondLst>
                            <p:childTnLst>
                              <p:par>
                                <p:cTn id="9" presetID="34" presetClass="emph" presetSubtype="0" fill="hold" grpId="0" nodeType="afterEffect">
                                  <p:stCondLst>
                                    <p:cond delay="0"/>
                                  </p:stCondLst>
                                  <p:iterate type="lt">
                                    <p:tmPct val="10000"/>
                                  </p:iterate>
                                  <p:childTnLst>
                                    <p:animMotion origin="layout" path="M 0 -3.7037E-6 L 0 -0.07222 " pathEditMode="relative" rAng="0" ptsTypes="AA">
                                      <p:cBhvr>
                                        <p:cTn id="10" dur="125" accel="50000" decel="50000" autoRev="1" fill="hold">
                                          <p:stCondLst>
                                            <p:cond delay="0"/>
                                          </p:stCondLst>
                                        </p:cTn>
                                        <p:tgtEl>
                                          <p:spTgt spid="20"/>
                                        </p:tgtEl>
                                        <p:attrNameLst>
                                          <p:attrName>ppt_x</p:attrName>
                                          <p:attrName>ppt_y</p:attrName>
                                        </p:attrNameLst>
                                      </p:cBhvr>
                                      <p:rCtr x="0" y="-3611"/>
                                    </p:animMotion>
                                    <p:animRot by="1500000">
                                      <p:cBhvr>
                                        <p:cTn id="11" dur="63" fill="hold">
                                          <p:stCondLst>
                                            <p:cond delay="0"/>
                                          </p:stCondLst>
                                        </p:cTn>
                                        <p:tgtEl>
                                          <p:spTgt spid="20"/>
                                        </p:tgtEl>
                                        <p:attrNameLst>
                                          <p:attrName>r</p:attrName>
                                        </p:attrNameLst>
                                      </p:cBhvr>
                                    </p:animRot>
                                    <p:animRot by="-1500000">
                                      <p:cBhvr>
                                        <p:cTn id="12" dur="63" fill="hold">
                                          <p:stCondLst>
                                            <p:cond delay="63"/>
                                          </p:stCondLst>
                                        </p:cTn>
                                        <p:tgtEl>
                                          <p:spTgt spid="20"/>
                                        </p:tgtEl>
                                        <p:attrNameLst>
                                          <p:attrName>r</p:attrName>
                                        </p:attrNameLst>
                                      </p:cBhvr>
                                    </p:animRot>
                                    <p:animRot by="-1500000">
                                      <p:cBhvr>
                                        <p:cTn id="13" dur="63" fill="hold">
                                          <p:stCondLst>
                                            <p:cond delay="125"/>
                                          </p:stCondLst>
                                        </p:cTn>
                                        <p:tgtEl>
                                          <p:spTgt spid="20"/>
                                        </p:tgtEl>
                                        <p:attrNameLst>
                                          <p:attrName>r</p:attrName>
                                        </p:attrNameLst>
                                      </p:cBhvr>
                                    </p:animRot>
                                    <p:animRot by="1500000">
                                      <p:cBhvr>
                                        <p:cTn id="14" dur="63" fill="hold">
                                          <p:stCondLst>
                                            <p:cond delay="188"/>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1" nodeType="clickEffect">
                                  <p:stCondLst>
                                    <p:cond delay="0"/>
                                  </p:stCondLst>
                                  <p:iterate type="lt">
                                    <p:tmPct val="0"/>
                                  </p:iterate>
                                  <p:childTnLst>
                                    <p:set>
                                      <p:cBhvr>
                                        <p:cTn id="18" dur="1" fill="hold">
                                          <p:stCondLst>
                                            <p:cond delay="0"/>
                                          </p:stCondLst>
                                        </p:cTn>
                                        <p:tgtEl>
                                          <p:spTgt spid="21"/>
                                        </p:tgtEl>
                                        <p:attrNameLst>
                                          <p:attrName>style.visibility</p:attrName>
                                        </p:attrNameLst>
                                      </p:cBhvr>
                                      <p:to>
                                        <p:strVal val="visible"/>
                                      </p:to>
                                    </p:set>
                                    <p:animEffect transition="in" filter="circle(in)">
                                      <p:cBhvr>
                                        <p:cTn id="19" dur="250"/>
                                        <p:tgtEl>
                                          <p:spTgt spid="21"/>
                                        </p:tgtEl>
                                      </p:cBhvr>
                                    </p:animEffect>
                                  </p:childTnLst>
                                </p:cTn>
                              </p:par>
                            </p:childTnLst>
                          </p:cTn>
                        </p:par>
                        <p:par>
                          <p:cTn id="20" fill="hold">
                            <p:stCondLst>
                              <p:cond delay="250"/>
                            </p:stCondLst>
                            <p:childTnLst>
                              <p:par>
                                <p:cTn id="21" presetID="34" presetClass="emph" presetSubtype="0" fill="hold" grpId="0" nodeType="afterEffect">
                                  <p:stCondLst>
                                    <p:cond delay="0"/>
                                  </p:stCondLst>
                                  <p:iterate type="lt">
                                    <p:tmPct val="10000"/>
                                  </p:iterate>
                                  <p:childTnLst>
                                    <p:animMotion origin="layout" path="M -3.33333E-6 7.40741E-7 L -3.33333E-6 -0.07222 " pathEditMode="relative" rAng="0" ptsTypes="AA">
                                      <p:cBhvr>
                                        <p:cTn id="22" dur="125" accel="50000" decel="50000" autoRev="1" fill="hold">
                                          <p:stCondLst>
                                            <p:cond delay="0"/>
                                          </p:stCondLst>
                                        </p:cTn>
                                        <p:tgtEl>
                                          <p:spTgt spid="21"/>
                                        </p:tgtEl>
                                        <p:attrNameLst>
                                          <p:attrName>ppt_x</p:attrName>
                                          <p:attrName>ppt_y</p:attrName>
                                        </p:attrNameLst>
                                      </p:cBhvr>
                                      <p:rCtr x="0" y="-3611"/>
                                    </p:animMotion>
                                    <p:animRot by="1500000">
                                      <p:cBhvr>
                                        <p:cTn id="23" dur="63" fill="hold">
                                          <p:stCondLst>
                                            <p:cond delay="0"/>
                                          </p:stCondLst>
                                        </p:cTn>
                                        <p:tgtEl>
                                          <p:spTgt spid="21"/>
                                        </p:tgtEl>
                                        <p:attrNameLst>
                                          <p:attrName>r</p:attrName>
                                        </p:attrNameLst>
                                      </p:cBhvr>
                                    </p:animRot>
                                    <p:animRot by="-1500000">
                                      <p:cBhvr>
                                        <p:cTn id="24" dur="63" fill="hold">
                                          <p:stCondLst>
                                            <p:cond delay="63"/>
                                          </p:stCondLst>
                                        </p:cTn>
                                        <p:tgtEl>
                                          <p:spTgt spid="21"/>
                                        </p:tgtEl>
                                        <p:attrNameLst>
                                          <p:attrName>r</p:attrName>
                                        </p:attrNameLst>
                                      </p:cBhvr>
                                    </p:animRot>
                                    <p:animRot by="-1500000">
                                      <p:cBhvr>
                                        <p:cTn id="25" dur="63" fill="hold">
                                          <p:stCondLst>
                                            <p:cond delay="125"/>
                                          </p:stCondLst>
                                        </p:cTn>
                                        <p:tgtEl>
                                          <p:spTgt spid="21"/>
                                        </p:tgtEl>
                                        <p:attrNameLst>
                                          <p:attrName>r</p:attrName>
                                        </p:attrNameLst>
                                      </p:cBhvr>
                                    </p:animRot>
                                    <p:animRot by="1500000">
                                      <p:cBhvr>
                                        <p:cTn id="26" dur="63" fill="hold">
                                          <p:stCondLst>
                                            <p:cond delay="188"/>
                                          </p:stCondLst>
                                        </p:cTn>
                                        <p:tgtEl>
                                          <p:spTgt spid="2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1" nodeType="clickEffect">
                                  <p:stCondLst>
                                    <p:cond delay="0"/>
                                  </p:stCondLst>
                                  <p:iterate type="lt">
                                    <p:tmPct val="0"/>
                                  </p:iterate>
                                  <p:childTnLst>
                                    <p:set>
                                      <p:cBhvr>
                                        <p:cTn id="30" dur="1" fill="hold">
                                          <p:stCondLst>
                                            <p:cond delay="0"/>
                                          </p:stCondLst>
                                        </p:cTn>
                                        <p:tgtEl>
                                          <p:spTgt spid="23"/>
                                        </p:tgtEl>
                                        <p:attrNameLst>
                                          <p:attrName>style.visibility</p:attrName>
                                        </p:attrNameLst>
                                      </p:cBhvr>
                                      <p:to>
                                        <p:strVal val="visible"/>
                                      </p:to>
                                    </p:set>
                                    <p:animEffect transition="in" filter="circle(in)">
                                      <p:cBhvr>
                                        <p:cTn id="31" dur="250"/>
                                        <p:tgtEl>
                                          <p:spTgt spid="23"/>
                                        </p:tgtEl>
                                      </p:cBhvr>
                                    </p:animEffect>
                                  </p:childTnLst>
                                </p:cTn>
                              </p:par>
                            </p:childTnLst>
                          </p:cTn>
                        </p:par>
                        <p:par>
                          <p:cTn id="32" fill="hold">
                            <p:stCondLst>
                              <p:cond delay="250"/>
                            </p:stCondLst>
                            <p:childTnLst>
                              <p:par>
                                <p:cTn id="33" presetID="34" presetClass="emph" presetSubtype="0" fill="hold" grpId="0" nodeType="afterEffect">
                                  <p:stCondLst>
                                    <p:cond delay="0"/>
                                  </p:stCondLst>
                                  <p:iterate type="lt">
                                    <p:tmPct val="10000"/>
                                  </p:iterate>
                                  <p:childTnLst>
                                    <p:animMotion origin="layout" path="M 0 -4.81481E-6 L 0 -0.07222 " pathEditMode="relative" rAng="0" ptsTypes="AA">
                                      <p:cBhvr>
                                        <p:cTn id="34" dur="125" accel="50000" decel="50000" autoRev="1" fill="hold">
                                          <p:stCondLst>
                                            <p:cond delay="0"/>
                                          </p:stCondLst>
                                        </p:cTn>
                                        <p:tgtEl>
                                          <p:spTgt spid="23"/>
                                        </p:tgtEl>
                                        <p:attrNameLst>
                                          <p:attrName>ppt_x</p:attrName>
                                          <p:attrName>ppt_y</p:attrName>
                                        </p:attrNameLst>
                                      </p:cBhvr>
                                      <p:rCtr x="0" y="-3611"/>
                                    </p:animMotion>
                                    <p:animRot by="1500000">
                                      <p:cBhvr>
                                        <p:cTn id="35" dur="63" fill="hold">
                                          <p:stCondLst>
                                            <p:cond delay="0"/>
                                          </p:stCondLst>
                                        </p:cTn>
                                        <p:tgtEl>
                                          <p:spTgt spid="23"/>
                                        </p:tgtEl>
                                        <p:attrNameLst>
                                          <p:attrName>r</p:attrName>
                                        </p:attrNameLst>
                                      </p:cBhvr>
                                    </p:animRot>
                                    <p:animRot by="-1500000">
                                      <p:cBhvr>
                                        <p:cTn id="36" dur="63" fill="hold">
                                          <p:stCondLst>
                                            <p:cond delay="63"/>
                                          </p:stCondLst>
                                        </p:cTn>
                                        <p:tgtEl>
                                          <p:spTgt spid="23"/>
                                        </p:tgtEl>
                                        <p:attrNameLst>
                                          <p:attrName>r</p:attrName>
                                        </p:attrNameLst>
                                      </p:cBhvr>
                                    </p:animRot>
                                    <p:animRot by="-1500000">
                                      <p:cBhvr>
                                        <p:cTn id="37" dur="63" fill="hold">
                                          <p:stCondLst>
                                            <p:cond delay="125"/>
                                          </p:stCondLst>
                                        </p:cTn>
                                        <p:tgtEl>
                                          <p:spTgt spid="23"/>
                                        </p:tgtEl>
                                        <p:attrNameLst>
                                          <p:attrName>r</p:attrName>
                                        </p:attrNameLst>
                                      </p:cBhvr>
                                    </p:animRot>
                                    <p:animRot by="1500000">
                                      <p:cBhvr>
                                        <p:cTn id="38" dur="63" fill="hold">
                                          <p:stCondLst>
                                            <p:cond delay="188"/>
                                          </p:stCondLst>
                                        </p:cTn>
                                        <p:tgtEl>
                                          <p:spTgt spid="2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1" nodeType="clickEffect">
                                  <p:stCondLst>
                                    <p:cond delay="0"/>
                                  </p:stCondLst>
                                  <p:iterate type="lt">
                                    <p:tmPct val="0"/>
                                  </p:iterate>
                                  <p:childTnLst>
                                    <p:set>
                                      <p:cBhvr>
                                        <p:cTn id="42" dur="1" fill="hold">
                                          <p:stCondLst>
                                            <p:cond delay="0"/>
                                          </p:stCondLst>
                                        </p:cTn>
                                        <p:tgtEl>
                                          <p:spTgt spid="22"/>
                                        </p:tgtEl>
                                        <p:attrNameLst>
                                          <p:attrName>style.visibility</p:attrName>
                                        </p:attrNameLst>
                                      </p:cBhvr>
                                      <p:to>
                                        <p:strVal val="visible"/>
                                      </p:to>
                                    </p:set>
                                    <p:animEffect transition="in" filter="circle(in)">
                                      <p:cBhvr>
                                        <p:cTn id="43" dur="250"/>
                                        <p:tgtEl>
                                          <p:spTgt spid="22"/>
                                        </p:tgtEl>
                                      </p:cBhvr>
                                    </p:animEffect>
                                  </p:childTnLst>
                                </p:cTn>
                              </p:par>
                            </p:childTnLst>
                          </p:cTn>
                        </p:par>
                        <p:par>
                          <p:cTn id="44" fill="hold">
                            <p:stCondLst>
                              <p:cond delay="250"/>
                            </p:stCondLst>
                            <p:childTnLst>
                              <p:par>
                                <p:cTn id="45" presetID="34" presetClass="emph" presetSubtype="0" fill="hold" grpId="0" nodeType="afterEffect">
                                  <p:stCondLst>
                                    <p:cond delay="0"/>
                                  </p:stCondLst>
                                  <p:iterate type="lt">
                                    <p:tmPct val="10000"/>
                                  </p:iterate>
                                  <p:childTnLst>
                                    <p:animMotion origin="layout" path="M -3.33333E-6 7.40741E-7 L -3.33333E-6 -0.07222 " pathEditMode="relative" rAng="0" ptsTypes="AA">
                                      <p:cBhvr>
                                        <p:cTn id="46" dur="125" accel="50000" decel="50000" autoRev="1" fill="hold">
                                          <p:stCondLst>
                                            <p:cond delay="0"/>
                                          </p:stCondLst>
                                        </p:cTn>
                                        <p:tgtEl>
                                          <p:spTgt spid="22"/>
                                        </p:tgtEl>
                                        <p:attrNameLst>
                                          <p:attrName>ppt_x</p:attrName>
                                          <p:attrName>ppt_y</p:attrName>
                                        </p:attrNameLst>
                                      </p:cBhvr>
                                      <p:rCtr x="0" y="-3611"/>
                                    </p:animMotion>
                                    <p:animRot by="1500000">
                                      <p:cBhvr>
                                        <p:cTn id="47" dur="63" fill="hold">
                                          <p:stCondLst>
                                            <p:cond delay="0"/>
                                          </p:stCondLst>
                                        </p:cTn>
                                        <p:tgtEl>
                                          <p:spTgt spid="22"/>
                                        </p:tgtEl>
                                        <p:attrNameLst>
                                          <p:attrName>r</p:attrName>
                                        </p:attrNameLst>
                                      </p:cBhvr>
                                    </p:animRot>
                                    <p:animRot by="-1500000">
                                      <p:cBhvr>
                                        <p:cTn id="48" dur="63" fill="hold">
                                          <p:stCondLst>
                                            <p:cond delay="63"/>
                                          </p:stCondLst>
                                        </p:cTn>
                                        <p:tgtEl>
                                          <p:spTgt spid="22"/>
                                        </p:tgtEl>
                                        <p:attrNameLst>
                                          <p:attrName>r</p:attrName>
                                        </p:attrNameLst>
                                      </p:cBhvr>
                                    </p:animRot>
                                    <p:animRot by="-1500000">
                                      <p:cBhvr>
                                        <p:cTn id="49" dur="63" fill="hold">
                                          <p:stCondLst>
                                            <p:cond delay="125"/>
                                          </p:stCondLst>
                                        </p:cTn>
                                        <p:tgtEl>
                                          <p:spTgt spid="22"/>
                                        </p:tgtEl>
                                        <p:attrNameLst>
                                          <p:attrName>r</p:attrName>
                                        </p:attrNameLst>
                                      </p:cBhvr>
                                    </p:animRot>
                                    <p:animRot by="1500000">
                                      <p:cBhvr>
                                        <p:cTn id="50" dur="63" fill="hold">
                                          <p:stCondLst>
                                            <p:cond delay="188"/>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9512-ED6C-4124-9466-6CCD1ED502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97039D-1D84-4072-A4E6-36BD37AF1FF3}"/>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33463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
            <a:ext cx="8686800" cy="7571303"/>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Truyện kể về bình minh</a:t>
            </a:r>
          </a:p>
          <a:p>
            <a:r>
              <a:rPr lang="en-US" sz="2800" dirty="0">
                <a:latin typeface="Times New Roman" pitchFamily="18" charset="0"/>
                <a:cs typeface="Times New Roman" pitchFamily="18" charset="0"/>
              </a:rPr>
              <a:t>      </a:t>
            </a:r>
            <a:r>
              <a:rPr lang="en-US" sz="2200" dirty="0">
                <a:latin typeface="Times New Roman" pitchFamily="18" charset="0"/>
                <a:cs typeface="Times New Roman" pitchFamily="18" charset="0"/>
              </a:rPr>
              <a:t>Câu chuyện này xảy ra ở một sân trường dành cho trẻ khiếm thị. Sáng hôm ấy       có một cậu bé mù dậy rất sớm, đi ra vườn              cậu bé thích nghe điệu nhạc của buổi sớm mùa xuân. </a:t>
            </a:r>
          </a:p>
          <a:p>
            <a:r>
              <a:rPr lang="en-US" sz="2200" dirty="0">
                <a:latin typeface="Times New Roman" pitchFamily="18" charset="0"/>
                <a:cs typeface="Times New Roman" pitchFamily="18" charset="0"/>
              </a:rPr>
              <a:t>    Có một thầy giáo cũng dậy sớm        đi ra vườn theo cậu bé mù. Thầy đến gần cậu bé        khẽ chạm vào vai cậu        hỏi:</a:t>
            </a:r>
          </a:p>
          <a:p>
            <a:pPr marL="457200" indent="-457200">
              <a:buFontTx/>
              <a:buChar char="-"/>
            </a:pPr>
            <a:r>
              <a:rPr lang="en-US" sz="2200" dirty="0">
                <a:latin typeface="Times New Roman" pitchFamily="18" charset="0"/>
                <a:cs typeface="Times New Roman" pitchFamily="18" charset="0"/>
              </a:rPr>
              <a:t>Em có thích bình minh không?</a:t>
            </a:r>
          </a:p>
          <a:p>
            <a:pPr marL="457200" indent="-457200">
              <a:buFontTx/>
              <a:buChar char="-"/>
            </a:pPr>
            <a:r>
              <a:rPr lang="en-US" sz="2200" dirty="0">
                <a:latin typeface="Times New Roman" pitchFamily="18" charset="0"/>
                <a:cs typeface="Times New Roman" pitchFamily="18" charset="0"/>
              </a:rPr>
              <a:t>Bình minh nó thế nào ạ?</a:t>
            </a:r>
          </a:p>
          <a:p>
            <a:pPr marL="457200" indent="-457200">
              <a:buFontTx/>
              <a:buChar char="-"/>
            </a:pPr>
            <a:r>
              <a:rPr lang="en-US" sz="2200" dirty="0">
                <a:latin typeface="Times New Roman" pitchFamily="18" charset="0"/>
                <a:cs typeface="Times New Roman" pitchFamily="18" charset="0"/>
              </a:rPr>
              <a:t>Bình minh giống như một cánh hoa mào gà. Bình minh giống như cây đào trổ hoa – Thầy giải thích.</a:t>
            </a:r>
          </a:p>
          <a:p>
            <a:r>
              <a:rPr lang="en-US" sz="2200" dirty="0">
                <a:latin typeface="Times New Roman" pitchFamily="18" charset="0"/>
                <a:cs typeface="Times New Roman" pitchFamily="18" charset="0"/>
              </a:rPr>
              <a:t>    Môi cậu bé run run       đau đớn. Cậu nói:</a:t>
            </a:r>
          </a:p>
          <a:p>
            <a:pPr marL="457200" indent="-457200">
              <a:buFontTx/>
              <a:buChar char="-"/>
            </a:pPr>
            <a:r>
              <a:rPr lang="en-US" sz="2200" dirty="0">
                <a:latin typeface="Times New Roman" pitchFamily="18" charset="0"/>
                <a:cs typeface="Times New Roman" pitchFamily="18" charset="0"/>
              </a:rPr>
              <a:t>Thưa thầy, em chưa được thấy cánh hoa mào gà        cũng chưa được thấy cây đào ra hoa.</a:t>
            </a:r>
          </a:p>
          <a:p>
            <a:pPr marL="457200" indent="-457200">
              <a:buFontTx/>
              <a:buChar char="-"/>
            </a:pPr>
            <a:r>
              <a:rPr lang="en-US" sz="2200" dirty="0">
                <a:latin typeface="Times New Roman" pitchFamily="18" charset="0"/>
                <a:cs typeface="Times New Roman" pitchFamily="18" charset="0"/>
              </a:rPr>
              <a:t>Em tha lỗi cho thầy – Thầy giáo thì thầm. Bằng một giọng nhẹ nhàng        thầy bảo:</a:t>
            </a:r>
          </a:p>
          <a:p>
            <a:pPr marL="457200" indent="-457200">
              <a:buFontTx/>
              <a:buChar char="-"/>
            </a:pPr>
            <a:r>
              <a:rPr lang="en-US" sz="2200" dirty="0">
                <a:latin typeface="Times New Roman" pitchFamily="18" charset="0"/>
                <a:cs typeface="Times New Roman" pitchFamily="18" charset="0"/>
              </a:rPr>
              <a:t>Bình minh giống như một nụ hôn của người mẹ        giống như làn da của mẹ chạm vào ta.</a:t>
            </a:r>
          </a:p>
          <a:p>
            <a:pPr marL="457200" indent="-457200">
              <a:buFontTx/>
              <a:buChar char="-"/>
            </a:pPr>
            <a:r>
              <a:rPr lang="en-US" sz="2200" dirty="0">
                <a:latin typeface="Times New Roman" pitchFamily="18" charset="0"/>
                <a:cs typeface="Times New Roman" pitchFamily="18" charset="0"/>
              </a:rPr>
              <a:t>Bây giờ thì em biết bình minh là thế nào rồi – Cậu bé mù nói.</a:t>
            </a:r>
          </a:p>
          <a:p>
            <a:pPr lvl="8" algn="ctr"/>
            <a:r>
              <a:rPr lang="en-US" sz="2200" i="1" dirty="0">
                <a:latin typeface="Times New Roman" pitchFamily="18" charset="0"/>
                <a:cs typeface="Times New Roman" pitchFamily="18" charset="0"/>
              </a:rPr>
              <a:t>Truyện kể Nga</a:t>
            </a:r>
          </a:p>
          <a:p>
            <a:pPr marL="457200" indent="-457200">
              <a:buFontTx/>
              <a:buChar char="-"/>
            </a:pPr>
            <a:endParaRPr lang="en-US" sz="2600" dirty="0">
              <a:latin typeface="Times New Roman" pitchFamily="18" charset="0"/>
              <a:cs typeface="Times New Roman" pitchFamily="18" charset="0"/>
            </a:endParaRPr>
          </a:p>
          <a:p>
            <a:pPr marL="457200" indent="-457200">
              <a:buFontTx/>
              <a:buChar char="-"/>
            </a:pPr>
            <a:endParaRPr lang="en-US" sz="2600" dirty="0">
              <a:latin typeface="Times New Roman" pitchFamily="18" charset="0"/>
              <a:cs typeface="Times New Roman" pitchFamily="18" charset="0"/>
            </a:endParaRPr>
          </a:p>
        </p:txBody>
      </p:sp>
      <p:sp>
        <p:nvSpPr>
          <p:cNvPr id="4" name="Rectangle 3"/>
          <p:cNvSpPr/>
          <p:nvPr/>
        </p:nvSpPr>
        <p:spPr>
          <a:xfrm>
            <a:off x="2743200" y="9906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924800" y="9906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16002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24200" y="19812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19812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43400" y="36576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72400" y="40386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58400" y="4658751"/>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34300" y="5334000"/>
            <a:ext cx="381000" cy="30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19400" y="762001"/>
            <a:ext cx="533400" cy="584775"/>
          </a:xfrm>
          <a:prstGeom prst="rect">
            <a:avLst/>
          </a:prstGeom>
          <a:noFill/>
        </p:spPr>
        <p:txBody>
          <a:bodyPr wrap="square" rtlCol="0">
            <a:spAutoFit/>
          </a:bodyPr>
          <a:lstStyle/>
          <a:p>
            <a:r>
              <a:rPr lang="en-US" sz="3200" dirty="0">
                <a:solidFill>
                  <a:srgbClr val="FFFF00"/>
                </a:solidFill>
              </a:rPr>
              <a:t>,</a:t>
            </a:r>
          </a:p>
        </p:txBody>
      </p:sp>
      <p:sp>
        <p:nvSpPr>
          <p:cNvPr id="15" name="TextBox 14"/>
          <p:cNvSpPr txBox="1"/>
          <p:nvPr/>
        </p:nvSpPr>
        <p:spPr>
          <a:xfrm>
            <a:off x="8001000" y="838201"/>
            <a:ext cx="457200" cy="461665"/>
          </a:xfrm>
          <a:prstGeom prst="rect">
            <a:avLst/>
          </a:prstGeom>
          <a:noFill/>
        </p:spPr>
        <p:txBody>
          <a:bodyPr wrap="square" rtlCol="0">
            <a:spAutoFit/>
          </a:bodyPr>
          <a:lstStyle/>
          <a:p>
            <a:r>
              <a:rPr lang="en-US" sz="2400" b="1" dirty="0">
                <a:solidFill>
                  <a:srgbClr val="FFFF00"/>
                </a:solidFill>
                <a:latin typeface="Times New Roman" pitchFamily="18" charset="0"/>
                <a:cs typeface="Times New Roman" pitchFamily="18" charset="0"/>
              </a:rPr>
              <a:t>. </a:t>
            </a:r>
          </a:p>
        </p:txBody>
      </p:sp>
      <p:sp>
        <p:nvSpPr>
          <p:cNvPr id="16" name="Rectangle 15"/>
          <p:cNvSpPr/>
          <p:nvPr/>
        </p:nvSpPr>
        <p:spPr>
          <a:xfrm>
            <a:off x="8458200" y="865910"/>
            <a:ext cx="762000" cy="505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Times New Roman" pitchFamily="18" charset="0"/>
                <a:cs typeface="Times New Roman" pitchFamily="18" charset="0"/>
              </a:rPr>
              <a:t>Cậu</a:t>
            </a:r>
          </a:p>
        </p:txBody>
      </p:sp>
      <p:sp>
        <p:nvSpPr>
          <p:cNvPr id="17" name="TextBox 16"/>
          <p:cNvSpPr txBox="1"/>
          <p:nvPr/>
        </p:nvSpPr>
        <p:spPr>
          <a:xfrm>
            <a:off x="5867400" y="1371601"/>
            <a:ext cx="533400" cy="584775"/>
          </a:xfrm>
          <a:prstGeom prst="rect">
            <a:avLst/>
          </a:prstGeom>
          <a:noFill/>
        </p:spPr>
        <p:txBody>
          <a:bodyPr wrap="square" rtlCol="0">
            <a:spAutoFit/>
          </a:bodyPr>
          <a:lstStyle/>
          <a:p>
            <a:r>
              <a:rPr lang="en-US" sz="3200" dirty="0">
                <a:solidFill>
                  <a:srgbClr val="FFFF00"/>
                </a:solidFill>
              </a:rPr>
              <a:t>,</a:t>
            </a:r>
          </a:p>
        </p:txBody>
      </p:sp>
      <p:sp>
        <p:nvSpPr>
          <p:cNvPr id="18" name="TextBox 17"/>
          <p:cNvSpPr txBox="1"/>
          <p:nvPr/>
        </p:nvSpPr>
        <p:spPr>
          <a:xfrm>
            <a:off x="3200400" y="1777426"/>
            <a:ext cx="533400" cy="584775"/>
          </a:xfrm>
          <a:prstGeom prst="rect">
            <a:avLst/>
          </a:prstGeom>
          <a:noFill/>
        </p:spPr>
        <p:txBody>
          <a:bodyPr wrap="square" rtlCol="0">
            <a:spAutoFit/>
          </a:bodyPr>
          <a:lstStyle/>
          <a:p>
            <a:r>
              <a:rPr lang="en-US" sz="3200" dirty="0">
                <a:solidFill>
                  <a:srgbClr val="FFFF00"/>
                </a:solidFill>
              </a:rPr>
              <a:t>,</a:t>
            </a:r>
          </a:p>
        </p:txBody>
      </p:sp>
      <p:sp>
        <p:nvSpPr>
          <p:cNvPr id="19" name="TextBox 18"/>
          <p:cNvSpPr txBox="1"/>
          <p:nvPr/>
        </p:nvSpPr>
        <p:spPr>
          <a:xfrm>
            <a:off x="6172200" y="1752601"/>
            <a:ext cx="533400" cy="584775"/>
          </a:xfrm>
          <a:prstGeom prst="rect">
            <a:avLst/>
          </a:prstGeom>
          <a:noFill/>
        </p:spPr>
        <p:txBody>
          <a:bodyPr wrap="square" rtlCol="0">
            <a:spAutoFit/>
          </a:bodyPr>
          <a:lstStyle/>
          <a:p>
            <a:r>
              <a:rPr lang="en-US" sz="3200" dirty="0">
                <a:solidFill>
                  <a:srgbClr val="FFFF00"/>
                </a:solidFill>
              </a:rPr>
              <a:t>,</a:t>
            </a:r>
          </a:p>
        </p:txBody>
      </p:sp>
      <p:sp>
        <p:nvSpPr>
          <p:cNvPr id="20" name="TextBox 19"/>
          <p:cNvSpPr txBox="1"/>
          <p:nvPr/>
        </p:nvSpPr>
        <p:spPr>
          <a:xfrm>
            <a:off x="4419600" y="3429001"/>
            <a:ext cx="533400" cy="584775"/>
          </a:xfrm>
          <a:prstGeom prst="rect">
            <a:avLst/>
          </a:prstGeom>
          <a:noFill/>
        </p:spPr>
        <p:txBody>
          <a:bodyPr wrap="square" rtlCol="0">
            <a:spAutoFit/>
          </a:bodyPr>
          <a:lstStyle/>
          <a:p>
            <a:r>
              <a:rPr lang="en-US" sz="3200" dirty="0">
                <a:solidFill>
                  <a:srgbClr val="FFFF00"/>
                </a:solidFill>
              </a:rPr>
              <a:t>,</a:t>
            </a:r>
          </a:p>
        </p:txBody>
      </p:sp>
      <p:sp>
        <p:nvSpPr>
          <p:cNvPr id="21" name="TextBox 20"/>
          <p:cNvSpPr txBox="1"/>
          <p:nvPr/>
        </p:nvSpPr>
        <p:spPr>
          <a:xfrm>
            <a:off x="7772400" y="3758626"/>
            <a:ext cx="533400" cy="584775"/>
          </a:xfrm>
          <a:prstGeom prst="rect">
            <a:avLst/>
          </a:prstGeom>
          <a:noFill/>
        </p:spPr>
        <p:txBody>
          <a:bodyPr wrap="square" rtlCol="0">
            <a:spAutoFit/>
          </a:bodyPr>
          <a:lstStyle/>
          <a:p>
            <a:r>
              <a:rPr lang="en-US" sz="3200" dirty="0">
                <a:solidFill>
                  <a:srgbClr val="FFFF00"/>
                </a:solidFill>
              </a:rPr>
              <a:t>,</a:t>
            </a:r>
          </a:p>
        </p:txBody>
      </p:sp>
      <p:sp>
        <p:nvSpPr>
          <p:cNvPr id="22" name="TextBox 21"/>
          <p:cNvSpPr txBox="1"/>
          <p:nvPr/>
        </p:nvSpPr>
        <p:spPr>
          <a:xfrm>
            <a:off x="9982200" y="4444426"/>
            <a:ext cx="533400" cy="584775"/>
          </a:xfrm>
          <a:prstGeom prst="rect">
            <a:avLst/>
          </a:prstGeom>
          <a:noFill/>
        </p:spPr>
        <p:txBody>
          <a:bodyPr wrap="square" rtlCol="0">
            <a:spAutoFit/>
          </a:bodyPr>
          <a:lstStyle/>
          <a:p>
            <a:r>
              <a:rPr lang="en-US" sz="3200" dirty="0">
                <a:solidFill>
                  <a:srgbClr val="FFFF00"/>
                </a:solidFill>
              </a:rPr>
              <a:t>,</a:t>
            </a:r>
          </a:p>
        </p:txBody>
      </p:sp>
      <p:sp>
        <p:nvSpPr>
          <p:cNvPr id="23" name="TextBox 22"/>
          <p:cNvSpPr txBox="1"/>
          <p:nvPr/>
        </p:nvSpPr>
        <p:spPr>
          <a:xfrm>
            <a:off x="7772400" y="5105401"/>
            <a:ext cx="533400" cy="584775"/>
          </a:xfrm>
          <a:prstGeom prst="rect">
            <a:avLst/>
          </a:prstGeom>
          <a:noFill/>
        </p:spPr>
        <p:txBody>
          <a:bodyPr wrap="square" rtlCol="0">
            <a:spAutoFit/>
          </a:bodyPr>
          <a:lstStyle/>
          <a:p>
            <a:r>
              <a:rPr lang="en-US" sz="3200" dirty="0">
                <a:solidFill>
                  <a:srgbClr val="FFFF00"/>
                </a:solidFill>
              </a:rPr>
              <a:t>,</a:t>
            </a:r>
          </a:p>
        </p:txBody>
      </p:sp>
    </p:spTree>
    <p:extLst>
      <p:ext uri="{BB962C8B-B14F-4D97-AF65-F5344CB8AC3E}">
        <p14:creationId xmlns:p14="http://schemas.microsoft.com/office/powerpoint/2010/main" val="347970388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E8CB6CD4-EF31-4132-8B3F-1DB826DBE66E}"/>
              </a:ext>
            </a:extLst>
          </p:cNvPr>
          <p:cNvSpPr/>
          <p:nvPr/>
        </p:nvSpPr>
        <p:spPr>
          <a:xfrm>
            <a:off x="2590800" y="685800"/>
            <a:ext cx="5562600" cy="1752600"/>
          </a:xfrm>
          <a:prstGeom prst="wave">
            <a:avLst/>
          </a:prstGeom>
          <a:gradFill rotWithShape="1">
            <a:gsLst>
              <a:gs pos="28000">
                <a:srgbClr val="F14124">
                  <a:tint val="18000"/>
                  <a:satMod val="120000"/>
                  <a:lumMod val="88000"/>
                </a:srgbClr>
              </a:gs>
              <a:gs pos="100000">
                <a:srgbClr val="F14124">
                  <a:tint val="40000"/>
                  <a:satMod val="100000"/>
                  <a:lumMod val="78000"/>
                </a:srgbClr>
              </a:gs>
            </a:gsLst>
            <a:lin ang="5400000" scaled="0"/>
          </a:gradFill>
          <a:ln w="9525" cap="flat" cmpd="sng" algn="ctr">
            <a:solidFill>
              <a:sysClr val="windowText" lastClr="000000"/>
            </a:solidFill>
            <a:prstDash val="solid"/>
          </a:ln>
          <a:effectLst>
            <a:outerShdw blurRad="63500" dist="50800" dir="5400000" sx="98000" sy="98000" rotWithShape="0">
              <a:srgbClr val="000000">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70C0"/>
                </a:solidFill>
                <a:effectLst/>
                <a:uLnTx/>
                <a:uFillTx/>
                <a:latin typeface="Arial" panose="020B0604020202020204" pitchFamily="34" charset="0"/>
                <a:ea typeface="+mn-ea"/>
                <a:cs typeface="Times New Roman" pitchFamily="18" charset="0"/>
              </a:rPr>
              <a:t>Nội dung chính của câu chuyện trên là gì?</a:t>
            </a:r>
            <a:endPar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Cloud 4">
            <a:extLst>
              <a:ext uri="{FF2B5EF4-FFF2-40B4-BE49-F238E27FC236}">
                <a16:creationId xmlns:a16="http://schemas.microsoft.com/office/drawing/2014/main" id="{214BC59B-3D7E-41E0-B23B-F43020847045}"/>
              </a:ext>
            </a:extLst>
          </p:cNvPr>
          <p:cNvSpPr/>
          <p:nvPr/>
        </p:nvSpPr>
        <p:spPr>
          <a:xfrm>
            <a:off x="1147688" y="3048001"/>
            <a:ext cx="10053711" cy="2743200"/>
          </a:xfrm>
          <a:prstGeom prst="clou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1B0CC2-4272-40E7-AABC-E742317AA71D}"/>
              </a:ext>
            </a:extLst>
          </p:cNvPr>
          <p:cNvSpPr txBox="1"/>
          <p:nvPr/>
        </p:nvSpPr>
        <p:spPr>
          <a:xfrm>
            <a:off x="1905000" y="3634771"/>
            <a:ext cx="9139312" cy="1569660"/>
          </a:xfrm>
          <a:prstGeom prst="rect">
            <a:avLst/>
          </a:prstGeom>
          <a:noFill/>
        </p:spPr>
        <p:txBody>
          <a:bodyPr wrap="square" rtlCol="0">
            <a:spAutoFit/>
          </a:bodyPr>
          <a:lstStyle/>
          <a:p>
            <a:r>
              <a:rPr lang="vi-VN" sz="3200" dirty="0">
                <a:solidFill>
                  <a:srgbClr val="FF0000"/>
                </a:solidFill>
              </a:rPr>
              <a:t>Truyện kể về một thầy giáo đã biết cách giải thích khéo léo, giúp bạn nhỏ khiếm thị chưa bao giờ nhìn thấy bình minh hiểu được bình minh như thế nào.</a:t>
            </a:r>
            <a:endParaRPr lang="en-US" sz="3200" dirty="0">
              <a:solidFill>
                <a:srgbClr val="FF0000"/>
              </a:solidFill>
            </a:endParaRPr>
          </a:p>
        </p:txBody>
      </p:sp>
    </p:spTree>
    <p:extLst>
      <p:ext uri="{BB962C8B-B14F-4D97-AF65-F5344CB8AC3E}">
        <p14:creationId xmlns:p14="http://schemas.microsoft.com/office/powerpoint/2010/main" val="383024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549594"/>
            <a:ext cx="11506199" cy="1754326"/>
          </a:xfrm>
          <a:prstGeom prst="rect">
            <a:avLst/>
          </a:prstGeom>
          <a:noFill/>
        </p:spPr>
        <p:txBody>
          <a:bodyPr wrap="square" rtlCol="0">
            <a:spAutoFit/>
          </a:bodyPr>
          <a:lstStyle/>
          <a:p>
            <a:pPr algn="ctr"/>
            <a:r>
              <a:rPr lang="vi-VN" sz="3600" b="1" dirty="0">
                <a:latin typeface="Times New Roman" pitchFamily="18" charset="0"/>
                <a:cs typeface="Times New Roman" pitchFamily="18" charset="0"/>
              </a:rPr>
              <a:t>Vận dụng</a:t>
            </a:r>
            <a:endParaRPr lang="en-US" sz="3600" b="1" dirty="0">
              <a:latin typeface="Times New Roman" pitchFamily="18" charset="0"/>
              <a:cs typeface="Times New Roman" pitchFamily="18" charset="0"/>
            </a:endParaRPr>
          </a:p>
          <a:p>
            <a:pPr algn="just"/>
            <a:r>
              <a:rPr lang="en-US" sz="3600" dirty="0">
                <a:latin typeface="Times New Roman" pitchFamily="18" charset="0"/>
                <a:cs typeface="Times New Roman" pitchFamily="18" charset="0"/>
              </a:rPr>
              <a:t>      </a:t>
            </a:r>
            <a:r>
              <a:rPr lang="vi-VN" sz="3200" b="1" dirty="0">
                <a:latin typeface="Times New Roman" pitchFamily="18" charset="0"/>
                <a:cs typeface="Times New Roman" pitchFamily="18" charset="0"/>
              </a:rPr>
              <a:t>Chọn một trong các bức ảnh sau</a:t>
            </a:r>
            <a:r>
              <a:rPr lang="vi-VN" sz="4000" dirty="0">
                <a:latin typeface="Times New Roman" pitchFamily="18" charset="0"/>
                <a:cs typeface="Times New Roman" pitchFamily="18" charset="0"/>
              </a:rPr>
              <a:t>, </a:t>
            </a:r>
            <a:r>
              <a:rPr lang="vi-VN" sz="3200" b="1" dirty="0">
                <a:latin typeface="Times New Roman" pitchFamily="18" charset="0"/>
                <a:cs typeface="Times New Roman" pitchFamily="18" charset="0"/>
              </a:rPr>
              <a:t>viết 1 hoặc 2 câu có sử dụng dấu phẩy, n</a:t>
            </a:r>
            <a:r>
              <a:rPr lang="en-US" sz="3200" b="1" dirty="0" err="1">
                <a:latin typeface="Times New Roman" pitchFamily="18" charset="0"/>
                <a:cs typeface="Times New Roman" pitchFamily="18" charset="0"/>
              </a:rPr>
              <a:t>êu</a:t>
            </a:r>
            <a:r>
              <a:rPr lang="en-US" sz="3200" b="1" dirty="0">
                <a:latin typeface="Times New Roman" pitchFamily="18" charset="0"/>
                <a:cs typeface="Times New Roman" pitchFamily="18" charset="0"/>
              </a:rPr>
              <a:t> tác dụng dấu phẩy đó.</a:t>
            </a:r>
            <a:endParaRPr lang="en-US" sz="2800" b="1" dirty="0">
              <a:latin typeface="Times New Roman" pitchFamily="18" charset="0"/>
              <a:cs typeface="Times New Roman" pitchFamily="18" charset="0"/>
            </a:endParaRPr>
          </a:p>
        </p:txBody>
      </p:sp>
      <p:grpSp>
        <p:nvGrpSpPr>
          <p:cNvPr id="9" name="Group 8"/>
          <p:cNvGrpSpPr/>
          <p:nvPr/>
        </p:nvGrpSpPr>
        <p:grpSpPr>
          <a:xfrm>
            <a:off x="1828800" y="2438400"/>
            <a:ext cx="8510588" cy="4329887"/>
            <a:chOff x="216273" y="2259781"/>
            <a:chExt cx="8903915" cy="450850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12140">
              <a:off x="231513" y="2475269"/>
              <a:ext cx="3066491" cy="206988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110" y="4495800"/>
              <a:ext cx="2822794" cy="21143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5517">
              <a:off x="6136061" y="2475268"/>
              <a:ext cx="2984127" cy="20089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5291">
              <a:off x="6324600" y="4615637"/>
              <a:ext cx="2795588" cy="21526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53046">
              <a:off x="216273" y="4615636"/>
              <a:ext cx="3081732" cy="211437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3110" y="2259781"/>
              <a:ext cx="2722705" cy="2039401"/>
            </a:xfrm>
            <a:prstGeom prst="rect">
              <a:avLst/>
            </a:prstGeom>
          </p:spPr>
        </p:pic>
      </p:grpSp>
    </p:spTree>
    <p:extLst>
      <p:ext uri="{BB962C8B-B14F-4D97-AF65-F5344CB8AC3E}">
        <p14:creationId xmlns:p14="http://schemas.microsoft.com/office/powerpoint/2010/main" val="186877144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43734"/>
          </a:xfrm>
          <a:prstGeom prst="rect">
            <a:avLst/>
          </a:prstGeom>
        </p:spPr>
      </p:pic>
      <p:sp>
        <p:nvSpPr>
          <p:cNvPr id="5" name="TextBox 4"/>
          <p:cNvSpPr txBox="1"/>
          <p:nvPr/>
        </p:nvSpPr>
        <p:spPr>
          <a:xfrm rot="21315149">
            <a:off x="3084723" y="2453703"/>
            <a:ext cx="5943600" cy="1200329"/>
          </a:xfrm>
          <a:prstGeom prst="rect">
            <a:avLst/>
          </a:prstGeom>
          <a:solidFill>
            <a:srgbClr val="FF99FF"/>
          </a:solidFill>
          <a:scene3d>
            <a:camera prst="obliqueTopRight"/>
            <a:lightRig rig="threePt" dir="t"/>
          </a:scene3d>
        </p:spPr>
        <p:txBody>
          <a:bodyPr wrap="square" rtlCol="0">
            <a:spAutoFit/>
          </a:bodyPr>
          <a:lstStyle/>
          <a:p>
            <a:pPr algn="ctr"/>
            <a:r>
              <a:rPr lang="en-US" sz="3600" b="1" dirty="0">
                <a:solidFill>
                  <a:schemeClr val="tx1">
                    <a:lumMod val="75000"/>
                    <a:lumOff val="25000"/>
                  </a:schemeClr>
                </a:solidFill>
                <a:latin typeface="Times New Roman" pitchFamily="18" charset="0"/>
                <a:cs typeface="Times New Roman" pitchFamily="18" charset="0"/>
              </a:rPr>
              <a:t>Chuẩn bị bài: </a:t>
            </a:r>
            <a:br>
              <a:rPr lang="en-US" sz="3600" b="1" dirty="0">
                <a:solidFill>
                  <a:schemeClr val="tx1">
                    <a:lumMod val="75000"/>
                    <a:lumOff val="25000"/>
                  </a:schemeClr>
                </a:solidFill>
                <a:latin typeface="Times New Roman" pitchFamily="18" charset="0"/>
                <a:cs typeface="Times New Roman" pitchFamily="18" charset="0"/>
              </a:rPr>
            </a:br>
            <a:r>
              <a:rPr lang="en-US" sz="3600" b="1" dirty="0">
                <a:solidFill>
                  <a:schemeClr val="tx1">
                    <a:lumMod val="75000"/>
                    <a:lumOff val="25000"/>
                  </a:schemeClr>
                </a:solidFill>
                <a:latin typeface="Times New Roman" pitchFamily="18" charset="0"/>
                <a:cs typeface="Times New Roman" pitchFamily="18" charset="0"/>
              </a:rPr>
              <a:t>Mở rộng vốn từ: Nam và nữ </a:t>
            </a:r>
            <a:endParaRPr lang="en-US" sz="3600"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6129125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uyển Tập 22 Hình Nền Powerpoint Dễ Thương Nhất Quả Đất, Tổng Hợp Ảnh Động  Powerpoint Dễ Thương">
            <a:extLst>
              <a:ext uri="{FF2B5EF4-FFF2-40B4-BE49-F238E27FC236}">
                <a16:creationId xmlns:a16="http://schemas.microsoft.com/office/drawing/2014/main" id="{592CB107-38C9-4FAB-B915-505DA7238884}"/>
              </a:ext>
            </a:extLst>
          </p:cNvPr>
          <p:cNvPicPr>
            <a:picLocks noChangeAspect="1" noChangeArrowheads="1"/>
          </p:cNvPicPr>
          <p:nvPr/>
        </p:nvPicPr>
        <p:blipFill>
          <a:blip r:embed="rId3"/>
          <a:srcRect/>
          <a:stretch>
            <a:fillRect/>
          </a:stretch>
        </p:blipFill>
        <p:spPr bwMode="auto">
          <a:xfrm>
            <a:off x="0" y="0"/>
            <a:ext cx="12192000" cy="6858000"/>
          </a:xfrm>
          <a:prstGeom prst="rect">
            <a:avLst/>
          </a:prstGeom>
          <a:noFill/>
          <a:effectLst>
            <a:outerShdw blurRad="50800" dir="5400000" algn="ctr" rotWithShape="0">
              <a:srgbClr val="000000">
                <a:alpha val="7000"/>
              </a:srgbClr>
            </a:outerShdw>
            <a:reflection stA="0" endPos="65000" dist="50800" dir="5400000" sy="-100000" algn="bl" rotWithShape="0"/>
          </a:effectLst>
        </p:spPr>
      </p:pic>
      <p:grpSp>
        <p:nvGrpSpPr>
          <p:cNvPr id="5123" name="Group 3">
            <a:extLst>
              <a:ext uri="{FF2B5EF4-FFF2-40B4-BE49-F238E27FC236}">
                <a16:creationId xmlns:a16="http://schemas.microsoft.com/office/drawing/2014/main" id="{013E374E-1350-4C81-B3C8-E555B20CEB48}"/>
              </a:ext>
            </a:extLst>
          </p:cNvPr>
          <p:cNvGrpSpPr>
            <a:grpSpLocks/>
          </p:cNvGrpSpPr>
          <p:nvPr/>
        </p:nvGrpSpPr>
        <p:grpSpPr bwMode="auto">
          <a:xfrm>
            <a:off x="3200400" y="1676400"/>
            <a:ext cx="5699125" cy="2590800"/>
            <a:chOff x="3792546" y="1775012"/>
            <a:chExt cx="5168846" cy="1817212"/>
          </a:xfrm>
        </p:grpSpPr>
        <p:sp>
          <p:nvSpPr>
            <p:cNvPr id="3" name="Cloud 2">
              <a:extLst>
                <a:ext uri="{FF2B5EF4-FFF2-40B4-BE49-F238E27FC236}">
                  <a16:creationId xmlns:a16="http://schemas.microsoft.com/office/drawing/2014/main" id="{9AE5BDEC-1258-4575-B00C-D425C13F5855}"/>
                </a:ext>
              </a:extLst>
            </p:cNvPr>
            <p:cNvSpPr/>
            <p:nvPr/>
          </p:nvSpPr>
          <p:spPr>
            <a:xfrm>
              <a:off x="3999880" y="1775012"/>
              <a:ext cx="4189379" cy="1817212"/>
            </a:xfrm>
            <a:prstGeom prst="cloud">
              <a:avLst/>
            </a:prstGeom>
            <a:gradFill>
              <a:gsLst>
                <a:gs pos="0">
                  <a:srgbClr val="E6FFFF"/>
                </a:gs>
                <a:gs pos="74000">
                  <a:srgbClr val="00B0F0">
                    <a:alpha val="8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lumMod val="95000"/>
                    <a:lumOff val="5000"/>
                  </a:srgbClr>
                </a:solidFill>
                <a:effectLst/>
                <a:uLnTx/>
                <a:uFillTx/>
                <a:latin typeface="Arial"/>
                <a:ea typeface="+mn-ea"/>
                <a:cs typeface="Arial"/>
              </a:endParaRPr>
            </a:p>
          </p:txBody>
        </p:sp>
        <p:sp>
          <p:nvSpPr>
            <p:cNvPr id="2" name="Rectangle 1">
              <a:extLst>
                <a:ext uri="{FF2B5EF4-FFF2-40B4-BE49-F238E27FC236}">
                  <a16:creationId xmlns:a16="http://schemas.microsoft.com/office/drawing/2014/main" id="{195533E0-05D9-4292-A464-297B24B273C4}"/>
                </a:ext>
              </a:extLst>
            </p:cNvPr>
            <p:cNvSpPr/>
            <p:nvPr/>
          </p:nvSpPr>
          <p:spPr>
            <a:xfrm>
              <a:off x="3792546" y="2149144"/>
              <a:ext cx="5168846" cy="841922"/>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w="22225">
                    <a:solidFill>
                      <a:srgbClr val="8DC6FF"/>
                    </a:solidFill>
                    <a:prstDash val="solid"/>
                  </a:ln>
                  <a:solidFill>
                    <a:srgbClr val="000000">
                      <a:lumMod val="95000"/>
                      <a:lumOff val="5000"/>
                    </a:srgbClr>
                  </a:solidFill>
                  <a:effectLst/>
                  <a:uLnTx/>
                  <a:uFillTx/>
                  <a:latin typeface="Times New Roman" panose="02020603050405020304" pitchFamily="18" charset="0"/>
                  <a:ea typeface="+mn-ea"/>
                  <a:cs typeface="Arial"/>
                </a:rPr>
                <a:t>KHỞI ĐỘNG</a:t>
              </a:r>
            </a:p>
          </p:txBody>
        </p:sp>
      </p:gr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sz="quarter" idx="13"/>
          </p:nvPr>
        </p:nvSpPr>
        <p:spPr>
          <a:xfrm>
            <a:off x="914400" y="274638"/>
            <a:ext cx="9753600" cy="6583363"/>
          </a:xfrm>
          <a:noFill/>
        </p:spPr>
        <p:txBody>
          <a:bodyPr>
            <a:normAutofit fontScale="85000" lnSpcReduction="20000"/>
          </a:bodyPr>
          <a:lstStyle/>
          <a:p>
            <a:pPr marL="0" indent="0">
              <a:buNone/>
            </a:pPr>
            <a:r>
              <a:rPr lang="en-US" sz="3500" dirty="0">
                <a:solidFill>
                  <a:schemeClr val="tx1"/>
                </a:solidFill>
                <a:latin typeface="Times New Roman" pitchFamily="18" charset="0"/>
                <a:cs typeface="Times New Roman" pitchFamily="18" charset="0"/>
              </a:rPr>
              <a:t>- Con đã đặt vé xem </a:t>
            </a:r>
          </a:p>
          <a:p>
            <a:pPr marL="0" indent="0">
              <a:buNone/>
            </a:pPr>
            <a:r>
              <a:rPr lang="en-US" sz="3500" dirty="0">
                <a:solidFill>
                  <a:schemeClr val="tx1"/>
                </a:solidFill>
                <a:latin typeface="Times New Roman" pitchFamily="18" charset="0"/>
                <a:cs typeface="Times New Roman" pitchFamily="18" charset="0"/>
              </a:rPr>
              <a:t>hài kịch cho mẹ chưa?</a:t>
            </a:r>
          </a:p>
          <a:p>
            <a:pPr marL="0" indent="0">
              <a:buNone/>
            </a:pPr>
            <a:r>
              <a:rPr lang="en-US" sz="3500" dirty="0">
                <a:solidFill>
                  <a:schemeClr val="tx1"/>
                </a:solidFill>
                <a:latin typeface="Times New Roman" pitchFamily="18" charset="0"/>
                <a:cs typeface="Times New Roman" pitchFamily="18" charset="0"/>
              </a:rPr>
              <a:t>- Dạ, con đã đặt 2 vé.</a:t>
            </a:r>
          </a:p>
          <a:p>
            <a:pPr marL="0" indent="0">
              <a:buNone/>
            </a:pPr>
            <a:r>
              <a:rPr lang="en-US" sz="3500" dirty="0">
                <a:solidFill>
                  <a:schemeClr val="tx1"/>
                </a:solidFill>
                <a:latin typeface="Times New Roman" pitchFamily="18" charset="0"/>
                <a:cs typeface="Times New Roman" pitchFamily="18" charset="0"/>
              </a:rPr>
              <a:t>- Sao có 2 vé?</a:t>
            </a:r>
          </a:p>
          <a:p>
            <a:pPr marL="0" indent="0">
              <a:buNone/>
            </a:pPr>
            <a:r>
              <a:rPr lang="en-US" sz="3500" dirty="0">
                <a:solidFill>
                  <a:schemeClr val="tx1"/>
                </a:solidFill>
                <a:latin typeface="Times New Roman" pitchFamily="18" charset="0"/>
                <a:cs typeface="Times New Roman" pitchFamily="18" charset="0"/>
              </a:rPr>
              <a:t>- Thì con đặt vé theo </a:t>
            </a:r>
          </a:p>
          <a:p>
            <a:pPr marL="0" indent="0">
              <a:buNone/>
            </a:pPr>
            <a:r>
              <a:rPr lang="en-US" sz="3500" dirty="0">
                <a:solidFill>
                  <a:schemeClr val="tx1"/>
                </a:solidFill>
                <a:latin typeface="Times New Roman" pitchFamily="18" charset="0"/>
                <a:cs typeface="Times New Roman" pitchFamily="18" charset="0"/>
              </a:rPr>
              <a:t>tin mẹ nhắn: </a:t>
            </a:r>
          </a:p>
          <a:p>
            <a:pPr marL="0" indent="0">
              <a:buNone/>
            </a:pPr>
            <a:r>
              <a:rPr lang="en-US" sz="3500" dirty="0">
                <a:solidFill>
                  <a:schemeClr val="tx1"/>
                </a:solidFill>
                <a:latin typeface="Times New Roman" pitchFamily="18" charset="0"/>
                <a:cs typeface="Times New Roman" pitchFamily="18" charset="0"/>
              </a:rPr>
              <a:t>.....</a:t>
            </a:r>
          </a:p>
          <a:p>
            <a:pPr marL="0" indent="0">
              <a:buNone/>
            </a:pPr>
            <a:endParaRPr lang="en-US" sz="3500" dirty="0">
              <a:latin typeface="Times New Roman" pitchFamily="18" charset="0"/>
              <a:cs typeface="Times New Roman" pitchFamily="18" charset="0"/>
            </a:endParaRPr>
          </a:p>
          <a:p>
            <a:pPr marL="0" indent="0">
              <a:buNone/>
            </a:pPr>
            <a:r>
              <a:rPr lang="en-US" sz="3500" dirty="0">
                <a:solidFill>
                  <a:schemeClr val="tx1"/>
                </a:solidFill>
                <a:latin typeface="Times New Roman" pitchFamily="18" charset="0"/>
                <a:cs typeface="Times New Roman" pitchFamily="18" charset="0"/>
              </a:rPr>
              <a:t>- Con đọc nhầm rồi.</a:t>
            </a:r>
          </a:p>
          <a:p>
            <a:pPr marL="0" indent="0">
              <a:buNone/>
            </a:pPr>
            <a:r>
              <a:rPr lang="en-US" sz="3500" dirty="0">
                <a:solidFill>
                  <a:schemeClr val="tx1"/>
                </a:solidFill>
                <a:latin typeface="Times New Roman" pitchFamily="18" charset="0"/>
                <a:cs typeface="Times New Roman" pitchFamily="18" charset="0"/>
              </a:rPr>
              <a:t> Ý mẹ là con mua </a:t>
            </a:r>
          </a:p>
          <a:p>
            <a:pPr marL="0" indent="0">
              <a:buNone/>
            </a:pPr>
            <a:r>
              <a:rPr lang="en-US" sz="3500" dirty="0">
                <a:solidFill>
                  <a:schemeClr val="tx1"/>
                </a:solidFill>
                <a:latin typeface="Times New Roman" pitchFamily="18" charset="0"/>
                <a:cs typeface="Times New Roman" pitchFamily="18" charset="0"/>
              </a:rPr>
              <a:t>cho chị,  cho ba và cho mẹ. </a:t>
            </a:r>
          </a:p>
          <a:p>
            <a:pPr marL="0" indent="0">
              <a:buNone/>
            </a:pPr>
            <a:r>
              <a:rPr lang="en-US" sz="3500" dirty="0">
                <a:solidFill>
                  <a:schemeClr val="tx1"/>
                </a:solidFill>
                <a:latin typeface="Times New Roman" pitchFamily="18" charset="0"/>
                <a:cs typeface="Times New Roman" pitchFamily="18" charset="0"/>
              </a:rPr>
              <a:t>Tất cả là 3 vé.</a:t>
            </a:r>
          </a:p>
          <a:p>
            <a:pPr marL="0" indent="0">
              <a:buNone/>
            </a:pPr>
            <a:r>
              <a:rPr lang="en-US" sz="3500" dirty="0">
                <a:solidFill>
                  <a:schemeClr val="tx1"/>
                </a:solidFill>
                <a:latin typeface="Times New Roman" pitchFamily="18" charset="0"/>
                <a:cs typeface="Times New Roman" pitchFamily="18" charset="0"/>
              </a:rPr>
              <a:t>-  ....</a:t>
            </a:r>
          </a:p>
          <a:p>
            <a:pPr algn="l"/>
            <a:endParaRPr lang="en-US" dirty="0">
              <a:latin typeface="Times New Roman" pitchFamily="18" charset="0"/>
              <a:cs typeface="Times New Roman" pitchFamily="18"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4958">
            <a:off x="6290562" y="-420810"/>
            <a:ext cx="518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968" y="0"/>
            <a:ext cx="5235633" cy="6858000"/>
          </a:xfrm>
          <a:prstGeom prst="rect">
            <a:avLst/>
          </a:prstGeom>
        </p:spPr>
      </p:pic>
    </p:spTree>
    <p:extLst>
      <p:ext uri="{BB962C8B-B14F-4D97-AF65-F5344CB8AC3E}">
        <p14:creationId xmlns:p14="http://schemas.microsoft.com/office/powerpoint/2010/main" val="7929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arn(inVertical)">
                                      <p:cBhvr>
                                        <p:cTn id="11" dur="500"/>
                                        <p:tgtEl>
                                          <p:spTgt spid="10">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barn(inVertical)">
                                      <p:cBhvr>
                                        <p:cTn id="14" dur="500"/>
                                        <p:tgtEl>
                                          <p:spTgt spid="10">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arn(inVertical)">
                                      <p:cBhvr>
                                        <p:cTn id="17" dur="500"/>
                                        <p:tgtEl>
                                          <p:spTgt spid="10">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barn(inVertical)">
                                      <p:cBhvr>
                                        <p:cTn id="20" dur="500"/>
                                        <p:tgtEl>
                                          <p:spTgt spid="10">
                                            <p:txEl>
                                              <p:pRg st="4" end="4"/>
                                            </p:txEl>
                                          </p:spTgt>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barn(inVertical)">
                                      <p:cBhvr>
                                        <p:cTn id="24" dur="500"/>
                                        <p:tgtEl>
                                          <p:spTgt spid="1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barn(inVertical)">
                                      <p:cBhvr>
                                        <p:cTn id="34" dur="500"/>
                                        <p:tgtEl>
                                          <p:spTgt spid="10">
                                            <p:txEl>
                                              <p:pRg st="8" end="8"/>
                                            </p:txEl>
                                          </p:spTgt>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10">
                                            <p:txEl>
                                              <p:pRg st="9" end="9"/>
                                            </p:txEl>
                                          </p:spTgt>
                                        </p:tgtEl>
                                        <p:attrNameLst>
                                          <p:attrName>style.visibility</p:attrName>
                                        </p:attrNameLst>
                                      </p:cBhvr>
                                      <p:to>
                                        <p:strVal val="visible"/>
                                      </p:to>
                                    </p:set>
                                    <p:animEffect transition="in" filter="barn(inVertical)">
                                      <p:cBhvr>
                                        <p:cTn id="38" dur="500"/>
                                        <p:tgtEl>
                                          <p:spTgt spid="10">
                                            <p:txEl>
                                              <p:pRg st="9" end="9"/>
                                            </p:txEl>
                                          </p:spTgt>
                                        </p:tgtEl>
                                      </p:cBhvr>
                                    </p:animEffect>
                                  </p:childTnLst>
                                </p:cTn>
                              </p:par>
                            </p:childTnLst>
                          </p:cTn>
                        </p:par>
                        <p:par>
                          <p:cTn id="39" fill="hold">
                            <p:stCondLst>
                              <p:cond delay="1000"/>
                            </p:stCondLst>
                            <p:childTnLst>
                              <p:par>
                                <p:cTn id="40" presetID="16" presetClass="entr" presetSubtype="21" fill="hold" nodeType="afterEffect">
                                  <p:stCondLst>
                                    <p:cond delay="0"/>
                                  </p:stCondLst>
                                  <p:childTnLst>
                                    <p:set>
                                      <p:cBhvr>
                                        <p:cTn id="41" dur="1" fill="hold">
                                          <p:stCondLst>
                                            <p:cond delay="0"/>
                                          </p:stCondLst>
                                        </p:cTn>
                                        <p:tgtEl>
                                          <p:spTgt spid="10">
                                            <p:txEl>
                                              <p:pRg st="10" end="10"/>
                                            </p:txEl>
                                          </p:spTgt>
                                        </p:tgtEl>
                                        <p:attrNameLst>
                                          <p:attrName>style.visibility</p:attrName>
                                        </p:attrNameLst>
                                      </p:cBhvr>
                                      <p:to>
                                        <p:strVal val="visible"/>
                                      </p:to>
                                    </p:set>
                                    <p:animEffect transition="in" filter="barn(inVertical)">
                                      <p:cBhvr>
                                        <p:cTn id="42" dur="500"/>
                                        <p:tgtEl>
                                          <p:spTgt spid="10">
                                            <p:txEl>
                                              <p:pRg st="10" end="10"/>
                                            </p:txEl>
                                          </p:spTgt>
                                        </p:tgtEl>
                                      </p:cBhvr>
                                    </p:animEffect>
                                  </p:childTnLst>
                                </p:cTn>
                              </p:par>
                            </p:childTnLst>
                          </p:cTn>
                        </p:par>
                        <p:par>
                          <p:cTn id="43" fill="hold">
                            <p:stCondLst>
                              <p:cond delay="1500"/>
                            </p:stCondLst>
                            <p:childTnLst>
                              <p:par>
                                <p:cTn id="44" presetID="16" presetClass="entr" presetSubtype="21" fill="hold" nodeType="afterEffect">
                                  <p:stCondLst>
                                    <p:cond delay="0"/>
                                  </p:stCondLst>
                                  <p:childTnLst>
                                    <p:set>
                                      <p:cBhvr>
                                        <p:cTn id="45" dur="1" fill="hold">
                                          <p:stCondLst>
                                            <p:cond delay="0"/>
                                          </p:stCondLst>
                                        </p:cTn>
                                        <p:tgtEl>
                                          <p:spTgt spid="10">
                                            <p:txEl>
                                              <p:pRg st="11" end="11"/>
                                            </p:txEl>
                                          </p:spTgt>
                                        </p:tgtEl>
                                        <p:attrNameLst>
                                          <p:attrName>style.visibility</p:attrName>
                                        </p:attrNameLst>
                                      </p:cBhvr>
                                      <p:to>
                                        <p:strVal val="visible"/>
                                      </p:to>
                                    </p:set>
                                    <p:animEffect transition="in" filter="barn(inVertical)">
                                      <p:cBhvr>
                                        <p:cTn id="46"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899"/>
          </a:xfrm>
          <a:prstGeom prst="rect">
            <a:avLst/>
          </a:prstGeom>
        </p:spPr>
      </p:pic>
      <p:sp>
        <p:nvSpPr>
          <p:cNvPr id="8" name="Wave 7"/>
          <p:cNvSpPr/>
          <p:nvPr/>
        </p:nvSpPr>
        <p:spPr>
          <a:xfrm>
            <a:off x="3352800" y="1447800"/>
            <a:ext cx="5029200" cy="4114800"/>
          </a:xfrm>
          <a:prstGeom prst="wave">
            <a:avLst>
              <a:gd name="adj1" fmla="val 9259"/>
              <a:gd name="adj2" fmla="val -123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a:p>
            <a:pPr algn="ctr"/>
            <a:r>
              <a:rPr lang="en-US" sz="3600" b="1" dirty="0">
                <a:solidFill>
                  <a:srgbClr val="002060"/>
                </a:solidFill>
                <a:latin typeface="Times New Roman" pitchFamily="18" charset="0"/>
                <a:cs typeface="Times New Roman" pitchFamily="18" charset="0"/>
              </a:rPr>
              <a:t>DẤU PHẨY </a:t>
            </a:r>
          </a:p>
          <a:p>
            <a:pPr algn="ctr"/>
            <a:r>
              <a:rPr lang="en-US" sz="3600" b="1" dirty="0">
                <a:solidFill>
                  <a:srgbClr val="002060"/>
                </a:solidFill>
                <a:latin typeface="Times New Roman" pitchFamily="18" charset="0"/>
                <a:cs typeface="Times New Roman" pitchFamily="18" charset="0"/>
              </a:rPr>
              <a:t>CÓ TÁC DỤNG GÌ </a:t>
            </a:r>
          </a:p>
          <a:p>
            <a:pPr algn="ctr"/>
            <a:r>
              <a:rPr lang="en-US" sz="9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59783347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B0F1-8B72-4CB5-B4F6-BB5AE284D1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499268-7C21-4929-BBE9-5B6E937CEC6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178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uyển Tập 22 Hình Nền Powerpoint Dễ Thương Nhất Quả Đất, Tổng Hợp Ảnh Động  Powerpoint Dễ Thương">
            <a:extLst>
              <a:ext uri="{FF2B5EF4-FFF2-40B4-BE49-F238E27FC236}">
                <a16:creationId xmlns:a16="http://schemas.microsoft.com/office/drawing/2014/main" id="{592CB107-38C9-4FAB-B915-505DA7238884}"/>
              </a:ext>
            </a:extLst>
          </p:cNvPr>
          <p:cNvPicPr>
            <a:picLocks noChangeAspect="1" noChangeArrowheads="1"/>
          </p:cNvPicPr>
          <p:nvPr/>
        </p:nvPicPr>
        <p:blipFill>
          <a:blip r:embed="rId3"/>
          <a:srcRect/>
          <a:stretch>
            <a:fillRect/>
          </a:stretch>
        </p:blipFill>
        <p:spPr bwMode="auto">
          <a:xfrm>
            <a:off x="0" y="0"/>
            <a:ext cx="12192000" cy="6858000"/>
          </a:xfrm>
          <a:prstGeom prst="rect">
            <a:avLst/>
          </a:prstGeom>
          <a:noFill/>
          <a:effectLst>
            <a:outerShdw blurRad="50800" dir="5400000" algn="ctr" rotWithShape="0">
              <a:srgbClr val="000000">
                <a:alpha val="7000"/>
              </a:srgbClr>
            </a:outerShdw>
            <a:reflection stA="0" endPos="65000" dist="50800" dir="5400000" sy="-100000" algn="bl" rotWithShape="0"/>
          </a:effectLst>
        </p:spPr>
      </p:pic>
      <p:grpSp>
        <p:nvGrpSpPr>
          <p:cNvPr id="5123" name="Group 3">
            <a:extLst>
              <a:ext uri="{FF2B5EF4-FFF2-40B4-BE49-F238E27FC236}">
                <a16:creationId xmlns:a16="http://schemas.microsoft.com/office/drawing/2014/main" id="{013E374E-1350-4C81-B3C8-E555B20CEB48}"/>
              </a:ext>
            </a:extLst>
          </p:cNvPr>
          <p:cNvGrpSpPr>
            <a:grpSpLocks/>
          </p:cNvGrpSpPr>
          <p:nvPr/>
        </p:nvGrpSpPr>
        <p:grpSpPr bwMode="auto">
          <a:xfrm>
            <a:off x="3379998" y="1676400"/>
            <a:ext cx="5339923" cy="2590800"/>
            <a:chOff x="3955435" y="1775012"/>
            <a:chExt cx="4843066" cy="1817212"/>
          </a:xfrm>
        </p:grpSpPr>
        <p:sp>
          <p:nvSpPr>
            <p:cNvPr id="3" name="Cloud 2">
              <a:extLst>
                <a:ext uri="{FF2B5EF4-FFF2-40B4-BE49-F238E27FC236}">
                  <a16:creationId xmlns:a16="http://schemas.microsoft.com/office/drawing/2014/main" id="{9AE5BDEC-1258-4575-B00C-D425C13F5855}"/>
                </a:ext>
              </a:extLst>
            </p:cNvPr>
            <p:cNvSpPr/>
            <p:nvPr/>
          </p:nvSpPr>
          <p:spPr>
            <a:xfrm>
              <a:off x="3999880" y="1775012"/>
              <a:ext cx="4189379" cy="1817212"/>
            </a:xfrm>
            <a:prstGeom prst="cloud">
              <a:avLst/>
            </a:prstGeom>
            <a:gradFill>
              <a:gsLst>
                <a:gs pos="0">
                  <a:srgbClr val="E6FFFF"/>
                </a:gs>
                <a:gs pos="74000">
                  <a:srgbClr val="00B0F0">
                    <a:alpha val="8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lumMod val="95000"/>
                    <a:lumOff val="5000"/>
                  </a:srgbClr>
                </a:solidFill>
                <a:effectLst/>
                <a:uLnTx/>
                <a:uFillTx/>
                <a:latin typeface="Arial"/>
                <a:ea typeface="+mn-ea"/>
                <a:cs typeface="Arial"/>
              </a:endParaRPr>
            </a:p>
          </p:txBody>
        </p:sp>
        <p:sp>
          <p:nvSpPr>
            <p:cNvPr id="2" name="Rectangle 1">
              <a:extLst>
                <a:ext uri="{FF2B5EF4-FFF2-40B4-BE49-F238E27FC236}">
                  <a16:creationId xmlns:a16="http://schemas.microsoft.com/office/drawing/2014/main" id="{195533E0-05D9-4292-A464-297B24B273C4}"/>
                </a:ext>
              </a:extLst>
            </p:cNvPr>
            <p:cNvSpPr/>
            <p:nvPr/>
          </p:nvSpPr>
          <p:spPr>
            <a:xfrm>
              <a:off x="3955435" y="2149144"/>
              <a:ext cx="4843066" cy="841922"/>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w="22225">
                    <a:solidFill>
                      <a:srgbClr val="8DC6FF"/>
                    </a:solidFill>
                    <a:prstDash val="solid"/>
                  </a:ln>
                  <a:solidFill>
                    <a:srgbClr val="000000">
                      <a:lumMod val="95000"/>
                      <a:lumOff val="5000"/>
                    </a:srgbClr>
                  </a:solidFill>
                  <a:effectLst/>
                  <a:uLnTx/>
                  <a:uFillTx/>
                  <a:latin typeface="Times New Roman" panose="02020603050405020304" pitchFamily="18" charset="0"/>
                  <a:ea typeface="+mn-ea"/>
                  <a:cs typeface="Arial"/>
                </a:rPr>
                <a:t>KH</a:t>
              </a:r>
              <a:r>
                <a:rPr lang="vi-VN" sz="7200" b="1" dirty="0">
                  <a:ln w="22225">
                    <a:solidFill>
                      <a:srgbClr val="8DC6FF"/>
                    </a:solidFill>
                    <a:prstDash val="solid"/>
                  </a:ln>
                  <a:solidFill>
                    <a:srgbClr val="000000">
                      <a:lumMod val="95000"/>
                      <a:lumOff val="5000"/>
                    </a:srgbClr>
                  </a:solidFill>
                  <a:latin typeface="Times New Roman" panose="02020603050405020304" pitchFamily="18" charset="0"/>
                  <a:cs typeface="Arial"/>
                </a:rPr>
                <a:t>ÁM PHÁ</a:t>
              </a:r>
              <a:endParaRPr kumimoji="0" lang="en-US" sz="7200" b="1" i="0" u="none" strike="noStrike" kern="1200" cap="none" spc="0" normalizeH="0" baseline="0" noProof="0" dirty="0">
                <a:ln w="22225">
                  <a:solidFill>
                    <a:srgbClr val="8DC6FF"/>
                  </a:solidFill>
                  <a:prstDash val="solid"/>
                </a:ln>
                <a:solidFill>
                  <a:srgbClr val="000000">
                    <a:lumMod val="95000"/>
                    <a:lumOff val="5000"/>
                  </a:srgbClr>
                </a:solidFill>
                <a:effectLst/>
                <a:uLnTx/>
                <a:uFillTx/>
                <a:latin typeface="Times New Roman" panose="02020603050405020304" pitchFamily="18" charset="0"/>
                <a:ea typeface="+mn-ea"/>
                <a:cs typeface="Arial"/>
              </a:endParaRPr>
            </a:p>
          </p:txBody>
        </p:sp>
      </p:grpSp>
    </p:spTree>
    <p:extLst>
      <p:ext uri="{BB962C8B-B14F-4D97-AF65-F5344CB8AC3E}">
        <p14:creationId xmlns:p14="http://schemas.microsoft.com/office/powerpoint/2010/main" val="3134971531"/>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uyển Tập 22 Hình Nền Powerpoint Dễ Thương Nhất Quả Đất, Tổng Hợp Ảnh Động  Powerpoint Dễ Thương">
            <a:extLst>
              <a:ext uri="{FF2B5EF4-FFF2-40B4-BE49-F238E27FC236}">
                <a16:creationId xmlns:a16="http://schemas.microsoft.com/office/drawing/2014/main" id="{592CB107-38C9-4FAB-B915-505DA7238884}"/>
              </a:ext>
            </a:extLst>
          </p:cNvPr>
          <p:cNvPicPr>
            <a:picLocks noChangeAspect="1" noChangeArrowheads="1"/>
          </p:cNvPicPr>
          <p:nvPr/>
        </p:nvPicPr>
        <p:blipFill>
          <a:blip r:embed="rId3"/>
          <a:srcRect/>
          <a:stretch>
            <a:fillRect/>
          </a:stretch>
        </p:blipFill>
        <p:spPr bwMode="auto">
          <a:xfrm>
            <a:off x="0" y="-23446"/>
            <a:ext cx="12192000" cy="6858000"/>
          </a:xfrm>
          <a:prstGeom prst="rect">
            <a:avLst/>
          </a:prstGeom>
          <a:noFill/>
          <a:effectLst>
            <a:outerShdw blurRad="50800" dir="5400000" algn="ctr" rotWithShape="0">
              <a:srgbClr val="000000">
                <a:alpha val="7000"/>
              </a:srgbClr>
            </a:outerShdw>
            <a:reflection stA="0" endPos="65000" dist="50800" dir="5400000" sy="-100000" algn="bl" rotWithShape="0"/>
          </a:effectLst>
        </p:spPr>
      </p:pic>
      <p:sp>
        <p:nvSpPr>
          <p:cNvPr id="2" name="Rectangle 1">
            <a:extLst>
              <a:ext uri="{FF2B5EF4-FFF2-40B4-BE49-F238E27FC236}">
                <a16:creationId xmlns:a16="http://schemas.microsoft.com/office/drawing/2014/main" id="{195533E0-05D9-4292-A464-297B24B273C4}"/>
              </a:ext>
            </a:extLst>
          </p:cNvPr>
          <p:cNvSpPr/>
          <p:nvPr/>
        </p:nvSpPr>
        <p:spPr bwMode="auto">
          <a:xfrm>
            <a:off x="4246776" y="239208"/>
            <a:ext cx="3698447" cy="1200329"/>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7200" b="1" dirty="0">
                <a:ln w="22225">
                  <a:solidFill>
                    <a:srgbClr val="8DC6FF"/>
                  </a:solidFill>
                  <a:prstDash val="solid"/>
                </a:ln>
                <a:solidFill>
                  <a:srgbClr val="000000">
                    <a:lumMod val="95000"/>
                    <a:lumOff val="5000"/>
                  </a:srgbClr>
                </a:solidFill>
                <a:latin typeface="Times New Roman" panose="02020603050405020304" pitchFamily="18" charset="0"/>
                <a:cs typeface="Arial"/>
              </a:rPr>
              <a:t>Mục tiêu</a:t>
            </a:r>
            <a:endParaRPr kumimoji="0" lang="en-US" sz="7200" b="1" i="0" u="none" strike="noStrike" kern="1200" cap="none" spc="0" normalizeH="0" baseline="0" noProof="0" dirty="0">
              <a:ln w="22225">
                <a:solidFill>
                  <a:srgbClr val="8DC6FF"/>
                </a:solidFill>
                <a:prstDash val="solid"/>
              </a:ln>
              <a:solidFill>
                <a:srgbClr val="000000">
                  <a:lumMod val="95000"/>
                  <a:lumOff val="5000"/>
                </a:srgbClr>
              </a:solidFill>
              <a:effectLst/>
              <a:uLnTx/>
              <a:uFillTx/>
              <a:latin typeface="Times New Roman" panose="02020603050405020304" pitchFamily="18" charset="0"/>
              <a:ea typeface="+mn-ea"/>
              <a:cs typeface="Arial"/>
            </a:endParaRPr>
          </a:p>
        </p:txBody>
      </p:sp>
      <p:sp>
        <p:nvSpPr>
          <p:cNvPr id="7" name="文本框 17">
            <a:extLst>
              <a:ext uri="{FF2B5EF4-FFF2-40B4-BE49-F238E27FC236}">
                <a16:creationId xmlns:a16="http://schemas.microsoft.com/office/drawing/2014/main" id="{BF1C1ECA-84B0-4756-A06F-642EF859CCA5}"/>
              </a:ext>
            </a:extLst>
          </p:cNvPr>
          <p:cNvSpPr txBox="1">
            <a:spLocks noChangeArrowheads="1"/>
          </p:cNvSpPr>
          <p:nvPr/>
        </p:nvSpPr>
        <p:spPr bwMode="auto">
          <a:xfrm>
            <a:off x="685800" y="2458453"/>
            <a:ext cx="1112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zh-CN" sz="3600" b="1" dirty="0">
                <a:solidFill>
                  <a:srgbClr val="333399"/>
                </a:solidFill>
                <a:latin typeface="Times New Roman" panose="02020603050405020304" pitchFamily="18" charset="0"/>
                <a:ea typeface="Arial Unicode MS" pitchFamily="34" charset="-128"/>
                <a:cs typeface="Times New Roman" panose="02020603050405020304" pitchFamily="18" charset="0"/>
                <a:sym typeface="字魂59号-创粗黑"/>
              </a:rPr>
              <a:t>1. Ôn tập kiến thức về dấu phẩy, tác dụng của dấu phẩy.</a:t>
            </a:r>
          </a:p>
        </p:txBody>
      </p:sp>
      <p:sp>
        <p:nvSpPr>
          <p:cNvPr id="8" name="文本框 17">
            <a:extLst>
              <a:ext uri="{FF2B5EF4-FFF2-40B4-BE49-F238E27FC236}">
                <a16:creationId xmlns:a16="http://schemas.microsoft.com/office/drawing/2014/main" id="{815588C3-C4B5-45B5-ABFE-AC8076579DBD}"/>
              </a:ext>
            </a:extLst>
          </p:cNvPr>
          <p:cNvSpPr txBox="1">
            <a:spLocks noChangeArrowheads="1"/>
          </p:cNvSpPr>
          <p:nvPr/>
        </p:nvSpPr>
        <p:spPr bwMode="auto">
          <a:xfrm>
            <a:off x="939018" y="3504059"/>
            <a:ext cx="1021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zh-CN" sz="3600" b="1" dirty="0">
                <a:solidFill>
                  <a:srgbClr val="333399"/>
                </a:solidFill>
                <a:latin typeface="Times New Roman" panose="02020603050405020304" pitchFamily="18" charset="0"/>
                <a:ea typeface="Arial Unicode MS" pitchFamily="34" charset="-128"/>
                <a:cs typeface="Times New Roman" panose="02020603050405020304" pitchFamily="18" charset="0"/>
                <a:sym typeface="字魂59号-创粗黑"/>
              </a:rPr>
              <a:t>2. Sử dụng đúng chấm, dấu phẩy khi viết.</a:t>
            </a:r>
          </a:p>
        </p:txBody>
      </p:sp>
    </p:spTree>
    <p:extLst>
      <p:ext uri="{BB962C8B-B14F-4D97-AF65-F5344CB8AC3E}">
        <p14:creationId xmlns:p14="http://schemas.microsoft.com/office/powerpoint/2010/main" val="693386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a:off x="363415" y="152400"/>
            <a:ext cx="11465169" cy="340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altLang="en-US" sz="24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Bài 1. Xếp các ví dụ cho dưới đây vào ô thích hợp trong bảng tổng kết về dấu phẩy:</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 Khi phương đông vừa vẩn bụi hồng, con hoạ mi ấy lại hót vang lừng.</a:t>
            </a:r>
            <a:endParaRPr kumimoji="0" lang="en-US" alt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 Phong trào </a:t>
            </a:r>
            <a:r>
              <a:rPr kumimoji="0" lang="vi-VN" altLang="en-US" sz="24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Ba đảm đang </a:t>
            </a:r>
            <a:r>
              <a:rPr kumimoji="0" lang="vi-VN" alt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thời kì chống Mĩ cứu nước, phong trào </a:t>
            </a:r>
            <a:r>
              <a:rPr kumimoji="0" lang="vi-VN" altLang="en-US" sz="24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Giỏi việc nước, đảm việc nhà</a:t>
            </a:r>
            <a:r>
              <a:rPr kumimoji="0" lang="vi-VN" altLang="en-US" sz="24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kumimoji="0" lang="en-US" alt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c) Thế kỉ XX là thế kỉ giải phóng phụ nữ, còn thế kỉ XXI phải là thế kỉ hoàn thành sự nghiệp đó.</a:t>
            </a:r>
          </a:p>
        </p:txBody>
      </p:sp>
      <p:graphicFrame>
        <p:nvGraphicFramePr>
          <p:cNvPr id="11" name="Group 34"/>
          <p:cNvGraphicFramePr>
            <a:graphicFrameLocks noGrp="1"/>
          </p:cNvGraphicFramePr>
          <p:nvPr>
            <p:extLst>
              <p:ext uri="{D42A27DB-BD31-4B8C-83A1-F6EECF244321}">
                <p14:modId xmlns:p14="http://schemas.microsoft.com/office/powerpoint/2010/main" val="3662047842"/>
              </p:ext>
            </p:extLst>
          </p:nvPr>
        </p:nvGraphicFramePr>
        <p:xfrm>
          <a:off x="403273" y="3733800"/>
          <a:ext cx="11224845" cy="2409825"/>
        </p:xfrm>
        <a:graphic>
          <a:graphicData uri="http://schemas.openxmlformats.org/drawingml/2006/table">
            <a:tbl>
              <a:tblPr/>
              <a:tblGrid>
                <a:gridCol w="9300585">
                  <a:extLst>
                    <a:ext uri="{9D8B030D-6E8A-4147-A177-3AD203B41FA5}">
                      <a16:colId xmlns:a16="http://schemas.microsoft.com/office/drawing/2014/main" val="20000"/>
                    </a:ext>
                  </a:extLst>
                </a:gridCol>
                <a:gridCol w="1924260">
                  <a:extLst>
                    <a:ext uri="{9D8B030D-6E8A-4147-A177-3AD203B41FA5}">
                      <a16:colId xmlns:a16="http://schemas.microsoft.com/office/drawing/2014/main" val="20001"/>
                    </a:ext>
                  </a:extLst>
                </a:gridCol>
              </a:tblGrid>
              <a:tr h="504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dụng</a:t>
                      </a:r>
                      <a:r>
                        <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dấu</a:t>
                      </a:r>
                      <a:r>
                        <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phẩy</a:t>
                      </a:r>
                      <a:endPar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Ví dụ</a:t>
                      </a:r>
                      <a:endPar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Ngăn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phận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cùng</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trong</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Ngăn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trạng</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chủ</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ngữ</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Ngăn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vế</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trong</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ghép</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1922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768</TotalTime>
  <Words>1267</Words>
  <Application>Microsoft Office PowerPoint</Application>
  <PresentationFormat>Widescreen</PresentationFormat>
  <Paragraphs>126</Paragraphs>
  <Slides>23</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Calibri</vt:lpstr>
      <vt:lpstr>Calibri Light</vt:lpstr>
      <vt:lpstr>Constantia</vt:lpstr>
      <vt:lpstr>Georgia</vt:lpstr>
      <vt:lpstr>Times New Roman</vt:lpstr>
      <vt:lpstr>Trebuchet MS</vt:lpstr>
      <vt:lpstr>Wingdings 2</vt:lpstr>
      <vt:lpstr>Office Theme</vt:lpstr>
      <vt:lpstr>Slipstream</vt:lpstr>
      <vt:lpstr>Flow</vt: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VỀ DẤU CÂU</dc:title>
  <dc:creator>HONGLE</dc:creator>
  <cp:lastModifiedBy>admin</cp:lastModifiedBy>
  <cp:revision>74</cp:revision>
  <dcterms:created xsi:type="dcterms:W3CDTF">2021-04-04T08:03:34Z</dcterms:created>
  <dcterms:modified xsi:type="dcterms:W3CDTF">2022-04-11T10:10:45Z</dcterms:modified>
</cp:coreProperties>
</file>