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ags/tag3.xml" ContentType="application/vnd.openxmlformats-officedocument.presentationml.tags+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ags/tag4.xml" ContentType="application/vnd.openxmlformats-officedocument.presentationml.tags+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86" r:id="rId4"/>
  </p:sldMasterIdLst>
  <p:notesMasterIdLst>
    <p:notesMasterId r:id="rId24"/>
  </p:notesMasterIdLst>
  <p:sldIdLst>
    <p:sldId id="2640" r:id="rId5"/>
    <p:sldId id="445" r:id="rId6"/>
    <p:sldId id="447" r:id="rId7"/>
    <p:sldId id="448" r:id="rId8"/>
    <p:sldId id="359" r:id="rId9"/>
    <p:sldId id="2636" r:id="rId10"/>
    <p:sldId id="454" r:id="rId11"/>
    <p:sldId id="402" r:id="rId12"/>
    <p:sldId id="456" r:id="rId13"/>
    <p:sldId id="267" r:id="rId14"/>
    <p:sldId id="2642" r:id="rId15"/>
    <p:sldId id="450" r:id="rId16"/>
    <p:sldId id="2637" r:id="rId17"/>
    <p:sldId id="322" r:id="rId18"/>
    <p:sldId id="2638" r:id="rId19"/>
    <p:sldId id="2639" r:id="rId20"/>
    <p:sldId id="459" r:id="rId21"/>
    <p:sldId id="2641" r:id="rId22"/>
    <p:sldId id="4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03" autoAdjust="0"/>
    <p:restoredTop sz="94660"/>
  </p:normalViewPr>
  <p:slideViewPr>
    <p:cSldViewPr snapToGrid="0">
      <p:cViewPr varScale="1">
        <p:scale>
          <a:sx n="60" d="100"/>
          <a:sy n="60" d="100"/>
        </p:scale>
        <p:origin x="2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953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543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202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173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82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4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77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16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879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4400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6396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2081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78246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788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2142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88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839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529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013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1952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9393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4566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0869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62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2023/4/14</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2023/4/14</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3" descr="A picture containing shape&#10;&#10;Description automatically generated">
            <a:extLst>
              <a:ext uri="{FF2B5EF4-FFF2-40B4-BE49-F238E27FC236}">
                <a16:creationId xmlns:a16="http://schemas.microsoft.com/office/drawing/2014/main" id="{35511013-3BE5-0C47-B376-ED32302047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FD935AA-EA80-D395-8251-B64865A0CD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82595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813734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notesSlide" Target="../notesSlides/notesSlide4.xml"/><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5.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microsoft.com/office/2007/relationships/hdphoto" Target="../media/hdphoto7.wdp"/><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53.png"/><Relationship Id="rId5" Type="http://schemas.microsoft.com/office/2007/relationships/hdphoto" Target="../media/hdphoto7.wdp"/><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microsoft.com/office/2007/relationships/hdphoto" Target="../media/hdphoto7.wdp"/><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4.png"/><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DB3961-F726-E597-7477-A37D62F71972}"/>
              </a:ext>
            </a:extLst>
          </p:cNvPr>
          <p:cNvSpPr txBox="1"/>
          <p:nvPr/>
        </p:nvSpPr>
        <p:spPr>
          <a:xfrm>
            <a:off x="315770" y="328755"/>
            <a:ext cx="11391441" cy="45257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Chào</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mừng</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các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con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sinh</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đến</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với</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tiết</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Môn</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Tiếng</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Việt</a:t>
            </a:r>
            <a:endPar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2935269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latin typeface="Source Han Sans Regular"/>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latin typeface="Source Han Sans Regular"/>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Calibri" panose="020F0502020204030204" pitchFamily="34" charset="0"/>
                <a:cs typeface="Calibri" panose="020F0502020204030204" pitchFamily="34"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Calibri" panose="020F0502020204030204" pitchFamily="34" charset="0"/>
              <a:cs typeface="Calibri" panose="020F0502020204030204" pitchFamily="34" charset="0"/>
            </a:endParaRPr>
          </a:p>
          <a:p>
            <a:pPr algn="just" defTabSz="1219170"/>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Thành trì </a:t>
            </a:r>
            <a:r>
              <a:rPr lang="en-US" sz="32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của</a:t>
            </a:r>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Calibri" panose="020F0502020204030204" pitchFamily="34" charset="0"/>
              <a:ea typeface="Microsoft YaHei"/>
              <a:cs typeface="Calibri" panose="020F0502020204030204" pitchFamily="34"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3513762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3" name="Picture 2">
            <a:extLst>
              <a:ext uri="{FF2B5EF4-FFF2-40B4-BE49-F238E27FC236}">
                <a16:creationId xmlns:a16="http://schemas.microsoft.com/office/drawing/2014/main" id="{C12D7644-595C-3721-BA3E-2C7CC950BA25}"/>
              </a:ext>
            </a:extLst>
          </p:cNvPr>
          <p:cNvPicPr>
            <a:picLocks noChangeAspect="1"/>
          </p:cNvPicPr>
          <p:nvPr/>
        </p:nvPicPr>
        <p:blipFill>
          <a:blip r:embed="rId6"/>
          <a:stretch>
            <a:fillRect/>
          </a:stretch>
        </p:blipFill>
        <p:spPr>
          <a:xfrm>
            <a:off x="3274828" y="2449366"/>
            <a:ext cx="5718544" cy="1902117"/>
          </a:xfrm>
          <a:prstGeom prst="rect">
            <a:avLst/>
          </a:prstGeom>
        </p:spPr>
      </p:pic>
    </p:spTree>
    <p:custDataLst>
      <p:tags r:id="rId1"/>
    </p:custDataLst>
    <p:extLst>
      <p:ext uri="{BB962C8B-B14F-4D97-AF65-F5344CB8AC3E}">
        <p14:creationId xmlns:p14="http://schemas.microsoft.com/office/powerpoint/2010/main" val="3663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429B21-4F8B-4020-90B2-63E55A61D7AF}"/>
              </a:ext>
            </a:extLst>
          </p:cNvPr>
          <p:cNvSpPr/>
          <p:nvPr/>
        </p:nvSpPr>
        <p:spPr>
          <a:xfrm>
            <a:off x="857251" y="124073"/>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Calibri" panose="020F0502020204030204" pitchFamily="34" charset="0"/>
                <a:cs typeface="Calibri" panose="020F0502020204030204" pitchFamily="34" charset="0"/>
              </a:rPr>
              <a:t>Chọn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hợp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ngôi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sao</a:t>
            </a:r>
            <a:endParaRPr lang="en-US" sz="4000" b="1" dirty="0">
              <a:solidFill>
                <a:prstClr val="black"/>
              </a:solidFill>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Trú</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chú</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2" name="Rectangle: Rounded Corners 1">
            <a:extLst>
              <a:ext uri="{FF2B5EF4-FFF2-40B4-BE49-F238E27FC236}">
                <a16:creationId xmlns:a16="http://schemas.microsoft.com/office/drawing/2014/main"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ẩn</a:t>
            </a:r>
            <a:endParaRPr lang="en-US" sz="3600" dirty="0">
              <a:solidFill>
                <a:srgbClr val="00206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trọng</a:t>
            </a:r>
            <a:endParaRPr lang="en-US" sz="3600"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ý</a:t>
            </a:r>
          </a:p>
        </p:txBody>
      </p:sp>
      <p:sp>
        <p:nvSpPr>
          <p:cNvPr id="9" name="Rectangle: Rounded Corners 8">
            <a:extLst>
              <a:ext uri="{FF2B5EF4-FFF2-40B4-BE49-F238E27FC236}">
                <a16:creationId xmlns:a16="http://schemas.microsoft.com/office/drawing/2014/main"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chăm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cô</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chú</a:t>
            </a:r>
            <a:endParaRPr lang="en-US" sz="36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Trợ</a:t>
            </a: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000" b="0" i="1"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chợ</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trợ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giúp</a:t>
            </a:r>
            <a:endParaRPr lang="en-US" sz="3600" dirty="0">
              <a:solidFill>
                <a:srgbClr val="002060"/>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hỗ</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hội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chợ</a:t>
            </a:r>
            <a:endParaRPr lang="en-US" sz="3600" dirty="0">
              <a:solidFill>
                <a:srgbClr val="002060"/>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viện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trợ</a:t>
            </a:r>
            <a:endParaRPr lang="en-US" sz="3600" dirty="0">
              <a:solidFill>
                <a:srgbClr val="00206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chợ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nổi</a:t>
            </a:r>
            <a:endParaRPr lang="en-US" sz="3600" dirty="0">
              <a:solidFill>
                <a:srgbClr val="002060"/>
              </a:solidFill>
              <a:latin typeface="Calibri" panose="020F0502020204030204" pitchFamily="34" charset="0"/>
              <a:cs typeface="Calibri" panose="020F0502020204030204" pitchFamily="34" charset="0"/>
            </a:endParaRPr>
          </a:p>
        </p:txBody>
      </p:sp>
      <p:pic>
        <p:nvPicPr>
          <p:cNvPr id="17" name="Picture 2" descr="Thiết Kế Website Thủy Hải Sản Đẹp】™ - Hút Khách Hiệu Quả">
            <a:extLst>
              <a:ext uri="{FF2B5EF4-FFF2-40B4-BE49-F238E27FC236}">
                <a16:creationId xmlns:a16="http://schemas.microsoft.com/office/drawing/2014/main"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3.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Làm</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bài</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tập</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a </a:t>
            </a:r>
            <a:r>
              <a:rPr lang="en-US" sz="3200" b="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hoặc</a:t>
            </a:r>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7277100" cy="676027"/>
          </a:xfrm>
          <a:custGeom>
            <a:avLst/>
            <a:gdLst>
              <a:gd name="connsiteX0" fmla="*/ 0 w 7277100"/>
              <a:gd name="connsiteY0" fmla="*/ 0 h 676027"/>
              <a:gd name="connsiteX1" fmla="*/ 443242 w 7277100"/>
              <a:gd name="connsiteY1" fmla="*/ 0 h 676027"/>
              <a:gd name="connsiteX2" fmla="*/ 1250338 w 7277100"/>
              <a:gd name="connsiteY2" fmla="*/ 0 h 676027"/>
              <a:gd name="connsiteX3" fmla="*/ 1693580 w 7277100"/>
              <a:gd name="connsiteY3" fmla="*/ 0 h 676027"/>
              <a:gd name="connsiteX4" fmla="*/ 2427905 w 7277100"/>
              <a:gd name="connsiteY4" fmla="*/ 0 h 676027"/>
              <a:gd name="connsiteX5" fmla="*/ 3016689 w 7277100"/>
              <a:gd name="connsiteY5" fmla="*/ 0 h 676027"/>
              <a:gd name="connsiteX6" fmla="*/ 3751014 w 7277100"/>
              <a:gd name="connsiteY6" fmla="*/ 0 h 676027"/>
              <a:gd name="connsiteX7" fmla="*/ 4412569 w 7277100"/>
              <a:gd name="connsiteY7" fmla="*/ 0 h 676027"/>
              <a:gd name="connsiteX8" fmla="*/ 5074123 w 7277100"/>
              <a:gd name="connsiteY8" fmla="*/ 0 h 676027"/>
              <a:gd name="connsiteX9" fmla="*/ 5735678 w 7277100"/>
              <a:gd name="connsiteY9" fmla="*/ 0 h 676027"/>
              <a:gd name="connsiteX10" fmla="*/ 6397232 w 7277100"/>
              <a:gd name="connsiteY10" fmla="*/ 0 h 676027"/>
              <a:gd name="connsiteX11" fmla="*/ 7277100 w 7277100"/>
              <a:gd name="connsiteY11" fmla="*/ 0 h 676027"/>
              <a:gd name="connsiteX12" fmla="*/ 7277100 w 7277100"/>
              <a:gd name="connsiteY12" fmla="*/ 676027 h 676027"/>
              <a:gd name="connsiteX13" fmla="*/ 6470003 w 7277100"/>
              <a:gd name="connsiteY13" fmla="*/ 676027 h 676027"/>
              <a:gd name="connsiteX14" fmla="*/ 5662907 w 7277100"/>
              <a:gd name="connsiteY14" fmla="*/ 676027 h 676027"/>
              <a:gd name="connsiteX15" fmla="*/ 5146894 w 7277100"/>
              <a:gd name="connsiteY15" fmla="*/ 676027 h 676027"/>
              <a:gd name="connsiteX16" fmla="*/ 4485340 w 7277100"/>
              <a:gd name="connsiteY16" fmla="*/ 676027 h 676027"/>
              <a:gd name="connsiteX17" fmla="*/ 3969327 w 7277100"/>
              <a:gd name="connsiteY17" fmla="*/ 676027 h 676027"/>
              <a:gd name="connsiteX18" fmla="*/ 3453315 w 7277100"/>
              <a:gd name="connsiteY18" fmla="*/ 676027 h 676027"/>
              <a:gd name="connsiteX19" fmla="*/ 2646218 w 7277100"/>
              <a:gd name="connsiteY19" fmla="*/ 676027 h 676027"/>
              <a:gd name="connsiteX20" fmla="*/ 1984664 w 7277100"/>
              <a:gd name="connsiteY20" fmla="*/ 676027 h 676027"/>
              <a:gd name="connsiteX21" fmla="*/ 1468651 w 7277100"/>
              <a:gd name="connsiteY21" fmla="*/ 676027 h 676027"/>
              <a:gd name="connsiteX22" fmla="*/ 879868 w 7277100"/>
              <a:gd name="connsiteY22" fmla="*/ 676027 h 676027"/>
              <a:gd name="connsiteX23" fmla="*/ 0 w 7277100"/>
              <a:gd name="connsiteY23" fmla="*/ 676027 h 676027"/>
              <a:gd name="connsiteX24" fmla="*/ 0 w 7277100"/>
              <a:gd name="connsiteY24"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r, d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hoặc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Có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ú bé ba tuổi,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Vẫn chẳng</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ịu nói, cười</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Thấy giặc Ân xâm lược</a:t>
            </a:r>
          </a:p>
          <a:p>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Ch</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ợt vụt cao gấp mười.</a:t>
            </a:r>
          </a:p>
          <a:p>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Cưỡi ngựa, vung roi sắt</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Ra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ận, chú hiên ngang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Roi gãy, nhổ </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tr</a:t>
            </a:r>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e làng</a:t>
            </a:r>
          </a:p>
          <a:p>
            <a:r>
              <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Quật tới tấp, giặc tan.</a:t>
            </a:r>
            <a:endPar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a:p>
            <a:pPr algn="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(Theo Phan </a:t>
            </a:r>
            <a:r>
              <a:rPr lang="en-US" sz="3000"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Thế</a:t>
            </a:r>
            <a:r>
              <a:rPr 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rPr>
              <a:t> Anh)</a:t>
            </a:r>
            <a:endParaRPr lang="vi-VN"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26" name="Picture 25">
            <a:extLst>
              <a:ext uri="{FF2B5EF4-FFF2-40B4-BE49-F238E27FC236}">
                <a16:creationId xmlns:a16="http://schemas.microsoft.com/office/drawing/2014/main"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6"/>
                                        </p:tgtEl>
                                        <p:attrNameLst>
                                          <p:attrName>ppt_x</p:attrName>
                                        </p:attrNameLst>
                                      </p:cBhvr>
                                      <p:tavLst>
                                        <p:tav tm="0">
                                          <p:val>
                                            <p:strVal val="ppt_x"/>
                                          </p:val>
                                        </p:tav>
                                        <p:tav tm="100000">
                                          <p:val>
                                            <p:strVal val="ppt_x"/>
                                          </p:val>
                                        </p:tav>
                                      </p:tavLst>
                                    </p:anim>
                                    <p:anim calcmode="lin" valueType="num">
                                      <p:cBhvr additive="base">
                                        <p:cTn id="31" dur="500"/>
                                        <p:tgtEl>
                                          <p:spTgt spid="36"/>
                                        </p:tgtEl>
                                        <p:attrNameLst>
                                          <p:attrName>ppt_y</p:attrName>
                                        </p:attrNameLst>
                                      </p:cBhvr>
                                      <p:tavLst>
                                        <p:tav tm="0">
                                          <p:val>
                                            <p:strVal val="ppt_y"/>
                                          </p:val>
                                        </p:tav>
                                        <p:tav tm="100000">
                                          <p:val>
                                            <p:strVal val="1+ppt_h/2"/>
                                          </p:val>
                                        </p:tav>
                                      </p:tavLst>
                                    </p:anim>
                                    <p:set>
                                      <p:cBhvr>
                                        <p:cTn id="3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3.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Làm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hoặc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9544050" cy="676027"/>
          </a:xfrm>
          <a:custGeom>
            <a:avLst/>
            <a:gdLst>
              <a:gd name="connsiteX0" fmla="*/ 0 w 9544050"/>
              <a:gd name="connsiteY0" fmla="*/ 0 h 676027"/>
              <a:gd name="connsiteX1" fmla="*/ 395396 w 9544050"/>
              <a:gd name="connsiteY1" fmla="*/ 0 h 676027"/>
              <a:gd name="connsiteX2" fmla="*/ 1077114 w 9544050"/>
              <a:gd name="connsiteY2" fmla="*/ 0 h 676027"/>
              <a:gd name="connsiteX3" fmla="*/ 1758832 w 9544050"/>
              <a:gd name="connsiteY3" fmla="*/ 0 h 676027"/>
              <a:gd name="connsiteX4" fmla="*/ 2154228 w 9544050"/>
              <a:gd name="connsiteY4" fmla="*/ 0 h 676027"/>
              <a:gd name="connsiteX5" fmla="*/ 3026827 w 9544050"/>
              <a:gd name="connsiteY5" fmla="*/ 0 h 676027"/>
              <a:gd name="connsiteX6" fmla="*/ 3422224 w 9544050"/>
              <a:gd name="connsiteY6" fmla="*/ 0 h 676027"/>
              <a:gd name="connsiteX7" fmla="*/ 4294823 w 9544050"/>
              <a:gd name="connsiteY7" fmla="*/ 0 h 676027"/>
              <a:gd name="connsiteX8" fmla="*/ 5167421 w 9544050"/>
              <a:gd name="connsiteY8" fmla="*/ 0 h 676027"/>
              <a:gd name="connsiteX9" fmla="*/ 5849139 w 9544050"/>
              <a:gd name="connsiteY9" fmla="*/ 0 h 676027"/>
              <a:gd name="connsiteX10" fmla="*/ 6244536 w 9544050"/>
              <a:gd name="connsiteY10" fmla="*/ 0 h 676027"/>
              <a:gd name="connsiteX11" fmla="*/ 7021694 w 9544050"/>
              <a:gd name="connsiteY11" fmla="*/ 0 h 676027"/>
              <a:gd name="connsiteX12" fmla="*/ 7798852 w 9544050"/>
              <a:gd name="connsiteY12" fmla="*/ 0 h 676027"/>
              <a:gd name="connsiteX13" fmla="*/ 8194249 w 9544050"/>
              <a:gd name="connsiteY13" fmla="*/ 0 h 676027"/>
              <a:gd name="connsiteX14" fmla="*/ 8589645 w 9544050"/>
              <a:gd name="connsiteY14" fmla="*/ 0 h 676027"/>
              <a:gd name="connsiteX15" fmla="*/ 9544050 w 9544050"/>
              <a:gd name="connsiteY15" fmla="*/ 0 h 676027"/>
              <a:gd name="connsiteX16" fmla="*/ 9544050 w 9544050"/>
              <a:gd name="connsiteY16" fmla="*/ 676027 h 676027"/>
              <a:gd name="connsiteX17" fmla="*/ 8862332 w 9544050"/>
              <a:gd name="connsiteY17" fmla="*/ 676027 h 676027"/>
              <a:gd name="connsiteX18" fmla="*/ 8085174 w 9544050"/>
              <a:gd name="connsiteY18" fmla="*/ 676027 h 676027"/>
              <a:gd name="connsiteX19" fmla="*/ 7498896 w 9544050"/>
              <a:gd name="connsiteY19" fmla="*/ 676027 h 676027"/>
              <a:gd name="connsiteX20" fmla="*/ 6817179 w 9544050"/>
              <a:gd name="connsiteY20" fmla="*/ 676027 h 676027"/>
              <a:gd name="connsiteX21" fmla="*/ 6326342 w 9544050"/>
              <a:gd name="connsiteY21" fmla="*/ 676027 h 676027"/>
              <a:gd name="connsiteX22" fmla="*/ 5644624 w 9544050"/>
              <a:gd name="connsiteY22" fmla="*/ 676027 h 676027"/>
              <a:gd name="connsiteX23" fmla="*/ 4772025 w 9544050"/>
              <a:gd name="connsiteY23" fmla="*/ 676027 h 676027"/>
              <a:gd name="connsiteX24" fmla="*/ 3899426 w 9544050"/>
              <a:gd name="connsiteY24" fmla="*/ 676027 h 676027"/>
              <a:gd name="connsiteX25" fmla="*/ 3408589 w 9544050"/>
              <a:gd name="connsiteY25" fmla="*/ 676027 h 676027"/>
              <a:gd name="connsiteX26" fmla="*/ 3013193 w 9544050"/>
              <a:gd name="connsiteY26" fmla="*/ 676027 h 676027"/>
              <a:gd name="connsiteX27" fmla="*/ 2617797 w 9544050"/>
              <a:gd name="connsiteY27" fmla="*/ 676027 h 676027"/>
              <a:gd name="connsiteX28" fmla="*/ 2126960 w 9544050"/>
              <a:gd name="connsiteY28" fmla="*/ 676027 h 676027"/>
              <a:gd name="connsiteX29" fmla="*/ 1540682 w 9544050"/>
              <a:gd name="connsiteY29" fmla="*/ 676027 h 676027"/>
              <a:gd name="connsiteX30" fmla="*/ 858965 w 9544050"/>
              <a:gd name="connsiteY30" fmla="*/ 676027 h 676027"/>
              <a:gd name="connsiteX31" fmla="*/ 0 w 9544050"/>
              <a:gd name="connsiteY31" fmla="*/ 676027 h 676027"/>
              <a:gd name="connsiteX32" fmla="*/ 0 w 954405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icrosoft YaHei"/>
                <a:cs typeface="Calibri" panose="020F0502020204030204" pitchFamily="34" charset="0"/>
              </a:rPr>
              <a:t>cho</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 Vung đảo ấy bấy giờ</a:t>
            </a:r>
          </a:p>
          <a:p>
            <a:pPr algn="just"/>
            <a:r>
              <a:rPr lang="vi-VN" sz="3200" b="0" i="0" dirty="0">
                <a:solidFill>
                  <a:srgbClr val="000000"/>
                </a:solidFill>
                <a:effectLst/>
                <a:latin typeface="Calibri" panose="020F0502020204030204" pitchFamily="34" charset="0"/>
                <a:cs typeface="Calibri" panose="020F0502020204030204" pitchFamily="34" charset="0"/>
              </a:rPr>
              <a:t>Không thuyền bè qua </a:t>
            </a:r>
            <a:r>
              <a:rPr lang="vi-VN" sz="3200" b="1" i="1" dirty="0">
                <a:solidFill>
                  <a:srgbClr val="000000"/>
                </a:solidFill>
                <a:effectLst/>
                <a:latin typeface="Calibri" panose="020F0502020204030204" pitchFamily="34" charset="0"/>
                <a:cs typeface="Calibri" panose="020F0502020204030204" pitchFamily="34" charset="0"/>
              </a:rPr>
              <a:t>lại</a:t>
            </a:r>
            <a:r>
              <a:rPr lang="vi-VN" sz="3200" b="0" i="1"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Sóng mù mịt bốn bề</a:t>
            </a:r>
          </a:p>
          <a:p>
            <a:pPr algn="just"/>
            <a:r>
              <a:rPr lang="vi-VN" sz="3200" b="1" i="1" dirty="0">
                <a:solidFill>
                  <a:srgbClr val="000000"/>
                </a:solidFill>
                <a:effectLst/>
                <a:latin typeface="Calibri" panose="020F0502020204030204" pitchFamily="34" charset="0"/>
                <a:cs typeface="Calibri" panose="020F0502020204030204" pitchFamily="34" charset="0"/>
              </a:rPr>
              <a:t>Ai </a:t>
            </a:r>
            <a:r>
              <a:rPr lang="vi-VN" sz="3200" b="0" i="0" dirty="0">
                <a:solidFill>
                  <a:srgbClr val="000000"/>
                </a:solidFill>
                <a:effectLst/>
                <a:latin typeface="Calibri" panose="020F0502020204030204" pitchFamily="34" charset="0"/>
                <a:cs typeface="Calibri" panose="020F0502020204030204" pitchFamily="34" charset="0"/>
              </a:rPr>
              <a:t>mà không sợ </a:t>
            </a:r>
            <a:r>
              <a:rPr lang="vi-VN" sz="3200" b="1" i="1" dirty="0">
                <a:solidFill>
                  <a:srgbClr val="000000"/>
                </a:solidFill>
                <a:effectLst/>
                <a:latin typeface="Calibri" panose="020F0502020204030204" pitchFamily="34" charset="0"/>
                <a:cs typeface="Calibri" panose="020F0502020204030204" pitchFamily="34" charset="0"/>
              </a:rPr>
              <a:t>hãi</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1" i="1" dirty="0">
                <a:solidFill>
                  <a:srgbClr val="000000"/>
                </a:solidFill>
                <a:effectLst/>
                <a:latin typeface="Calibri" panose="020F0502020204030204" pitchFamily="34" charset="0"/>
                <a:cs typeface="Calibri" panose="020F0502020204030204" pitchFamily="34" charset="0"/>
              </a:rPr>
              <a:t>Mai </a:t>
            </a:r>
            <a:r>
              <a:rPr lang="vi-VN" sz="3200" b="0" i="0" dirty="0">
                <a:solidFill>
                  <a:srgbClr val="000000"/>
                </a:solidFill>
                <a:effectLst/>
                <a:latin typeface="Calibri" panose="020F0502020204030204" pitchFamily="34" charset="0"/>
                <a:cs typeface="Calibri" panose="020F0502020204030204" pitchFamily="34" charset="0"/>
              </a:rPr>
              <a:t>An Tiêm không </a:t>
            </a:r>
            <a:r>
              <a:rPr lang="vi-VN" sz="3200" b="1" i="1" dirty="0">
                <a:solidFill>
                  <a:srgbClr val="000000"/>
                </a:solidFill>
                <a:effectLst/>
                <a:latin typeface="Calibri" panose="020F0502020204030204" pitchFamily="34" charset="0"/>
                <a:cs typeface="Calibri" panose="020F0502020204030204" pitchFamily="34" charset="0"/>
              </a:rPr>
              <a:t>ngại</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trí, có đôi </a:t>
            </a:r>
            <a:r>
              <a:rPr lang="vi-VN" sz="3200" b="1" i="1" dirty="0">
                <a:solidFill>
                  <a:srgbClr val="000000"/>
                </a:solidFill>
                <a:effectLst/>
                <a:latin typeface="Calibri" panose="020F0502020204030204" pitchFamily="34" charset="0"/>
                <a:cs typeface="Calibri" panose="020F0502020204030204" pitchFamily="34" charset="0"/>
              </a:rPr>
              <a:t>tay</a:t>
            </a:r>
            <a:endParaRPr lang="vi-VN" sz="3200" b="0"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Có nước, có đất trời</a:t>
            </a:r>
          </a:p>
          <a:p>
            <a:pPr algn="just"/>
            <a:r>
              <a:rPr lang="vi-VN" sz="3200" b="0" i="0" dirty="0">
                <a:solidFill>
                  <a:srgbClr val="000000"/>
                </a:solidFill>
                <a:effectLst/>
                <a:latin typeface="Calibri" panose="020F0502020204030204" pitchFamily="34" charset="0"/>
                <a:cs typeface="Calibri" panose="020F0502020204030204" pitchFamily="34" charset="0"/>
              </a:rPr>
              <a:t>Lo gì không sống nổi!</a:t>
            </a:r>
          </a:p>
          <a:p>
            <a:pPr algn="r"/>
            <a:r>
              <a:rPr lang="vi-VN" sz="3200" b="0" i="0" dirty="0">
                <a:solidFill>
                  <a:srgbClr val="000000"/>
                </a:solidFill>
                <a:effectLst/>
                <a:latin typeface="Calibri" panose="020F0502020204030204" pitchFamily="34" charset="0"/>
                <a:cs typeface="Calibri" panose="020F0502020204030204" pitchFamily="34"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(Ai/Ay)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hãi</a:t>
            </a:r>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Calibri" panose="020F0502020204030204" pitchFamily="34" charset="0"/>
                <a:cs typeface="Calibri" panose="020F0502020204030204" pitchFamily="34"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Mai/May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Calibri" panose="020F0502020204030204" pitchFamily="34" charset="0"/>
                <a:cs typeface="Calibri" panose="020F0502020204030204" pitchFamily="34" charset="0"/>
              </a:rPr>
              <a:t>ngại</a:t>
            </a:r>
            <a:r>
              <a:rPr lang="en-US" sz="3200" i="1" dirty="0">
                <a:solidFill>
                  <a:srgbClr val="000000"/>
                </a:solidFill>
                <a:latin typeface="Calibri" panose="020F0502020204030204" pitchFamily="34" charset="0"/>
                <a:cs typeface="Calibri" panose="020F0502020204030204" pitchFamily="34" charset="0"/>
              </a:rPr>
              <a:t>/</a:t>
            </a:r>
            <a:r>
              <a:rPr lang="en-US" sz="3200" i="1" dirty="0" err="1">
                <a:solidFill>
                  <a:srgbClr val="000000"/>
                </a:solidFill>
                <a:latin typeface="Calibri" panose="020F0502020204030204" pitchFamily="34" charset="0"/>
                <a:cs typeface="Calibri" panose="020F0502020204030204" pitchFamily="34" charset="0"/>
              </a:rPr>
              <a:t>ngạy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4" name="Picture 2" descr="Thiết Kế Website Thủy Hải Sản Đẹp】™ - Hút Khách Hiệu Quả">
            <a:extLst>
              <a:ext uri="{FF2B5EF4-FFF2-40B4-BE49-F238E27FC236}">
                <a16:creationId xmlns:a16="http://schemas.microsoft.com/office/drawing/2014/main"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(tai/</a:t>
            </a:r>
            <a:r>
              <a:rPr kumimoji="0" lang="en-US" sz="3200" i="1" u="none" strike="noStrike" kern="1200" cap="none" spc="0" normalizeH="0" baseline="0" noProof="0" dirty="0" err="1">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B91825-CBFA-4EBA-A47F-E471182D8D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609" y="475126"/>
            <a:ext cx="960107" cy="922903"/>
          </a:xfrm>
          <a:prstGeom prst="rect">
            <a:avLst/>
          </a:prstGeom>
        </p:spPr>
      </p:pic>
      <p:sp>
        <p:nvSpPr>
          <p:cNvPr id="8" name="TextBox 7">
            <a:extLst>
              <a:ext uri="{FF2B5EF4-FFF2-40B4-BE49-F238E27FC236}">
                <a16:creationId xmlns:a16="http://schemas.microsoft.com/office/drawing/2014/main" id="{2C250CFD-EF9F-BC98-4FD3-5A19D67AF1CD}"/>
              </a:ext>
            </a:extLst>
          </p:cNvPr>
          <p:cNvSpPr txBox="1"/>
          <p:nvPr/>
        </p:nvSpPr>
        <p:spPr>
          <a:xfrm>
            <a:off x="2066925" y="466725"/>
            <a:ext cx="8629650" cy="1077218"/>
          </a:xfrm>
          <a:prstGeom prst="rect">
            <a:avLst/>
          </a:prstGeom>
          <a:noFill/>
        </p:spPr>
        <p:txBody>
          <a:bodyPr wrap="square" rtlCol="0">
            <a:spAutoFit/>
          </a:bodyPr>
          <a:lstStyle/>
          <a:p>
            <a:r>
              <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K</a:t>
            </a:r>
            <a:r>
              <a:rPr lang="vi-VN"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ể cho người thân nghe về một nhân vật lịch sử có công với đất nước theo gợi ý sau:</a:t>
            </a:r>
            <a:endParaRPr 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Rectangle 8">
            <a:extLst>
              <a:ext uri="{FF2B5EF4-FFF2-40B4-BE49-F238E27FC236}">
                <a16:creationId xmlns:a16="http://schemas.microsoft.com/office/drawing/2014/main" id="{8BB1AD87-6089-C847-8461-6C4FFB4096DE}"/>
              </a:ext>
            </a:extLst>
          </p:cNvPr>
          <p:cNvSpPr/>
          <p:nvPr/>
        </p:nvSpPr>
        <p:spPr>
          <a:xfrm>
            <a:off x="1962149" y="1752848"/>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rPr>
              <a:t>Nhân vật lịch sử em muốn kể là ai? </a:t>
            </a:r>
          </a:p>
        </p:txBody>
      </p:sp>
      <p:sp>
        <p:nvSpPr>
          <p:cNvPr id="10" name="Rectangle 9">
            <a:extLst>
              <a:ext uri="{FF2B5EF4-FFF2-40B4-BE49-F238E27FC236}">
                <a16:creationId xmlns:a16="http://schemas.microsoft.com/office/drawing/2014/main" id="{40921809-0EB4-0108-A783-1B88BF6283B4}"/>
              </a:ext>
            </a:extLst>
          </p:cNvPr>
          <p:cNvSpPr/>
          <p:nvPr/>
        </p:nvSpPr>
        <p:spPr>
          <a:xfrm>
            <a:off x="1971674" y="275297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Người ấy quê ở đâu?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11" name="Rectangle 10">
            <a:extLst>
              <a:ext uri="{FF2B5EF4-FFF2-40B4-BE49-F238E27FC236}">
                <a16:creationId xmlns:a16="http://schemas.microsoft.com/office/drawing/2014/main" id="{9D2010F0-7CCC-B163-C2B5-F0C6F35EF936}"/>
              </a:ext>
            </a:extLst>
          </p:cNvPr>
          <p:cNvSpPr/>
          <p:nvPr/>
        </p:nvSpPr>
        <p:spPr>
          <a:xfrm>
            <a:off x="1895474" y="368642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Người ấy có công gì với đất nước?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12" name="Rectangle 11">
            <a:extLst>
              <a:ext uri="{FF2B5EF4-FFF2-40B4-BE49-F238E27FC236}">
                <a16:creationId xmlns:a16="http://schemas.microsoft.com/office/drawing/2014/main" id="{AFE99CC7-3422-4DB3-B888-4E3A2943638D}"/>
              </a:ext>
            </a:extLst>
          </p:cNvPr>
          <p:cNvSpPr/>
          <p:nvPr/>
        </p:nvSpPr>
        <p:spPr>
          <a:xfrm>
            <a:off x="1857374" y="4657973"/>
            <a:ext cx="7724775" cy="1304677"/>
          </a:xfrm>
          <a:custGeom>
            <a:avLst/>
            <a:gdLst>
              <a:gd name="connsiteX0" fmla="*/ 0 w 7724775"/>
              <a:gd name="connsiteY0" fmla="*/ 0 h 1304677"/>
              <a:gd name="connsiteX1" fmla="*/ 798227 w 7724775"/>
              <a:gd name="connsiteY1" fmla="*/ 0 h 1304677"/>
              <a:gd name="connsiteX2" fmla="*/ 1519206 w 7724775"/>
              <a:gd name="connsiteY2" fmla="*/ 0 h 1304677"/>
              <a:gd name="connsiteX3" fmla="*/ 2162937 w 7724775"/>
              <a:gd name="connsiteY3" fmla="*/ 0 h 1304677"/>
              <a:gd name="connsiteX4" fmla="*/ 2806668 w 7724775"/>
              <a:gd name="connsiteY4" fmla="*/ 0 h 1304677"/>
              <a:gd name="connsiteX5" fmla="*/ 3450399 w 7724775"/>
              <a:gd name="connsiteY5" fmla="*/ 0 h 1304677"/>
              <a:gd name="connsiteX6" fmla="*/ 4094131 w 7724775"/>
              <a:gd name="connsiteY6" fmla="*/ 0 h 1304677"/>
              <a:gd name="connsiteX7" fmla="*/ 4506119 w 7724775"/>
              <a:gd name="connsiteY7" fmla="*/ 0 h 1304677"/>
              <a:gd name="connsiteX8" fmla="*/ 5304345 w 7724775"/>
              <a:gd name="connsiteY8" fmla="*/ 0 h 1304677"/>
              <a:gd name="connsiteX9" fmla="*/ 5716333 w 7724775"/>
              <a:gd name="connsiteY9" fmla="*/ 0 h 1304677"/>
              <a:gd name="connsiteX10" fmla="*/ 6514560 w 7724775"/>
              <a:gd name="connsiteY10" fmla="*/ 0 h 1304677"/>
              <a:gd name="connsiteX11" fmla="*/ 7724775 w 7724775"/>
              <a:gd name="connsiteY11" fmla="*/ 0 h 1304677"/>
              <a:gd name="connsiteX12" fmla="*/ 7724775 w 7724775"/>
              <a:gd name="connsiteY12" fmla="*/ 652339 h 1304677"/>
              <a:gd name="connsiteX13" fmla="*/ 7724775 w 7724775"/>
              <a:gd name="connsiteY13" fmla="*/ 1304677 h 1304677"/>
              <a:gd name="connsiteX14" fmla="*/ 7158292 w 7724775"/>
              <a:gd name="connsiteY14" fmla="*/ 1304677 h 1304677"/>
              <a:gd name="connsiteX15" fmla="*/ 6360065 w 7724775"/>
              <a:gd name="connsiteY15" fmla="*/ 1304677 h 1304677"/>
              <a:gd name="connsiteX16" fmla="*/ 5716334 w 7724775"/>
              <a:gd name="connsiteY16" fmla="*/ 1304677 h 1304677"/>
              <a:gd name="connsiteX17" fmla="*/ 5227098 w 7724775"/>
              <a:gd name="connsiteY17" fmla="*/ 1304677 h 1304677"/>
              <a:gd name="connsiteX18" fmla="*/ 4660614 w 7724775"/>
              <a:gd name="connsiteY18" fmla="*/ 1304677 h 1304677"/>
              <a:gd name="connsiteX19" fmla="*/ 4094131 w 7724775"/>
              <a:gd name="connsiteY19" fmla="*/ 1304677 h 1304677"/>
              <a:gd name="connsiteX20" fmla="*/ 3373152 w 7724775"/>
              <a:gd name="connsiteY20" fmla="*/ 1304677 h 1304677"/>
              <a:gd name="connsiteX21" fmla="*/ 2652173 w 7724775"/>
              <a:gd name="connsiteY21" fmla="*/ 1304677 h 1304677"/>
              <a:gd name="connsiteX22" fmla="*/ 2085689 w 7724775"/>
              <a:gd name="connsiteY22" fmla="*/ 1304677 h 1304677"/>
              <a:gd name="connsiteX23" fmla="*/ 1441958 w 7724775"/>
              <a:gd name="connsiteY23" fmla="*/ 1304677 h 1304677"/>
              <a:gd name="connsiteX24" fmla="*/ 952722 w 7724775"/>
              <a:gd name="connsiteY24" fmla="*/ 1304677 h 1304677"/>
              <a:gd name="connsiteX25" fmla="*/ 0 w 7724775"/>
              <a:gd name="connsiteY25" fmla="*/ 1304677 h 1304677"/>
              <a:gd name="connsiteX26" fmla="*/ 0 w 7724775"/>
              <a:gd name="connsiteY26" fmla="*/ 626245 h 1304677"/>
              <a:gd name="connsiteX27" fmla="*/ 0 w 7724775"/>
              <a:gd name="connsiteY27"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130467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2434" y="230621"/>
                  <a:pt x="7719893" y="479325"/>
                  <a:pt x="7724775" y="652339"/>
                </a:cubicBezTo>
                <a:cubicBezTo>
                  <a:pt x="7729657" y="825353"/>
                  <a:pt x="7748081" y="1016952"/>
                  <a:pt x="7724775" y="1304677"/>
                </a:cubicBezTo>
                <a:cubicBezTo>
                  <a:pt x="7470908" y="1326411"/>
                  <a:pt x="7281002" y="1305849"/>
                  <a:pt x="7158292" y="1304677"/>
                </a:cubicBezTo>
                <a:cubicBezTo>
                  <a:pt x="7035582" y="1303505"/>
                  <a:pt x="6662794" y="1335324"/>
                  <a:pt x="6360065" y="1304677"/>
                </a:cubicBezTo>
                <a:cubicBezTo>
                  <a:pt x="6057336" y="1274030"/>
                  <a:pt x="5996703" y="1304510"/>
                  <a:pt x="5716334" y="1304677"/>
                </a:cubicBezTo>
                <a:cubicBezTo>
                  <a:pt x="5435965" y="1304844"/>
                  <a:pt x="5424469" y="1325073"/>
                  <a:pt x="5227098" y="1304677"/>
                </a:cubicBezTo>
                <a:cubicBezTo>
                  <a:pt x="5029727" y="1284281"/>
                  <a:pt x="4939356" y="1288715"/>
                  <a:pt x="4660614" y="1304677"/>
                </a:cubicBezTo>
                <a:cubicBezTo>
                  <a:pt x="4381872" y="1320639"/>
                  <a:pt x="4233572" y="1313181"/>
                  <a:pt x="4094131" y="1304677"/>
                </a:cubicBezTo>
                <a:cubicBezTo>
                  <a:pt x="3954690" y="1296173"/>
                  <a:pt x="3670591" y="1294515"/>
                  <a:pt x="3373152" y="1304677"/>
                </a:cubicBezTo>
                <a:cubicBezTo>
                  <a:pt x="3075713" y="1314839"/>
                  <a:pt x="2822208" y="1340241"/>
                  <a:pt x="2652173" y="1304677"/>
                </a:cubicBezTo>
                <a:cubicBezTo>
                  <a:pt x="2482138" y="1269113"/>
                  <a:pt x="2221376" y="1287447"/>
                  <a:pt x="2085689" y="1304677"/>
                </a:cubicBezTo>
                <a:cubicBezTo>
                  <a:pt x="1950002" y="1321907"/>
                  <a:pt x="1612866" y="1322425"/>
                  <a:pt x="1441958" y="1304677"/>
                </a:cubicBezTo>
                <a:cubicBezTo>
                  <a:pt x="1271050" y="1286929"/>
                  <a:pt x="1195499" y="1292288"/>
                  <a:pt x="952722" y="1304677"/>
                </a:cubicBezTo>
                <a:cubicBezTo>
                  <a:pt x="709945" y="1317066"/>
                  <a:pt x="353373" y="1339550"/>
                  <a:pt x="0" y="1304677"/>
                </a:cubicBezTo>
                <a:cubicBezTo>
                  <a:pt x="-20321" y="1029725"/>
                  <a:pt x="-17728" y="764659"/>
                  <a:pt x="0" y="626245"/>
                </a:cubicBezTo>
                <a:cubicBezTo>
                  <a:pt x="17728" y="487831"/>
                  <a:pt x="12484" y="301492"/>
                  <a:pt x="0" y="0"/>
                </a:cubicBezTo>
                <a:close/>
              </a:path>
              <a:path w="7724775" h="130467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56033" y="146645"/>
                  <a:pt x="7697505" y="465285"/>
                  <a:pt x="7724775" y="626245"/>
                </a:cubicBezTo>
                <a:cubicBezTo>
                  <a:pt x="7752045" y="787206"/>
                  <a:pt x="7752641" y="1081309"/>
                  <a:pt x="7724775" y="1304677"/>
                </a:cubicBezTo>
                <a:cubicBezTo>
                  <a:pt x="7481694" y="1298709"/>
                  <a:pt x="7343275" y="1281363"/>
                  <a:pt x="7158292" y="1304677"/>
                </a:cubicBezTo>
                <a:cubicBezTo>
                  <a:pt x="6973309" y="1327991"/>
                  <a:pt x="6656961" y="1294107"/>
                  <a:pt x="6360065" y="1304677"/>
                </a:cubicBezTo>
                <a:cubicBezTo>
                  <a:pt x="6063169" y="1315247"/>
                  <a:pt x="5725301" y="1265944"/>
                  <a:pt x="5561838" y="1304677"/>
                </a:cubicBezTo>
                <a:cubicBezTo>
                  <a:pt x="5398375" y="1343410"/>
                  <a:pt x="4985886" y="1298975"/>
                  <a:pt x="4763611" y="1304677"/>
                </a:cubicBezTo>
                <a:cubicBezTo>
                  <a:pt x="4541336" y="1310379"/>
                  <a:pt x="4388392" y="1296757"/>
                  <a:pt x="4274376" y="1304677"/>
                </a:cubicBezTo>
                <a:cubicBezTo>
                  <a:pt x="4160360" y="1312597"/>
                  <a:pt x="4024706" y="1287030"/>
                  <a:pt x="3862388" y="1304677"/>
                </a:cubicBezTo>
                <a:cubicBezTo>
                  <a:pt x="3700070" y="1322324"/>
                  <a:pt x="3434480" y="1320900"/>
                  <a:pt x="3295904" y="1304677"/>
                </a:cubicBezTo>
                <a:cubicBezTo>
                  <a:pt x="3157328" y="1288454"/>
                  <a:pt x="2947083" y="1328893"/>
                  <a:pt x="2806668" y="1304677"/>
                </a:cubicBezTo>
                <a:cubicBezTo>
                  <a:pt x="2666253" y="1280461"/>
                  <a:pt x="2464127" y="1328768"/>
                  <a:pt x="2240185" y="1304677"/>
                </a:cubicBezTo>
                <a:cubicBezTo>
                  <a:pt x="2016243" y="1280586"/>
                  <a:pt x="1889776" y="1283864"/>
                  <a:pt x="1596453" y="1304677"/>
                </a:cubicBezTo>
                <a:cubicBezTo>
                  <a:pt x="1303130" y="1325490"/>
                  <a:pt x="992453" y="1294430"/>
                  <a:pt x="798227" y="1304677"/>
                </a:cubicBezTo>
                <a:cubicBezTo>
                  <a:pt x="604001" y="1314924"/>
                  <a:pt x="260649" y="1339700"/>
                  <a:pt x="0" y="1304677"/>
                </a:cubicBezTo>
                <a:cubicBezTo>
                  <a:pt x="-9238" y="1165330"/>
                  <a:pt x="31273" y="808519"/>
                  <a:pt x="0" y="678432"/>
                </a:cubicBezTo>
                <a:cubicBezTo>
                  <a:pt x="-31273" y="548345"/>
                  <a:pt x="-2803" y="260968"/>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cs typeface="Calibri" panose="020F0502020204030204" pitchFamily="34" charset="0"/>
              </a:rPr>
              <a:t>Em có cảm nghĩ như thế nào về nhân vật lịch sử sẽ kể?</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8082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314593E-BED6-478E-1A34-AC1B6525A03C}"/>
              </a:ext>
            </a:extLst>
          </p:cNvPr>
          <p:cNvPicPr>
            <a:picLocks noChangeAspect="1"/>
          </p:cNvPicPr>
          <p:nvPr/>
        </p:nvPicPr>
        <p:blipFill>
          <a:blip r:embed="rId2"/>
          <a:stretch>
            <a:fillRect/>
          </a:stretch>
        </p:blipFill>
        <p:spPr>
          <a:xfrm>
            <a:off x="2515377" y="0"/>
            <a:ext cx="8437595" cy="1713124"/>
          </a:xfrm>
          <a:prstGeom prst="rect">
            <a:avLst/>
          </a:prstGeom>
        </p:spPr>
      </p:pic>
      <p:sp>
        <p:nvSpPr>
          <p:cNvPr id="2" name="TextBox 1">
            <a:extLst>
              <a:ext uri="{FF2B5EF4-FFF2-40B4-BE49-F238E27FC236}">
                <a16:creationId xmlns:a16="http://schemas.microsoft.com/office/drawing/2014/main" id="{A0856BB4-4898-AA1B-A3B7-E166B9547ED0}"/>
              </a:ext>
            </a:extLst>
          </p:cNvPr>
          <p:cNvSpPr txBox="1"/>
          <p:nvPr/>
        </p:nvSpPr>
        <p:spPr>
          <a:xfrm>
            <a:off x="909219" y="1585082"/>
            <a:ext cx="10608111" cy="3149580"/>
          </a:xfrm>
          <a:prstGeom prst="rect">
            <a:avLst/>
          </a:prstGeom>
          <a:solidFill>
            <a:schemeClr val="bg1"/>
          </a:solidFill>
          <a:ln>
            <a:noFill/>
          </a:ln>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Times New Roman" panose="02020603050405020304" pitchFamily="18" charset="0"/>
                <a:cs typeface="+mn-cs"/>
              </a:rPr>
              <a:t>1. </a:t>
            </a: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Viết đúng chính tả đoạn văn trong</a:t>
            </a:r>
            <a:r>
              <a:rPr kumimoji="0" lang="nl-NL" sz="4000" b="1" i="0" u="none" strike="noStrike" kern="1200" cap="none" spc="0" normalizeH="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 bài</a:t>
            </a: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 “</a:t>
            </a:r>
            <a:r>
              <a:rPr lang="nl-NL" sz="4000" b="1" noProof="0" dirty="0">
                <a:solidFill>
                  <a:srgbClr val="002060"/>
                </a:solidFill>
                <a:latin typeface="HP001 4H" panose="020B0603050302020204" pitchFamily="34" charset="0"/>
                <a:ea typeface="Calibri" panose="020F0502020204030204" pitchFamily="34" charset="0"/>
                <a:cs typeface="Times New Roman" panose="02020603050405020304" pitchFamily="18" charset="0"/>
              </a:rPr>
              <a:t>Hai Bà Trưng</a:t>
            </a: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2. Phân biệt đúng các từ ngữ có chứa tiếng ch/tr.</a:t>
            </a:r>
            <a:endPar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2956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oy figures&#10;&#10;Description automatically generated with low confidence">
            <a:extLst>
              <a:ext uri="{FF2B5EF4-FFF2-40B4-BE49-F238E27FC236}">
                <a16:creationId xmlns:a16="http://schemas.microsoft.com/office/drawing/2014/main" id="{E0AC8259-69B2-48E8-B686-AFFB7D69F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 y="2276873"/>
            <a:ext cx="10800523" cy="4493241"/>
          </a:xfrm>
          <a:prstGeom prst="rect">
            <a:avLst/>
          </a:prstGeom>
        </p:spPr>
      </p:pic>
      <p:pic>
        <p:nvPicPr>
          <p:cNvPr id="2" name="Picture 1">
            <a:extLst>
              <a:ext uri="{FF2B5EF4-FFF2-40B4-BE49-F238E27FC236}">
                <a16:creationId xmlns:a16="http://schemas.microsoft.com/office/drawing/2014/main" id="{CD1FCF03-E041-6A2F-A58D-FD2784E7D44D}"/>
              </a:ext>
            </a:extLst>
          </p:cNvPr>
          <p:cNvPicPr>
            <a:picLocks noChangeAspect="1"/>
          </p:cNvPicPr>
          <p:nvPr/>
        </p:nvPicPr>
        <p:blipFill>
          <a:blip r:embed="rId5"/>
          <a:stretch>
            <a:fillRect/>
          </a:stretch>
        </p:blipFill>
        <p:spPr>
          <a:xfrm>
            <a:off x="865532" y="1123884"/>
            <a:ext cx="11089585" cy="1524132"/>
          </a:xfrm>
          <a:prstGeom prst="rect">
            <a:avLst/>
          </a:prstGeom>
        </p:spPr>
      </p:pic>
    </p:spTree>
    <p:extLst>
      <p:ext uri="{BB962C8B-B14F-4D97-AF65-F5344CB8AC3E}">
        <p14:creationId xmlns:p14="http://schemas.microsoft.com/office/powerpoint/2010/main" val="494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8FFA3F7-65C7-487E-98BA-4303F3E3E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9" b="23762"/>
          <a:stretch/>
        </p:blipFill>
        <p:spPr>
          <a:xfrm>
            <a:off x="2159563" y="-295981"/>
            <a:ext cx="10616788" cy="5507761"/>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50D72FF-1C8A-42B2-8DD5-F476583BA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9428110" y="-38972"/>
            <a:ext cx="2808653" cy="3370384"/>
          </a:xfrm>
          <a:prstGeom prst="rect">
            <a:avLst/>
          </a:prstGeom>
        </p:spPr>
      </p:pic>
      <p:pic>
        <p:nvPicPr>
          <p:cNvPr id="11" name="Picture 10" descr="A picture containing doll, toy&#10;&#10;Description automatically generated">
            <a:extLst>
              <a:ext uri="{FF2B5EF4-FFF2-40B4-BE49-F238E27FC236}">
                <a16:creationId xmlns:a16="http://schemas.microsoft.com/office/drawing/2014/main" id="{7A785667-A64C-4AB5-9DC5-2A7262944F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687" b="89980" l="3150" r="93393">
                        <a14:foregroundMark x1="6368" y1="36889" x2="9278" y2="39515"/>
                        <a14:foregroundMark x1="3252" y1="37657" x2="3252" y2="37657"/>
                        <a14:foregroundMark x1="26018" y1="24606" x2="28244" y2="35030"/>
                        <a14:foregroundMark x1="28586" y1="42141" x2="31804" y2="49374"/>
                        <a14:foregroundMark x1="12633" y1="84162" x2="12633" y2="84162"/>
                        <a14:foregroundMark x1="13625" y1="84162" x2="14755" y2="85455"/>
                        <a14:foregroundMark x1="14413" y1="81899" x2="15543" y2="80202"/>
                        <a14:foregroundMark x1="11743" y1="84162" x2="11743" y2="84162"/>
                        <a14:foregroundMark x1="11743" y1="84525" x2="12735" y2="85455"/>
                        <a14:foregroundMark x1="15303" y1="84162" x2="16741" y2="87838"/>
                        <a14:foregroundMark x1="15303" y1="81899" x2="16296" y2="85333"/>
                        <a14:foregroundMark x1="34509" y1="77576" x2="36392" y2="81374"/>
                        <a14:foregroundMark x1="32694" y1="30303" x2="36837" y2="35434"/>
                        <a14:foregroundMark x1="24341" y1="29899" x2="26566" y2="33455"/>
                        <a14:foregroundMark x1="64156" y1="25414" x2="67853" y2="33576"/>
                        <a14:foregroundMark x1="70626" y1="8687" x2="70626" y2="8687"/>
                        <a14:foregroundMark x1="90722" y1="37131" x2="90722" y2="37131"/>
                        <a14:foregroundMark x1="73879" y1="24364" x2="76104" y2="32121"/>
                        <a14:foregroundMark x1="52105" y1="75475" x2="50668" y2="82182"/>
                        <a14:foregroundMark x1="78774" y1="86263" x2="86580" y2="84000"/>
                        <a14:foregroundMark x1="93393" y1="37010" x2="93393" y2="37010"/>
                        <a14:foregroundMark x1="93393" y1="34101" x2="93393" y2="34101"/>
                        <a14:foregroundMark x1="55255" y1="75071" x2="54023" y2="77576"/>
                        <a14:foregroundMark x1="77987" y1="84283" x2="77439" y2="80848"/>
                        <a14:foregroundMark x1="3150" y1="40566" x2="3150" y2="40566"/>
                      </a14:backgroundRemoval>
                    </a14:imgEffect>
                  </a14:imgLayer>
                </a14:imgProps>
              </a:ext>
              <a:ext uri="{28A0092B-C50C-407E-A947-70E740481C1C}">
                <a14:useLocalDpi xmlns:a14="http://schemas.microsoft.com/office/drawing/2010/main" val="0"/>
              </a:ext>
            </a:extLst>
          </a:blip>
          <a:stretch>
            <a:fillRect/>
          </a:stretch>
        </p:blipFill>
        <p:spPr>
          <a:xfrm>
            <a:off x="-240704" y="3178294"/>
            <a:ext cx="4800533" cy="4066975"/>
          </a:xfrm>
          <a:prstGeom prst="rect">
            <a:avLst/>
          </a:prstGeom>
        </p:spPr>
      </p:pic>
      <p:grpSp>
        <p:nvGrpSpPr>
          <p:cNvPr id="3" name="Group 2">
            <a:extLst>
              <a:ext uri="{FF2B5EF4-FFF2-40B4-BE49-F238E27FC236}">
                <a16:creationId xmlns:a16="http://schemas.microsoft.com/office/drawing/2014/main" id="{DDC9842C-33E1-09A9-EB9C-70E5E36D8C28}"/>
              </a:ext>
            </a:extLst>
          </p:cNvPr>
          <p:cNvGrpSpPr/>
          <p:nvPr/>
        </p:nvGrpSpPr>
        <p:grpSpPr>
          <a:xfrm>
            <a:off x="5962650" y="600075"/>
            <a:ext cx="3129360" cy="685800"/>
            <a:chOff x="2831555" y="1626491"/>
            <a:chExt cx="3193496" cy="861774"/>
          </a:xfrm>
          <a:solidFill>
            <a:srgbClr val="E82856"/>
          </a:solidFill>
        </p:grpSpPr>
        <p:sp>
          <p:nvSpPr>
            <p:cNvPr id="4" name="矩形: 圆角 10">
              <a:extLst>
                <a:ext uri="{FF2B5EF4-FFF2-40B4-BE49-F238E27FC236}">
                  <a16:creationId xmlns:a16="http://schemas.microsoft.com/office/drawing/2014/main" id="{EE188F0F-9411-F702-00AF-E765F9C2AD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39344C9C-6B0D-9FB5-5791-AE49505E76A0}"/>
                </a:ext>
              </a:extLst>
            </p:cNvPr>
            <p:cNvSpPr txBox="1"/>
            <p:nvPr/>
          </p:nvSpPr>
          <p:spPr>
            <a:xfrm>
              <a:off x="2831555" y="1641879"/>
              <a:ext cx="3193496" cy="7653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6" name="Picture 5">
            <a:extLst>
              <a:ext uri="{FF2B5EF4-FFF2-40B4-BE49-F238E27FC236}">
                <a16:creationId xmlns:a16="http://schemas.microsoft.com/office/drawing/2014/main" id="{30A1E8A1-A4ED-B53C-7170-FAB7F8FE1923}"/>
              </a:ext>
            </a:extLst>
          </p:cNvPr>
          <p:cNvPicPr>
            <a:picLocks noChangeAspect="1"/>
          </p:cNvPicPr>
          <p:nvPr/>
        </p:nvPicPr>
        <p:blipFill>
          <a:blip r:embed="rId8"/>
          <a:stretch>
            <a:fillRect/>
          </a:stretch>
        </p:blipFill>
        <p:spPr>
          <a:xfrm>
            <a:off x="4511924" y="1722405"/>
            <a:ext cx="5968501" cy="221304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28FC3E8-7A91-B1EB-2CE0-0FF7CAC104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2048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314593E-BED6-478E-1A34-AC1B6525A03C}"/>
              </a:ext>
            </a:extLst>
          </p:cNvPr>
          <p:cNvPicPr>
            <a:picLocks noChangeAspect="1"/>
          </p:cNvPicPr>
          <p:nvPr/>
        </p:nvPicPr>
        <p:blipFill>
          <a:blip r:embed="rId2"/>
          <a:stretch>
            <a:fillRect/>
          </a:stretch>
        </p:blipFill>
        <p:spPr>
          <a:xfrm>
            <a:off x="2515377" y="0"/>
            <a:ext cx="8437595" cy="1713124"/>
          </a:xfrm>
          <a:prstGeom prst="rect">
            <a:avLst/>
          </a:prstGeom>
        </p:spPr>
      </p:pic>
      <p:sp>
        <p:nvSpPr>
          <p:cNvPr id="2" name="TextBox 1">
            <a:extLst>
              <a:ext uri="{FF2B5EF4-FFF2-40B4-BE49-F238E27FC236}">
                <a16:creationId xmlns:a16="http://schemas.microsoft.com/office/drawing/2014/main" id="{A0856BB4-4898-AA1B-A3B7-E166B9547ED0}"/>
              </a:ext>
            </a:extLst>
          </p:cNvPr>
          <p:cNvSpPr txBox="1"/>
          <p:nvPr/>
        </p:nvSpPr>
        <p:spPr>
          <a:xfrm>
            <a:off x="909219" y="1585082"/>
            <a:ext cx="10608111" cy="3149580"/>
          </a:xfrm>
          <a:prstGeom prst="rect">
            <a:avLst/>
          </a:prstGeom>
          <a:solidFill>
            <a:schemeClr val="bg1"/>
          </a:solidFill>
          <a:ln>
            <a:noFill/>
          </a:ln>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Times New Roman" panose="02020603050405020304" pitchFamily="18" charset="0"/>
                <a:cs typeface="+mn-cs"/>
              </a:rPr>
              <a:t>1. </a:t>
            </a: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Viết đúng chính tả đoạn văn trong</a:t>
            </a:r>
            <a:r>
              <a:rPr kumimoji="0" lang="nl-NL" sz="4000" b="1" i="0" u="none" strike="noStrike" kern="1200" cap="none" spc="0" normalizeH="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 bài</a:t>
            </a: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 “</a:t>
            </a:r>
            <a:r>
              <a:rPr lang="nl-NL" sz="4000" b="1" noProof="0" dirty="0">
                <a:solidFill>
                  <a:srgbClr val="002060"/>
                </a:solidFill>
                <a:latin typeface="HP001 4H" panose="020B0603050302020204" pitchFamily="34" charset="0"/>
                <a:ea typeface="Calibri" panose="020F0502020204030204" pitchFamily="34" charset="0"/>
                <a:cs typeface="Times New Roman" panose="02020603050405020304" pitchFamily="18" charset="0"/>
              </a:rPr>
              <a:t>Hai Bà Trưng</a:t>
            </a: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2. Phân biệt đúng các từ ngữ có chứa tiếng ch/tr.</a:t>
            </a:r>
            <a:endPar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01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317972" y="-206948"/>
            <a:ext cx="2808653" cy="3370384"/>
          </a:xfrm>
          <a:prstGeom prst="rect">
            <a:avLst/>
          </a:prstGeom>
        </p:spPr>
      </p:pic>
      <p:pic>
        <p:nvPicPr>
          <p:cNvPr id="3" name="Picture 2">
            <a:extLst>
              <a:ext uri="{FF2B5EF4-FFF2-40B4-BE49-F238E27FC236}">
                <a16:creationId xmlns:a16="http://schemas.microsoft.com/office/drawing/2014/main" id="{D9419CD8-A802-8082-A8D2-3E31DF70218F}"/>
              </a:ext>
            </a:extLst>
          </p:cNvPr>
          <p:cNvPicPr>
            <a:picLocks noChangeAspect="1"/>
          </p:cNvPicPr>
          <p:nvPr/>
        </p:nvPicPr>
        <p:blipFill>
          <a:blip r:embed="rId6"/>
          <a:stretch>
            <a:fillRect/>
          </a:stretch>
        </p:blipFill>
        <p:spPr>
          <a:xfrm>
            <a:off x="3051151" y="2234133"/>
            <a:ext cx="6413548" cy="1170533"/>
          </a:xfrm>
          <a:prstGeom prst="rect">
            <a:avLst/>
          </a:prstGeom>
        </p:spPr>
      </p:pic>
    </p:spTree>
    <p:custDataLst>
      <p:tags r:id="rId1"/>
    </p:custDataLst>
    <p:extLst>
      <p:ext uri="{BB962C8B-B14F-4D97-AF65-F5344CB8AC3E}">
        <p14:creationId xmlns:p14="http://schemas.microsoft.com/office/powerpoint/2010/main" val="11948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Calibri" panose="020F0502020204030204" pitchFamily="34" charset="0"/>
                <a:cs typeface="Calibri" panose="020F0502020204030204" pitchFamily="34"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Calibri" panose="020F0502020204030204" pitchFamily="34" charset="0"/>
              <a:cs typeface="Calibri" panose="020F0502020204030204" pitchFamily="34" charset="0"/>
            </a:endParaRPr>
          </a:p>
          <a:p>
            <a:pPr algn="just" defTabSz="1219170"/>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Thành trì </a:t>
            </a:r>
            <a:r>
              <a:rPr lang="en-US" sz="3200" b="1"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của</a:t>
            </a:r>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Calibri" panose="020F0502020204030204" pitchFamily="34" charset="0"/>
              <a:ea typeface="Microsoft YaHei"/>
              <a:cs typeface="Calibri" panose="020F0502020204030204" pitchFamily="34"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31492" y="404630"/>
            <a:ext cx="2690417"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Hai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Bà</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T</a:t>
            </a:r>
            <a:r>
              <a:rPr kumimoji="0" lang="el-GR" sz="2800" b="1" i="0" u="none" strike="noStrike" kern="1200" cap="none" spc="0" normalizeH="0" noProof="0" dirty="0">
                <a:ln>
                  <a:noFill/>
                </a:ln>
                <a:solidFill>
                  <a:srgbClr val="FFFF00"/>
                </a:solidFill>
                <a:effectLst/>
                <a:uLnTx/>
                <a:uFillTx/>
                <a:latin typeface="HP001 4 hàng" panose="020B0603050302020204" pitchFamily="34" charset="0"/>
              </a:rPr>
              <a:t>ς</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ưng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57275" y="994699"/>
            <a:ext cx="1082992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Hai Bà Tǟưng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λΰϐ 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bà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ǟùng ǟùng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đưŊg.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C7BD990-FAA4-447B-8A0A-D0C7D6127CF4}"/>
              </a:ext>
            </a:extLst>
          </p:cNvPr>
          <p:cNvSpPr txBox="1"/>
          <p:nvPr/>
        </p:nvSpPr>
        <p:spPr>
          <a:xfrm>
            <a:off x="-123825" y="1537624"/>
            <a:ext cx="12011025"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lao, cung wỏ, ǟìu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jℓ cuŬ cuų Ǉràn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bŗg v</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Ρ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ẩn h</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của Hai Bà.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8F834F96-F250-4D0A-B4E5-A599E50BCDA0}"/>
              </a:ext>
            </a:extLst>
          </p:cNvPr>
          <p:cNvSpPr txBox="1"/>
          <p:nvPr/>
        </p:nvSpPr>
        <p:spPr>
          <a:xfrm>
            <a:off x="-171450" y="2051974"/>
            <a:ext cx="1201102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 Ǉrūg đŬg dĖ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vī cây, đập vào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ΰ</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Ŋ đē,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ǧ</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ō đưŊg 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A1138ED-E003-4B23-AE06-74D0ADEB8D99}"/>
              </a:ext>
            </a:extLst>
          </p:cNvPr>
          <p:cNvSpPr txBox="1"/>
          <p:nvPr/>
        </p:nvSpPr>
        <p:spPr>
          <a:xfrm>
            <a:off x="847724" y="2594899"/>
            <a:ext cx="11191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Ǉrì của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giặc lần lưĜ ǧẀp đổ dưƞ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của đ</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oàn</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ởi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θ</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ĩa.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1A9C38A-F620-0D65-803B-7B67FD68542E}"/>
              </a:ext>
            </a:extLst>
          </p:cNvPr>
          <p:cNvSpPr txBox="1"/>
          <p:nvPr/>
        </p:nvSpPr>
        <p:spPr>
          <a:xfrm>
            <a:off x="-133350" y="3137824"/>
            <a:ext cx="10982324" cy="461665"/>
          </a:xfrm>
          <a:prstGeom prst="rect">
            <a:avLst/>
          </a:prstGeom>
          <a:noFill/>
        </p:spPr>
        <p:txBody>
          <a:bodyPr wrap="square" rtlCol="0">
            <a:spAutoFit/>
          </a:bodyPr>
          <a:lstStyle/>
          <a:p>
            <a:pPr lvl="0" indent="361950" algn="just">
              <a:spcAft>
                <a:spcPts val="500"/>
              </a:spcAft>
            </a:pP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Tô Đị</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į đầu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ạy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ωϙ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Đất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Ǉa sạ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bŗg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ù</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8" grpId="0"/>
      <p:bldP spid="29"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id="{BF6C3C80-33F2-4150-B12F-137D755E2E97}"/>
                </a:ext>
              </a:extLst>
            </p:cNvPr>
            <p:cNvSpPr/>
            <p:nvPr/>
          </p:nvSpPr>
          <p:spPr>
            <a:xfrm>
              <a:off x="2835679" y="1155139"/>
              <a:ext cx="5560872"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Calibri" panose="020F0502020204030204" pitchFamily="34" charset="0"/>
                  <a:ea typeface="Microsoft YaHei"/>
                  <a:cs typeface="Calibri" panose="020F0502020204030204" pitchFamily="34" charset="0"/>
                </a:rPr>
                <a:t>Nội</a:t>
              </a:r>
              <a:r>
                <a:rPr lang="en-US" sz="5000" b="1" dirty="0">
                  <a:ln w="0"/>
                  <a:solidFill>
                    <a:srgbClr val="00B050"/>
                  </a:solidFill>
                  <a:latin typeface="Calibri" panose="020F0502020204030204" pitchFamily="34" charset="0"/>
                  <a:ea typeface="Microsoft YaHei"/>
                  <a:cs typeface="Calibri" panose="020F0502020204030204" pitchFamily="34" charset="0"/>
                </a:rPr>
                <a:t> dung </a:t>
              </a:r>
              <a:r>
                <a:rPr lang="en-US" sz="5000" b="1" dirty="0" err="1">
                  <a:ln w="0"/>
                  <a:solidFill>
                    <a:srgbClr val="00B050"/>
                  </a:solidFill>
                  <a:latin typeface="Calibri" panose="020F0502020204030204" pitchFamily="34" charset="0"/>
                  <a:ea typeface="Microsoft YaHei"/>
                  <a:cs typeface="Calibri" panose="020F0502020204030204" pitchFamily="34" charset="0"/>
                </a:rPr>
                <a:t>chính</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của</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đoạn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văn</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là</a:t>
              </a:r>
              <a:r>
                <a:rPr lang="en-US" sz="5000" b="1" dirty="0">
                  <a:ln w="0"/>
                  <a:solidFill>
                    <a:srgbClr val="00B050"/>
                  </a:solidFill>
                  <a:latin typeface="Calibri" panose="020F0502020204030204" pitchFamily="34" charset="0"/>
                  <a:ea typeface="Microsoft YaHei"/>
                  <a:cs typeface="Calibri" panose="020F0502020204030204" pitchFamily="34" charset="0"/>
                </a:rPr>
                <a:t> </a:t>
              </a:r>
              <a:r>
                <a:rPr lang="en-US" sz="5000" b="1" dirty="0" err="1">
                  <a:ln w="0"/>
                  <a:solidFill>
                    <a:srgbClr val="00B050"/>
                  </a:solidFill>
                  <a:latin typeface="Calibri" panose="020F0502020204030204" pitchFamily="34" charset="0"/>
                  <a:ea typeface="Microsoft YaHei"/>
                  <a:cs typeface="Calibri" panose="020F0502020204030204" pitchFamily="34" charset="0"/>
                </a:rPr>
                <a:t>gì</a:t>
              </a:r>
              <a:endParaRPr lang="en-US" sz="5000" b="1" dirty="0">
                <a:ln w="0">
                  <a:noFill/>
                </a:ln>
                <a:solidFill>
                  <a:srgbClr val="E55827"/>
                </a:solidFill>
                <a:latin typeface="Calibri" panose="020F0502020204030204" pitchFamily="34" charset="0"/>
                <a:ea typeface="Microsoft YaHei"/>
                <a:cs typeface="Calibri" panose="020F0502020204030204" pitchFamily="34" charset="0"/>
              </a:endParaRPr>
            </a:p>
          </p:txBody>
        </p:sp>
      </p:grpSp>
      <p:pic>
        <p:nvPicPr>
          <p:cNvPr id="9" name="Picture 8" descr="Background pattern&#10;&#10;Description automatically generated">
            <a:extLst>
              <a:ext uri="{FF2B5EF4-FFF2-40B4-BE49-F238E27FC236}">
                <a16:creationId xmlns:a16="http://schemas.microsoft.com/office/drawing/2014/main"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dirty="0">
                <a:solidFill>
                  <a:srgbClr val="000000"/>
                </a:solidFill>
              </a:rPr>
              <a:t>Ca ngợi lòng yêu nước, tinh thần bất khuất chống giặc xâm lược của Hai Bà Trưng và nhân dân ta.</a:t>
            </a:r>
            <a:endParaRPr lang="vi-VN" sz="3733" dirty="0">
              <a:solidFill>
                <a:srgbClr val="000000"/>
              </a:solidFill>
              <a:latin typeface="Arial"/>
              <a:ea typeface="Microsoft YaHei"/>
            </a:endParaRPr>
          </a:p>
        </p:txBody>
      </p:sp>
      <p:pic>
        <p:nvPicPr>
          <p:cNvPr id="13" name="Picture 12" descr="A picture containing toy, vector graphics&#10;&#10;Description automatically generated">
            <a:extLst>
              <a:ext uri="{FF2B5EF4-FFF2-40B4-BE49-F238E27FC236}">
                <a16:creationId xmlns:a16="http://schemas.microsoft.com/office/drawing/2014/main"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id="{FBA7BB31-9ED0-4325-87C8-EF0DE5B38126}"/>
              </a:ext>
            </a:extLst>
          </p:cNvPr>
          <p:cNvSpPr/>
          <p:nvPr/>
        </p:nvSpPr>
        <p:spPr>
          <a:xfrm>
            <a:off x="1056584" y="1510634"/>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Rùng</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rùng</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6" name="Rectangle 35">
            <a:extLst>
              <a:ext uri="{FF2B5EF4-FFF2-40B4-BE49-F238E27FC236}">
                <a16:creationId xmlns:a16="http://schemas.microsoft.com/office/drawing/2014/main" id="{EEFA5A03-1C07-481F-90A2-0B5518D751FD}"/>
              </a:ext>
            </a:extLst>
          </p:cNvPr>
          <p:cNvSpPr/>
          <p:nvPr/>
        </p:nvSpPr>
        <p:spPr>
          <a:xfrm>
            <a:off x="2911815" y="3274241"/>
            <a:ext cx="3359235" cy="1113883"/>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Rìu</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búa</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37" name="Rectangle 36">
            <a:extLst>
              <a:ext uri="{FF2B5EF4-FFF2-40B4-BE49-F238E27FC236}">
                <a16:creationId xmlns:a16="http://schemas.microsoft.com/office/drawing/2014/main" id="{7AA16505-3E2B-45FE-AF05-34DD2E49D99E}"/>
              </a:ext>
            </a:extLst>
          </p:cNvPr>
          <p:cNvSpPr/>
          <p:nvPr/>
        </p:nvSpPr>
        <p:spPr>
          <a:xfrm>
            <a:off x="6096000" y="1557308"/>
            <a:ext cx="2970913" cy="1113883"/>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Giáo</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lao</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pic>
        <p:nvPicPr>
          <p:cNvPr id="2" name="Picture 1">
            <a:extLst>
              <a:ext uri="{FF2B5EF4-FFF2-40B4-BE49-F238E27FC236}">
                <a16:creationId xmlns:a16="http://schemas.microsoft.com/office/drawing/2014/main" id="{B0B79B5C-CB33-DAFA-2B22-3CD5F256259A}"/>
              </a:ext>
            </a:extLst>
          </p:cNvPr>
          <p:cNvPicPr>
            <a:picLocks noChangeAspect="1"/>
          </p:cNvPicPr>
          <p:nvPr/>
        </p:nvPicPr>
        <p:blipFill>
          <a:blip r:embed="rId6"/>
          <a:stretch>
            <a:fillRect/>
          </a:stretch>
        </p:blipFill>
        <p:spPr>
          <a:xfrm>
            <a:off x="3827532" y="390189"/>
            <a:ext cx="4206859" cy="1078408"/>
          </a:xfrm>
          <a:prstGeom prst="rect">
            <a:avLst/>
          </a:prstGeom>
        </p:spPr>
      </p:pic>
      <p:sp>
        <p:nvSpPr>
          <p:cNvPr id="5" name="Rectangle 4">
            <a:extLst>
              <a:ext uri="{FF2B5EF4-FFF2-40B4-BE49-F238E27FC236}">
                <a16:creationId xmlns:a16="http://schemas.microsoft.com/office/drawing/2014/main" id="{0ED6F033-B277-D382-7A75-2230E35FE9B6}"/>
              </a:ext>
            </a:extLst>
          </p:cNvPr>
          <p:cNvSpPr/>
          <p:nvPr/>
        </p:nvSpPr>
        <p:spPr>
          <a:xfrm>
            <a:off x="4983192" y="4850075"/>
            <a:ext cx="3359235" cy="1113883"/>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Cuồn</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cuộn</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
        <p:nvSpPr>
          <p:cNvPr id="6" name="Rectangle 5">
            <a:extLst>
              <a:ext uri="{FF2B5EF4-FFF2-40B4-BE49-F238E27FC236}">
                <a16:creationId xmlns:a16="http://schemas.microsoft.com/office/drawing/2014/main" id="{D9BB3FAA-C050-FA90-8D04-1771C1F614C1}"/>
              </a:ext>
            </a:extLst>
          </p:cNvPr>
          <p:cNvSpPr/>
          <p:nvPr/>
        </p:nvSpPr>
        <p:spPr>
          <a:xfrm>
            <a:off x="8034391" y="3226416"/>
            <a:ext cx="3359235" cy="1113883"/>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Calibri" panose="020F0502020204030204" pitchFamily="34" charset="0"/>
                <a:cs typeface="Calibri" panose="020F0502020204030204" pitchFamily="34" charset="0"/>
              </a:rPr>
              <a:t>Khiên</a:t>
            </a:r>
            <a:r>
              <a:rPr lang="en-US" sz="5333" dirty="0">
                <a:solidFill>
                  <a:sysClr val="windowText" lastClr="000000"/>
                </a:solidFill>
                <a:latin typeface="Calibri" panose="020F0502020204030204" pitchFamily="34" charset="0"/>
                <a:cs typeface="Calibri" panose="020F0502020204030204" pitchFamily="34" charset="0"/>
              </a:rPr>
              <a:t> </a:t>
            </a:r>
            <a:r>
              <a:rPr lang="en-US" sz="5333" dirty="0" err="1">
                <a:solidFill>
                  <a:sysClr val="windowText" lastClr="000000"/>
                </a:solidFill>
                <a:latin typeface="Calibri" panose="020F0502020204030204" pitchFamily="34" charset="0"/>
                <a:cs typeface="Calibri" panose="020F0502020204030204" pitchFamily="34" charset="0"/>
              </a:rPr>
              <a:t>mộc</a:t>
            </a:r>
            <a:endParaRPr lang="en-US" sz="5333" dirty="0">
              <a:solidFill>
                <a:sysClr val="windowText" lastClr="000000"/>
              </a:solidFill>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9C81E2-8115-4507-809D-DA88FAFD1EF9}"/>
              </a:ext>
            </a:extLst>
          </p:cNvPr>
          <p:cNvSpPr/>
          <p:nvPr/>
        </p:nvSpPr>
        <p:spPr>
          <a:xfrm>
            <a:off x="5820899" y="685536"/>
            <a:ext cx="4022896" cy="779765"/>
          </a:xfrm>
          <a:prstGeom prst="rect">
            <a:avLst/>
          </a:prstGeom>
          <a:noFill/>
        </p:spPr>
        <p:txBody>
          <a:bodyPr wrap="none" lIns="121920" tIns="60960" rIns="121920" bIns="60960">
            <a:spAutoFit/>
          </a:bodyPr>
          <a:lstStyle/>
          <a:p>
            <a:pPr algn="ctr" defTabSz="1219170"/>
            <a:r>
              <a:rPr lang="en-US" sz="4267">
                <a:ln w="0">
                  <a:solidFill>
                    <a:srgbClr val="000000"/>
                  </a:solidFill>
                </a:ln>
                <a:solidFill>
                  <a:srgbClr val="E55827"/>
                </a:solidFill>
                <a:latin typeface="iCiel Cadena" panose="02000503000000020004" pitchFamily="2" charset="0"/>
                <a:ea typeface="Microsoft YaHei"/>
              </a:rPr>
              <a:t>Tư thế ngồi viết</a:t>
            </a:r>
          </a:p>
        </p:txBody>
      </p:sp>
      <p:sp>
        <p:nvSpPr>
          <p:cNvPr id="8" name="Rectangle 7">
            <a:extLst>
              <a:ext uri="{FF2B5EF4-FFF2-40B4-BE49-F238E27FC236}">
                <a16:creationId xmlns:a16="http://schemas.microsoft.com/office/drawing/2014/main" id="{09B52D19-8618-4C9B-A967-D494D3ACD593}"/>
              </a:ext>
            </a:extLst>
          </p:cNvPr>
          <p:cNvSpPr/>
          <p:nvPr/>
        </p:nvSpPr>
        <p:spPr>
          <a:xfrm>
            <a:off x="4473543" y="1543995"/>
            <a:ext cx="6346900"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học</a:t>
            </a:r>
            <a:r>
              <a:rPr lang="en-US" sz="2400" dirty="0">
                <a:solidFill>
                  <a:srgbClr val="002060"/>
                </a:solidFill>
                <a:latin typeface="Arial"/>
                <a:ea typeface="Microsoft YaHei"/>
              </a:rPr>
              <a:t> </a:t>
            </a:r>
            <a:r>
              <a:rPr lang="en-US" sz="2400" dirty="0" err="1">
                <a:solidFill>
                  <a:srgbClr val="002060"/>
                </a:solidFill>
                <a:latin typeface="Arial"/>
                <a:ea typeface="Microsoft YaHei"/>
              </a:rPr>
              <a:t>thoải</a:t>
            </a:r>
            <a:r>
              <a:rPr lang="en-US" sz="2400" dirty="0">
                <a:solidFill>
                  <a:srgbClr val="002060"/>
                </a:solidFill>
                <a:latin typeface="Arial"/>
                <a:ea typeface="Microsoft YaHei"/>
              </a:rPr>
              <a:t> </a:t>
            </a:r>
            <a:r>
              <a:rPr lang="en-US" sz="2400" dirty="0" err="1">
                <a:solidFill>
                  <a:srgbClr val="002060"/>
                </a:solidFill>
                <a:latin typeface="Arial"/>
                <a:ea typeface="Microsoft YaHei"/>
              </a:rPr>
              <a:t>mái</a:t>
            </a:r>
            <a:r>
              <a:rPr lang="en-US" sz="2400" dirty="0">
                <a:solidFill>
                  <a:srgbClr val="002060"/>
                </a:solidFill>
                <a:latin typeface="Arial"/>
                <a:ea typeface="Microsoft YaHei"/>
              </a:rPr>
              <a:t>, </a:t>
            </a:r>
            <a:r>
              <a:rPr lang="en-US" sz="2400" dirty="0" err="1">
                <a:solidFill>
                  <a:srgbClr val="002060"/>
                </a:solidFill>
                <a:latin typeface="Arial"/>
                <a:ea typeface="Microsoft YaHei"/>
              </a:rPr>
              <a:t>không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gò</a:t>
            </a:r>
            <a:r>
              <a:rPr lang="en-US" sz="2400" dirty="0">
                <a:solidFill>
                  <a:srgbClr val="002060"/>
                </a:solidFill>
                <a:latin typeface="Arial"/>
                <a:ea typeface="Microsoft YaHei"/>
              </a:rPr>
              <a:t> </a:t>
            </a:r>
            <a:r>
              <a:rPr lang="en-US" sz="2400" dirty="0" err="1">
                <a:solidFill>
                  <a:srgbClr val="002060"/>
                </a:solidFill>
                <a:latin typeface="Arial"/>
                <a:ea typeface="Microsoft YaHei"/>
              </a:rPr>
              <a:t>bó</a:t>
            </a:r>
            <a:r>
              <a:rPr lang="en-US" sz="2400" dirty="0">
                <a:solidFill>
                  <a:srgbClr val="002060"/>
                </a:solidFill>
                <a:latin typeface="Arial"/>
                <a:ea typeface="Microsoft YaHei"/>
              </a:rPr>
              <a:t>.</a:t>
            </a:r>
          </a:p>
        </p:txBody>
      </p:sp>
      <p:sp>
        <p:nvSpPr>
          <p:cNvPr id="9" name="Rectangle 8">
            <a:extLst>
              <a:ext uri="{FF2B5EF4-FFF2-40B4-BE49-F238E27FC236}">
                <a16:creationId xmlns:a16="http://schemas.microsoft.com/office/drawing/2014/main" id="{DEC1682E-750A-4179-8CD8-37F30968C5FA}"/>
              </a:ext>
            </a:extLst>
          </p:cNvPr>
          <p:cNvSpPr/>
          <p:nvPr/>
        </p:nvSpPr>
        <p:spPr>
          <a:xfrm>
            <a:off x="4436259" y="2164905"/>
            <a:ext cx="670523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Khoảng</a:t>
            </a:r>
            <a:r>
              <a:rPr lang="en-US" sz="2400" dirty="0">
                <a:solidFill>
                  <a:srgbClr val="002060"/>
                </a:solidFill>
                <a:latin typeface="Arial"/>
                <a:ea typeface="Microsoft YaHei"/>
              </a:rPr>
              <a:t> </a:t>
            </a:r>
            <a:r>
              <a:rPr lang="en-US" sz="2400" dirty="0" err="1">
                <a:solidFill>
                  <a:srgbClr val="002060"/>
                </a:solidFill>
                <a:latin typeface="Arial"/>
                <a:ea typeface="Microsoft YaHei"/>
              </a:rPr>
              <a:t>cách</a:t>
            </a:r>
            <a:r>
              <a:rPr lang="en-US" sz="2400" dirty="0">
                <a:solidFill>
                  <a:srgbClr val="002060"/>
                </a:solidFill>
                <a:latin typeface="Arial"/>
                <a:ea typeface="Microsoft YaHei"/>
              </a:rPr>
              <a:t> </a:t>
            </a:r>
            <a:r>
              <a:rPr lang="en-US" sz="2400" dirty="0" err="1">
                <a:solidFill>
                  <a:srgbClr val="002060"/>
                </a:solidFill>
                <a:latin typeface="Arial"/>
                <a:ea typeface="Microsoft YaHei"/>
              </a:rPr>
              <a:t>từ</a:t>
            </a:r>
            <a:r>
              <a:rPr lang="en-US" sz="2400" dirty="0">
                <a:solidFill>
                  <a:srgbClr val="002060"/>
                </a:solidFill>
                <a:latin typeface="Arial"/>
                <a:ea typeface="Microsoft YaHei"/>
              </a:rPr>
              <a:t> </a:t>
            </a:r>
            <a:r>
              <a:rPr lang="en-US" sz="2400" dirty="0" err="1">
                <a:solidFill>
                  <a:srgbClr val="002060"/>
                </a:solidFill>
                <a:latin typeface="Arial"/>
                <a:ea typeface="Microsoft YaHei"/>
              </a:rPr>
              <a:t>mắt</a:t>
            </a:r>
            <a:r>
              <a:rPr lang="en-US" sz="2400" dirty="0">
                <a:solidFill>
                  <a:srgbClr val="002060"/>
                </a:solidFill>
                <a:latin typeface="Arial"/>
                <a:ea typeface="Microsoft YaHei"/>
              </a:rPr>
              <a:t>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a:t>
            </a:r>
            <a:r>
              <a:rPr lang="en-US" sz="2400" dirty="0" err="1">
                <a:solidFill>
                  <a:srgbClr val="002060"/>
                </a:solidFill>
                <a:latin typeface="Arial"/>
                <a:ea typeface="Microsoft YaHei"/>
              </a:rPr>
              <a:t>vở</a:t>
            </a:r>
            <a:r>
              <a:rPr lang="en-US" sz="2400" dirty="0">
                <a:solidFill>
                  <a:srgbClr val="002060"/>
                </a:solidFill>
                <a:latin typeface="Arial"/>
                <a:ea typeface="Microsoft YaHei"/>
              </a:rPr>
              <a:t>: 25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30cm</a:t>
            </a:r>
          </a:p>
        </p:txBody>
      </p:sp>
      <p:sp>
        <p:nvSpPr>
          <p:cNvPr id="10" name="Rectangle 9">
            <a:extLst>
              <a:ext uri="{FF2B5EF4-FFF2-40B4-BE49-F238E27FC236}">
                <a16:creationId xmlns:a16="http://schemas.microsoft.com/office/drawing/2014/main" id="{DD5D6188-9E26-4E9D-AAF0-6048F9C6228D}"/>
              </a:ext>
            </a:extLst>
          </p:cNvPr>
          <p:cNvSpPr/>
          <p:nvPr/>
        </p:nvSpPr>
        <p:spPr>
          <a:xfrm>
            <a:off x="4463819" y="2800613"/>
            <a:ext cx="6156823" cy="830997"/>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Cột</a:t>
            </a:r>
            <a:r>
              <a:rPr lang="en-US" sz="2400" dirty="0">
                <a:solidFill>
                  <a:srgbClr val="002060"/>
                </a:solidFill>
                <a:latin typeface="Arial"/>
                <a:ea typeface="Microsoft YaHei"/>
              </a:rPr>
              <a:t> </a:t>
            </a:r>
            <a:r>
              <a:rPr lang="en-US" sz="2400" dirty="0" err="1">
                <a:solidFill>
                  <a:srgbClr val="002060"/>
                </a:solidFill>
                <a:latin typeface="Arial"/>
                <a:ea typeface="Microsoft YaHei"/>
              </a:rPr>
              <a:t>sống</a:t>
            </a:r>
            <a:r>
              <a:rPr lang="en-US" sz="2400" dirty="0">
                <a:solidFill>
                  <a:srgbClr val="002060"/>
                </a:solidFill>
                <a:latin typeface="Arial"/>
                <a:ea typeface="Microsoft YaHei"/>
              </a:rPr>
              <a:t> ở </a:t>
            </a: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thẳng</a:t>
            </a:r>
            <a:r>
              <a:rPr lang="en-US" sz="2400" dirty="0">
                <a:solidFill>
                  <a:srgbClr val="002060"/>
                </a:solidFill>
                <a:latin typeface="Arial"/>
                <a:ea typeface="Microsoft YaHei"/>
              </a:rPr>
              <a:t> </a:t>
            </a:r>
            <a:r>
              <a:rPr lang="en-US" sz="2400" dirty="0" err="1">
                <a:solidFill>
                  <a:srgbClr val="002060"/>
                </a:solidFill>
                <a:latin typeface="Arial"/>
                <a:ea typeface="Microsoft YaHei"/>
              </a:rPr>
              <a:t>đứng</a:t>
            </a:r>
            <a:r>
              <a:rPr lang="en-US" sz="2400" dirty="0">
                <a:solidFill>
                  <a:srgbClr val="002060"/>
                </a:solidFill>
                <a:latin typeface="Arial"/>
                <a:ea typeface="Microsoft YaHei"/>
              </a:rPr>
              <a:t>, </a:t>
            </a:r>
            <a:r>
              <a:rPr lang="en-US" sz="2400" dirty="0" err="1">
                <a:solidFill>
                  <a:srgbClr val="002060"/>
                </a:solidFill>
                <a:latin typeface="Arial"/>
                <a:ea typeface="Microsoft YaHei"/>
              </a:rPr>
              <a:t>vuông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góc</a:t>
            </a:r>
            <a:r>
              <a:rPr lang="en-US" sz="2400" dirty="0">
                <a:solidFill>
                  <a:srgbClr val="002060"/>
                </a:solidFill>
                <a:latin typeface="Arial"/>
                <a:ea typeface="Microsoft YaHei"/>
              </a:rPr>
              <a:t> </a:t>
            </a:r>
            <a:r>
              <a:rPr lang="en-US" sz="2400" dirty="0" err="1">
                <a:solidFill>
                  <a:srgbClr val="002060"/>
                </a:solidFill>
                <a:latin typeface="Arial"/>
                <a:ea typeface="Microsoft YaHei"/>
              </a:rPr>
              <a:t>với</a:t>
            </a:r>
            <a:r>
              <a:rPr lang="en-US" sz="2400" dirty="0">
                <a:solidFill>
                  <a:srgbClr val="002060"/>
                </a:solidFill>
                <a:latin typeface="Arial"/>
                <a:ea typeface="Microsoft YaHei"/>
              </a:rPr>
              <a:t> </a:t>
            </a:r>
            <a:r>
              <a:rPr lang="en-US" sz="2400" dirty="0" err="1">
                <a:solidFill>
                  <a:srgbClr val="002060"/>
                </a:solidFill>
                <a:latin typeface="Arial"/>
                <a:ea typeface="Microsoft YaHei"/>
              </a:rPr>
              <a:t>mặt</a:t>
            </a:r>
            <a:r>
              <a:rPr lang="en-US" sz="2400" dirty="0">
                <a:solidFill>
                  <a:srgbClr val="002060"/>
                </a:solidFill>
                <a:latin typeface="Arial"/>
                <a:ea typeface="Microsoft YaHei"/>
              </a:rPr>
              <a:t> </a:t>
            </a:r>
            <a:r>
              <a:rPr lang="en-US" sz="2400" dirty="0" err="1">
                <a:solidFill>
                  <a:srgbClr val="002060"/>
                </a:solidFill>
                <a:latin typeface="Arial"/>
                <a:ea typeface="Microsoft YaHei"/>
              </a:rPr>
              <a:t>ghế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endParaRPr lang="en-US" sz="2400" dirty="0">
              <a:solidFill>
                <a:srgbClr val="002060"/>
              </a:solidFill>
              <a:latin typeface="Arial"/>
              <a:ea typeface="Microsoft YaHei"/>
            </a:endParaRPr>
          </a:p>
        </p:txBody>
      </p:sp>
      <p:sp>
        <p:nvSpPr>
          <p:cNvPr id="11" name="Rectangle 10">
            <a:extLst>
              <a:ext uri="{FF2B5EF4-FFF2-40B4-BE49-F238E27FC236}">
                <a16:creationId xmlns:a16="http://schemas.microsoft.com/office/drawing/2014/main" id="{1D163AA4-20D7-4804-AEC7-F0EEF93DDE0D}"/>
              </a:ext>
            </a:extLst>
          </p:cNvPr>
          <p:cNvSpPr/>
          <p:nvPr/>
        </p:nvSpPr>
        <p:spPr>
          <a:xfrm>
            <a:off x="4436259" y="3832165"/>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Giữ</a:t>
            </a:r>
            <a:r>
              <a:rPr lang="en-US" sz="2400" dirty="0">
                <a:solidFill>
                  <a:srgbClr val="002060"/>
                </a:solidFill>
                <a:latin typeface="Arial"/>
                <a:ea typeface="Microsoft YaHei"/>
              </a:rPr>
              <a:t> </a:t>
            </a:r>
            <a:r>
              <a:rPr lang="en-US" sz="2400" dirty="0" err="1">
                <a:solidFill>
                  <a:srgbClr val="002060"/>
                </a:solidFill>
                <a:latin typeface="Arial"/>
                <a:ea typeface="Microsoft YaHei"/>
              </a:rPr>
              <a:t>cân</a:t>
            </a:r>
            <a:r>
              <a:rPr lang="en-US" sz="2400" dirty="0">
                <a:solidFill>
                  <a:srgbClr val="002060"/>
                </a:solidFill>
                <a:latin typeface="Arial"/>
                <a:ea typeface="Microsoft YaHei"/>
              </a:rPr>
              <a:t> </a:t>
            </a:r>
            <a:r>
              <a:rPr lang="en-US" sz="2400" dirty="0" err="1">
                <a:solidFill>
                  <a:srgbClr val="002060"/>
                </a:solidFill>
                <a:latin typeface="Arial"/>
                <a:ea typeface="Microsoft YaHei"/>
              </a:rPr>
              <a:t>bằng</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vai</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đặt</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chân</a:t>
            </a:r>
            <a:r>
              <a:rPr lang="en-US" sz="2400" dirty="0">
                <a:solidFill>
                  <a:srgbClr val="002060"/>
                </a:solidFill>
                <a:latin typeface="Arial"/>
                <a:ea typeface="Microsoft YaHei"/>
              </a:rPr>
              <a:t> song </a:t>
            </a:r>
            <a:r>
              <a:rPr lang="en-US" sz="2400" dirty="0" err="1">
                <a:solidFill>
                  <a:srgbClr val="002060"/>
                </a:solidFill>
                <a:latin typeface="Arial"/>
                <a:ea typeface="Microsoft YaHei"/>
              </a:rPr>
              <a:t>song</a:t>
            </a:r>
            <a:endParaRPr lang="en-US" sz="2400" dirty="0">
              <a:solidFill>
                <a:srgbClr val="002060"/>
              </a:solidFill>
              <a:latin typeface="Arial"/>
              <a:ea typeface="Microsoft YaHei"/>
            </a:endParaRPr>
          </a:p>
        </p:txBody>
      </p:sp>
      <p:sp>
        <p:nvSpPr>
          <p:cNvPr id="12" name="Rectangle 11">
            <a:extLst>
              <a:ext uri="{FF2B5EF4-FFF2-40B4-BE49-F238E27FC236}">
                <a16:creationId xmlns:a16="http://schemas.microsoft.com/office/drawing/2014/main" id="{D7ED6BBB-6958-49B1-954B-845C84CFA981}"/>
              </a:ext>
            </a:extLst>
          </p:cNvPr>
          <p:cNvSpPr/>
          <p:nvPr/>
        </p:nvSpPr>
        <p:spPr>
          <a:xfrm>
            <a:off x="4449789" y="4531838"/>
            <a:ext cx="6169889" cy="461665"/>
          </a:xfrm>
          <a:prstGeom prst="rect">
            <a:avLst/>
          </a:prstGeom>
        </p:spPr>
        <p:txBody>
          <a:bodyPr wrap="square">
            <a:spAutoFit/>
          </a:bodyPr>
          <a:lstStyle/>
          <a:p>
            <a:pPr marL="380990" indent="-380990" defTabSz="1219170">
              <a:buFont typeface="Arial" panose="020B0604020202020204" pitchFamily="34" charset="0"/>
              <a:buChar char="•"/>
            </a:pPr>
            <a:r>
              <a:rPr lang="vi-VN" sz="2400" dirty="0">
                <a:solidFill>
                  <a:srgbClr val="002060"/>
                </a:solidFill>
                <a:latin typeface="Arial"/>
                <a:ea typeface="Microsoft YaHei"/>
              </a:rPr>
              <a:t>Không được tì sát ngực vào thành bàn</a:t>
            </a:r>
            <a:endParaRPr lang="en-US" sz="2400" dirty="0">
              <a:solidFill>
                <a:srgbClr val="002060"/>
              </a:solidFill>
              <a:latin typeface="Arial"/>
              <a:ea typeface="Microsoft YaHei"/>
            </a:endParaRPr>
          </a:p>
        </p:txBody>
      </p:sp>
      <p:sp>
        <p:nvSpPr>
          <p:cNvPr id="13" name="Rectangle 12">
            <a:extLst>
              <a:ext uri="{FF2B5EF4-FFF2-40B4-BE49-F238E27FC236}">
                <a16:creationId xmlns:a16="http://schemas.microsoft.com/office/drawing/2014/main" id="{B2B17D0D-42C9-428B-BEF4-CDA256703E5F}"/>
              </a:ext>
            </a:extLst>
          </p:cNvPr>
          <p:cNvSpPr/>
          <p:nvPr/>
        </p:nvSpPr>
        <p:spPr>
          <a:xfrm>
            <a:off x="4463819" y="5253203"/>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r>
              <a:rPr lang="en-US" sz="2400" dirty="0">
                <a:solidFill>
                  <a:srgbClr val="002060"/>
                </a:solidFill>
                <a:latin typeface="Arial"/>
                <a:ea typeface="Microsoft YaHei"/>
              </a:rPr>
              <a:t> </a:t>
            </a:r>
            <a:r>
              <a:rPr lang="en-US" sz="2400" dirty="0" err="1">
                <a:solidFill>
                  <a:srgbClr val="002060"/>
                </a:solidFill>
                <a:latin typeface="Arial"/>
                <a:ea typeface="Microsoft YaHei"/>
              </a:rPr>
              <a:t>phải</a:t>
            </a:r>
            <a:r>
              <a:rPr lang="en-US" sz="2400" dirty="0">
                <a:solidFill>
                  <a:srgbClr val="002060"/>
                </a:solidFill>
                <a:latin typeface="Arial"/>
                <a:ea typeface="Microsoft YaHei"/>
              </a:rPr>
              <a:t> </a:t>
            </a:r>
            <a:r>
              <a:rPr lang="en-US" sz="2400" dirty="0" err="1">
                <a:solidFill>
                  <a:srgbClr val="002060"/>
                </a:solidFill>
                <a:latin typeface="Arial"/>
                <a:ea typeface="Microsoft YaHei"/>
              </a:rPr>
              <a:t>đủ</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thuận</a:t>
            </a:r>
            <a:r>
              <a:rPr lang="en-US" sz="2400" dirty="0">
                <a:solidFill>
                  <a:srgbClr val="002060"/>
                </a:solidFill>
                <a:latin typeface="Arial"/>
                <a:ea typeface="Microsoft YaHei"/>
              </a:rPr>
              <a:t> </a:t>
            </a:r>
            <a:r>
              <a:rPr lang="en-US" sz="2400" dirty="0" err="1">
                <a:solidFill>
                  <a:srgbClr val="002060"/>
                </a:solidFill>
                <a:latin typeface="Arial"/>
                <a:ea typeface="Microsoft YaHei"/>
              </a:rPr>
              <a:t>chiều</a:t>
            </a:r>
            <a:r>
              <a:rPr lang="en-US" sz="2400" dirty="0">
                <a:solidFill>
                  <a:srgbClr val="002060"/>
                </a:solidFill>
                <a:latin typeface="Arial"/>
                <a:ea typeface="Microsoft YaHei"/>
              </a:rPr>
              <a:t> </a:t>
            </a: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endParaRPr lang="en-US" sz="2400" dirty="0">
              <a:solidFill>
                <a:srgbClr val="002060"/>
              </a:solidFill>
              <a:latin typeface="Arial"/>
              <a:ea typeface="Microsoft YaHei"/>
            </a:endParaRPr>
          </a:p>
        </p:txBody>
      </p:sp>
      <p:pic>
        <p:nvPicPr>
          <p:cNvPr id="14" name="Picture 13" descr="A picture containing toy, vector graphics&#10;&#10;Description automatically generated">
            <a:extLst>
              <a:ext uri="{FF2B5EF4-FFF2-40B4-BE49-F238E27FC236}">
                <a16:creationId xmlns:a16="http://schemas.microsoft.com/office/drawing/2014/main" id="{A6C586BC-A5C3-4305-BD26-52E813751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6" y="1543995"/>
            <a:ext cx="3936437" cy="3936437"/>
          </a:xfrm>
          <a:prstGeom prst="rect">
            <a:avLst/>
          </a:prstGeom>
        </p:spPr>
      </p:pic>
    </p:spTree>
    <p:extLst>
      <p:ext uri="{BB962C8B-B14F-4D97-AF65-F5344CB8AC3E}">
        <p14:creationId xmlns:p14="http://schemas.microsoft.com/office/powerpoint/2010/main" val="23865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10.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7.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8.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9.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70</TotalTime>
  <Words>813</Words>
  <Application>Microsoft Office PowerPoint</Application>
  <PresentationFormat>Widescreen</PresentationFormat>
  <Paragraphs>91</Paragraphs>
  <Slides>19</Slides>
  <Notes>10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等线</vt:lpstr>
      <vt:lpstr>等线 Light</vt:lpstr>
      <vt:lpstr>Aharoni</vt:lpstr>
      <vt:lpstr>Arial</vt:lpstr>
      <vt:lpstr>Calibri</vt:lpstr>
      <vt:lpstr>HP001 4 hàng</vt:lpstr>
      <vt:lpstr>HP001 4H</vt:lpstr>
      <vt:lpstr>iCiel Cadena</vt:lpstr>
      <vt:lpstr>Source Han Sans Regular</vt:lpstr>
      <vt:lpstr>Wingdings</vt:lpstr>
      <vt:lpstr>印品黑体</vt:lpstr>
      <vt:lpstr>字魂55号-龙吟手书</vt:lpstr>
      <vt:lpstr>字魂70号-灵悦黑体</vt:lpstr>
      <vt:lpstr>第一PPT，www.1ppt.com</vt:lpstr>
      <vt:lpstr>-</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NGA</cp:lastModifiedBy>
  <cp:revision>16</cp:revision>
  <dcterms:created xsi:type="dcterms:W3CDTF">2023-02-01T07:42:34Z</dcterms:created>
  <dcterms:modified xsi:type="dcterms:W3CDTF">2023-04-14T06:23:13Z</dcterms:modified>
</cp:coreProperties>
</file>