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5" r:id="rId3"/>
  </p:sldMasterIdLst>
  <p:sldIdLst>
    <p:sldId id="280" r:id="rId4"/>
    <p:sldId id="256" r:id="rId5"/>
    <p:sldId id="257" r:id="rId6"/>
    <p:sldId id="259" r:id="rId7"/>
    <p:sldId id="269" r:id="rId8"/>
    <p:sldId id="270" r:id="rId9"/>
    <p:sldId id="258" r:id="rId10"/>
    <p:sldId id="266" r:id="rId11"/>
    <p:sldId id="277" r:id="rId12"/>
    <p:sldId id="278" r:id="rId13"/>
    <p:sldId id="267" r:id="rId14"/>
    <p:sldId id="268" r:id="rId15"/>
    <p:sldId id="271" r:id="rId16"/>
    <p:sldId id="279" r:id="rId17"/>
    <p:sldId id="262" r:id="rId18"/>
    <p:sldId id="272" r:id="rId19"/>
    <p:sldId id="273" r:id="rId20"/>
    <p:sldId id="263" r:id="rId21"/>
    <p:sldId id="274" r:id="rId22"/>
    <p:sldId id="265" r:id="rId23"/>
    <p:sldId id="281" r:id="rId24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7 HoneyCream" pitchFamily="2" charset="0"/>
      <p:regular r:id="rId33"/>
    </p:embeddedFont>
    <p:embeddedFont>
      <p:font typeface="SVN-Newton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22" autoAdjust="0"/>
  </p:normalViewPr>
  <p:slideViewPr>
    <p:cSldViewPr>
      <p:cViewPr varScale="1">
        <p:scale>
          <a:sx n="54" d="100"/>
          <a:sy n="54" d="100"/>
        </p:scale>
        <p:origin x="418" y="30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57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2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41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87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2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5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1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7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0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3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441934"/>
            <a:ext cx="18288000" cy="135916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9791" y="2416920"/>
            <a:ext cx="14478000" cy="22676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Ở đoạn kết, cây khế được nhận xét như thế nào?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69790" y="2370114"/>
            <a:ext cx="14478001" cy="2266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Cây khế được nhận xét mang vẻ đẹp bình dị cho vườn nhỏ sau nhà.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Cách mở bài với kết bài dưới đây có gì khác với cách mở bài và kết bài của bài văn trên?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1" y="2979936"/>
            <a:ext cx="17043400" cy="54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KHÁC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5927" y="2597056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MỞ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5045527" y="2137520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29200" y="3390900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7630" y="1532930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 kiểu mở bài gián tiếp.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7630" y="3571172"/>
            <a:ext cx="1074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Nói đến cảnh vật xung quanh rồi mới nói cây 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693627" y="521264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Rectangle 16"/>
          <p:cNvSpPr/>
          <p:nvPr/>
        </p:nvSpPr>
        <p:spPr>
          <a:xfrm>
            <a:off x="706665" y="6791037"/>
            <a:ext cx="4419600" cy="1408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KẾT BÀI</a:t>
            </a:r>
            <a:endParaRPr lang="en-US" sz="8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5126265" y="6331501"/>
            <a:ext cx="1736273" cy="1163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09938" y="7584881"/>
            <a:ext cx="1715409" cy="1023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88368" y="5726911"/>
            <a:ext cx="8724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 kiểu kết bài mở rộng.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7595" y="7176946"/>
            <a:ext cx="10742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6000" smtClean="0"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những việc em sẽ làm và thể hiện được tình cảm của tác giả đối với cây </a:t>
            </a:r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khế.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3" grpId="0"/>
      <p:bldP spid="17" grpId="0" animBg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4311484"/>
            <a:ext cx="7969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trực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3"/>
          <a:stretch/>
        </p:blipFill>
        <p:spPr bwMode="auto">
          <a:xfrm>
            <a:off x="9981103" y="2405994"/>
            <a:ext cx="7212294" cy="477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bài gián tiếp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91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Xếp các mở bài, kết bài ở hai bài tập trên vào nhóm thích hợp: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4392" y="3473346"/>
            <a:ext cx="79696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296400" y="2173426"/>
            <a:ext cx="0" cy="746587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13045" y="7820254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không mở rộng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1103" y="7787423"/>
            <a:ext cx="6870052" cy="126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bài mở rộng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Bài 21: Luyện viết mở bài, kết bài cho bài văn miêu tả cây cối tr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8"/>
          <a:stretch/>
        </p:blipFill>
        <p:spPr bwMode="auto">
          <a:xfrm>
            <a:off x="9492484" y="2575484"/>
            <a:ext cx="8097706" cy="509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55306" b="-6074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4214" y="1028700"/>
            <a:ext cx="8287229" cy="10976463"/>
          </a:xfrm>
          <a:custGeom>
            <a:avLst/>
            <a:gdLst/>
            <a:ahLst/>
            <a:cxnLst/>
            <a:rect l="l" t="t" r="r" b="b"/>
            <a:pathLst>
              <a:path w="8287229" h="10976463">
                <a:moveTo>
                  <a:pt x="0" y="0"/>
                </a:moveTo>
                <a:lnTo>
                  <a:pt x="8287229" y="0"/>
                </a:lnTo>
                <a:lnTo>
                  <a:pt x="8287229" y="10976463"/>
                </a:lnTo>
                <a:lnTo>
                  <a:pt x="0" y="10976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795634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3453" y="656327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4" y="0"/>
                </a:lnTo>
                <a:lnTo>
                  <a:pt x="1451694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2178" y="7511184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77" y="841706"/>
            <a:ext cx="11745423" cy="841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947490"/>
            <a:ext cx="1642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 mở bài và kết bài cho bài văn miêu tả cây cối.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143194"/>
            <a:ext cx="166497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just">
              <a:buAutoNum type="alphaLcPeriod"/>
            </a:pPr>
            <a:r>
              <a:rPr lang="en-US" sz="6000" b="1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gián</a:t>
            </a:r>
            <a:r>
              <a:rPr lang="en-US" sz="60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60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000" b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thoảng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oi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bịu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đến.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526851"/>
            <a:ext cx="163830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69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69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6900" b="1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69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69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9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6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900" dirty="0" smtClean="0">
                <a:latin typeface="Cambria" panose="02040503050406030204" pitchFamily="18" charset="0"/>
                <a:ea typeface="Cambria" panose="02040503050406030204" pitchFamily="18" charset="0"/>
              </a:rPr>
              <a:t>này.</a:t>
            </a:r>
            <a:endParaRPr lang="en-US" sz="6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rot="-614113">
            <a:off x="14103607" y="-870505"/>
            <a:ext cx="5518250" cy="7624525"/>
          </a:xfrm>
          <a:custGeom>
            <a:avLst/>
            <a:gdLst/>
            <a:ahLst/>
            <a:cxnLst/>
            <a:rect l="l" t="t" r="r" b="b"/>
            <a:pathLst>
              <a:path w="5518250" h="7624525">
                <a:moveTo>
                  <a:pt x="0" y="0"/>
                </a:moveTo>
                <a:lnTo>
                  <a:pt x="5518250" y="0"/>
                </a:lnTo>
                <a:lnTo>
                  <a:pt x="5518250" y="7624525"/>
                </a:lnTo>
                <a:lnTo>
                  <a:pt x="0" y="7624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0811" y="2941758"/>
            <a:ext cx="12733713" cy="6971708"/>
          </a:xfrm>
          <a:custGeom>
            <a:avLst/>
            <a:gdLst/>
            <a:ahLst/>
            <a:cxnLst/>
            <a:rect l="l" t="t" r="r" b="b"/>
            <a:pathLst>
              <a:path w="12733713" h="6971708">
                <a:moveTo>
                  <a:pt x="0" y="0"/>
                </a:moveTo>
                <a:lnTo>
                  <a:pt x="12733713" y="0"/>
                </a:lnTo>
                <a:lnTo>
                  <a:pt x="12733713" y="6971707"/>
                </a:lnTo>
                <a:lnTo>
                  <a:pt x="0" y="6971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74776">
            <a:off x="15470222" y="273900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74776">
            <a:off x="202416" y="8027532"/>
            <a:ext cx="1747728" cy="1509600"/>
          </a:xfrm>
          <a:custGeom>
            <a:avLst/>
            <a:gdLst/>
            <a:ahLst/>
            <a:cxnLst/>
            <a:rect l="l" t="t" r="r" b="b"/>
            <a:pathLst>
              <a:path w="1747728" h="1509600">
                <a:moveTo>
                  <a:pt x="0" y="0"/>
                </a:moveTo>
                <a:lnTo>
                  <a:pt x="1747728" y="0"/>
                </a:lnTo>
                <a:lnTo>
                  <a:pt x="1747728" y="1509600"/>
                </a:lnTo>
                <a:lnTo>
                  <a:pt x="0" y="150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33500"/>
            <a:ext cx="10576915" cy="8044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5"/>
          <p:cNvSpPr/>
          <p:nvPr/>
        </p:nvSpPr>
        <p:spPr>
          <a:xfrm>
            <a:off x="152400" y="2665891"/>
            <a:ext cx="173736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0" y="3385346"/>
            <a:ext cx="16421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đọc những bài văn miêu tả cây cối để học tập cách viết mở bài, kết bài.</a:t>
            </a:r>
            <a:endParaRPr lang="en-US" sz="96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783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63524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0" y="0"/>
                </a:moveTo>
                <a:lnTo>
                  <a:pt x="6318461" y="0"/>
                </a:lnTo>
                <a:lnTo>
                  <a:pt x="6318461" y="10731994"/>
                </a:lnTo>
                <a:lnTo>
                  <a:pt x="0" y="10731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2" y="1367700"/>
            <a:ext cx="17474953" cy="617752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38669" y="786254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117383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33890" y="6102441"/>
            <a:ext cx="6759478" cy="4410559"/>
          </a:xfrm>
          <a:custGeom>
            <a:avLst/>
            <a:gdLst/>
            <a:ahLst/>
            <a:cxnLst/>
            <a:rect l="l" t="t" r="r" b="b"/>
            <a:pathLst>
              <a:path w="6759478" h="4410559">
                <a:moveTo>
                  <a:pt x="0" y="0"/>
                </a:moveTo>
                <a:lnTo>
                  <a:pt x="6759478" y="0"/>
                </a:lnTo>
                <a:lnTo>
                  <a:pt x="6759478" y="4410559"/>
                </a:lnTo>
                <a:lnTo>
                  <a:pt x="0" y="4410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87533" y="9100281"/>
            <a:ext cx="3512935" cy="1018751"/>
          </a:xfrm>
          <a:custGeom>
            <a:avLst/>
            <a:gdLst/>
            <a:ahLst/>
            <a:cxnLst/>
            <a:rect l="l" t="t" r="r" b="b"/>
            <a:pathLst>
              <a:path w="3512935" h="1018751">
                <a:moveTo>
                  <a:pt x="0" y="0"/>
                </a:moveTo>
                <a:lnTo>
                  <a:pt x="3512934" y="0"/>
                </a:lnTo>
                <a:lnTo>
                  <a:pt x="3512934" y="1018751"/>
                </a:lnTo>
                <a:lnTo>
                  <a:pt x="0" y="10187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25855">
            <a:off x="7402140" y="9276430"/>
            <a:ext cx="3442238" cy="60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5"/>
              </a:lnSpc>
            </a:pPr>
            <a:r>
              <a:rPr lang="en-US" sz="3554">
                <a:solidFill>
                  <a:srgbClr val="FFFFFF"/>
                </a:solidFill>
                <a:latin typeface="Handyman Bold"/>
              </a:rPr>
              <a:t>Trang 101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91" y="348366"/>
            <a:ext cx="4944285" cy="1615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4" y="14287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77" b="-8127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875063" y="-222497"/>
            <a:ext cx="6318461" cy="10731993"/>
          </a:xfrm>
          <a:custGeom>
            <a:avLst/>
            <a:gdLst/>
            <a:ahLst/>
            <a:cxnLst/>
            <a:rect l="l" t="t" r="r" b="b"/>
            <a:pathLst>
              <a:path w="6318461" h="10731993">
                <a:moveTo>
                  <a:pt x="6318461" y="0"/>
                </a:moveTo>
                <a:lnTo>
                  <a:pt x="0" y="0"/>
                </a:lnTo>
                <a:lnTo>
                  <a:pt x="0" y="10731994"/>
                </a:lnTo>
                <a:lnTo>
                  <a:pt x="6318461" y="10731994"/>
                </a:lnTo>
                <a:lnTo>
                  <a:pt x="631846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9393" y="5036234"/>
            <a:ext cx="11157784" cy="5076792"/>
          </a:xfrm>
          <a:custGeom>
            <a:avLst/>
            <a:gdLst/>
            <a:ahLst/>
            <a:cxnLst/>
            <a:rect l="l" t="t" r="r" b="b"/>
            <a:pathLst>
              <a:path w="11157784" h="5076792">
                <a:moveTo>
                  <a:pt x="0" y="0"/>
                </a:moveTo>
                <a:lnTo>
                  <a:pt x="11157784" y="0"/>
                </a:lnTo>
                <a:lnTo>
                  <a:pt x="11157784" y="5076792"/>
                </a:lnTo>
                <a:lnTo>
                  <a:pt x="0" y="507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452524" y="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7445216" y="0"/>
                </a:moveTo>
                <a:lnTo>
                  <a:pt x="0" y="0"/>
                </a:lnTo>
                <a:lnTo>
                  <a:pt x="0" y="10287000"/>
                </a:lnTo>
                <a:lnTo>
                  <a:pt x="7445216" y="10287000"/>
                </a:lnTo>
                <a:lnTo>
                  <a:pt x="744521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136" y="10287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8747" y="757463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48" y="351419"/>
            <a:ext cx="16282852" cy="631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60906" y="0"/>
            <a:ext cx="5797497" cy="8010359"/>
          </a:xfrm>
          <a:custGeom>
            <a:avLst/>
            <a:gdLst/>
            <a:ahLst/>
            <a:cxnLst/>
            <a:rect l="l" t="t" r="r" b="b"/>
            <a:pathLst>
              <a:path w="5797497" h="8010359">
                <a:moveTo>
                  <a:pt x="5797497" y="0"/>
                </a:moveTo>
                <a:lnTo>
                  <a:pt x="0" y="0"/>
                </a:lnTo>
                <a:lnTo>
                  <a:pt x="0" y="8010359"/>
                </a:lnTo>
                <a:lnTo>
                  <a:pt x="5797497" y="8010359"/>
                </a:lnTo>
                <a:lnTo>
                  <a:pt x="57974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906" y="2190593"/>
            <a:ext cx="8517696" cy="8071733"/>
          </a:xfrm>
          <a:custGeom>
            <a:avLst/>
            <a:gdLst/>
            <a:ahLst/>
            <a:cxnLst/>
            <a:rect l="l" t="t" r="r" b="b"/>
            <a:pathLst>
              <a:path w="8517696" h="8071733">
                <a:moveTo>
                  <a:pt x="0" y="0"/>
                </a:moveTo>
                <a:lnTo>
                  <a:pt x="8517696" y="0"/>
                </a:lnTo>
                <a:lnTo>
                  <a:pt x="8517696" y="8071733"/>
                </a:lnTo>
                <a:lnTo>
                  <a:pt x="0" y="8071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59"/>
            </a:stretch>
          </a:blipFill>
        </p:spPr>
      </p:sp>
      <p:sp>
        <p:nvSpPr>
          <p:cNvPr id="5" name="Freeform 5"/>
          <p:cNvSpPr/>
          <p:nvPr/>
        </p:nvSpPr>
        <p:spPr>
          <a:xfrm rot="-3060490" flipH="1">
            <a:off x="-1146858" y="7309580"/>
            <a:ext cx="4238465" cy="4336026"/>
          </a:xfrm>
          <a:custGeom>
            <a:avLst/>
            <a:gdLst/>
            <a:ahLst/>
            <a:cxnLst/>
            <a:rect l="l" t="t" r="r" b="b"/>
            <a:pathLst>
              <a:path w="4238465" h="4336026">
                <a:moveTo>
                  <a:pt x="4238465" y="0"/>
                </a:moveTo>
                <a:lnTo>
                  <a:pt x="0" y="0"/>
                </a:lnTo>
                <a:lnTo>
                  <a:pt x="0" y="4336025"/>
                </a:lnTo>
                <a:lnTo>
                  <a:pt x="4238465" y="4336025"/>
                </a:lnTo>
                <a:lnTo>
                  <a:pt x="423846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1317035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66900"/>
            <a:ext cx="9534110" cy="712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tựa tai voi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Hè cho ô mát em chơi sân trường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Đông về trơ trụi cành xương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Lá thành mảnh nắng nhẹ vương gió chiều. </a:t>
            </a:r>
            <a:endParaRPr lang="vi-VN" sz="4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bàng vuông – loài cây biểu tượng cho sức sống mãnh liệ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595" y="4539993"/>
            <a:ext cx="8117645" cy="5411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CÂY BÀNG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ơn chị ơn bà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Nhanh tay cởi trói tuổi em già lại xuân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Cho cả phần đất giữ chân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Chúng em tươi tốt toàn dân no lòng. </a:t>
            </a:r>
            <a:endParaRPr lang="vi-VN" sz="4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753100"/>
            <a:ext cx="6934200" cy="23229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CÂY LÚA</a:t>
            </a:r>
            <a:endParaRPr lang="en-US" sz="8000" b="1" dirty="0"/>
          </a:p>
        </p:txBody>
      </p:sp>
      <p:pic>
        <p:nvPicPr>
          <p:cNvPr id="2050" name="Picture 2" descr="999+ hình cây lúa độc đáo – Bộ sưu tập hình cây lúa đáng xem đầy ấn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10100"/>
            <a:ext cx="7900416" cy="5266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3390994" y="369551"/>
            <a:ext cx="12115800" cy="3785652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Hoa vàng, lá biếc ,trái hồng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Thân mềm quen sống giữa vùng cát khô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Cây gì tên đẹp như thơ</a:t>
            </a:r>
            <a:b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Gợi danh linh </a:t>
            </a:r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vật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tôn thờ ngàn năm</a:t>
            </a:r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r>
              <a:rPr lang="vi-VN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Là cây gì?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0" y="5295900"/>
            <a:ext cx="7620000" cy="27801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 smtClean="0"/>
              <a:t>CÂY </a:t>
            </a:r>
          </a:p>
          <a:p>
            <a:pPr algn="ctr"/>
            <a:r>
              <a:rPr lang="vi-VN" sz="8000" b="1" dirty="0" smtClean="0"/>
              <a:t>THANH LONG</a:t>
            </a:r>
            <a:endParaRPr lang="en-US" sz="8000" b="1" dirty="0"/>
          </a:p>
        </p:txBody>
      </p:sp>
      <p:pic>
        <p:nvPicPr>
          <p:cNvPr id="3074" name="Picture 2" descr="Trái Thanh Long tươi - hết h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6" y="4762500"/>
            <a:ext cx="7620094" cy="5076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14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0" t="-184570" r="-5806" b="-5384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327859" y="2395575"/>
            <a:ext cx="8943680" cy="7736283"/>
          </a:xfrm>
          <a:custGeom>
            <a:avLst/>
            <a:gdLst/>
            <a:ahLst/>
            <a:cxnLst/>
            <a:rect l="l" t="t" r="r" b="b"/>
            <a:pathLst>
              <a:path w="8943680" h="7736283">
                <a:moveTo>
                  <a:pt x="8943680" y="0"/>
                </a:moveTo>
                <a:lnTo>
                  <a:pt x="0" y="0"/>
                </a:lnTo>
                <a:lnTo>
                  <a:pt x="0" y="7736283"/>
                </a:lnTo>
                <a:lnTo>
                  <a:pt x="8943680" y="7736283"/>
                </a:lnTo>
                <a:lnTo>
                  <a:pt x="89436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72118">
            <a:off x="10691463" y="445081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7"/>
                </a:lnTo>
                <a:lnTo>
                  <a:pt x="0" y="1747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74105" y="925830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3" y="1562100"/>
            <a:ext cx="11325494" cy="815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43123" b="-72926"/>
            </a:stretch>
          </a:blipFill>
        </p:spPr>
      </p:sp>
      <p:sp>
        <p:nvSpPr>
          <p:cNvPr id="5" name="Freeform 5"/>
          <p:cNvSpPr/>
          <p:nvPr/>
        </p:nvSpPr>
        <p:spPr>
          <a:xfrm rot="-910439">
            <a:off x="13974583" y="-3005980"/>
            <a:ext cx="7445216" cy="10287000"/>
          </a:xfrm>
          <a:custGeom>
            <a:avLst/>
            <a:gdLst/>
            <a:ahLst/>
            <a:cxnLst/>
            <a:rect l="l" t="t" r="r" b="b"/>
            <a:pathLst>
              <a:path w="7445216" h="10287000">
                <a:moveTo>
                  <a:pt x="0" y="0"/>
                </a:moveTo>
                <a:lnTo>
                  <a:pt x="7445216" y="0"/>
                </a:lnTo>
                <a:lnTo>
                  <a:pt x="74452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55099" y="2137520"/>
            <a:ext cx="1451695" cy="1747116"/>
          </a:xfrm>
          <a:custGeom>
            <a:avLst/>
            <a:gdLst/>
            <a:ahLst/>
            <a:cxnLst/>
            <a:rect l="l" t="t" r="r" b="b"/>
            <a:pathLst>
              <a:path w="1451695" h="1747116">
                <a:moveTo>
                  <a:pt x="0" y="0"/>
                </a:moveTo>
                <a:lnTo>
                  <a:pt x="1451695" y="0"/>
                </a:lnTo>
                <a:lnTo>
                  <a:pt x="1451695" y="1747116"/>
                </a:lnTo>
                <a:lnTo>
                  <a:pt x="0" y="174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457200" y="266700"/>
            <a:ext cx="17373600" cy="9753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419100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4D841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Đọc bài văn sau và trả lời câu hỏi:</a:t>
            </a:r>
            <a:endParaRPr lang="en-US" sz="5400" b="1" dirty="0">
              <a:solidFill>
                <a:srgbClr val="4D841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04574"/>
            <a:ext cx="18288000" cy="73294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404574"/>
            <a:ext cx="16687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vùn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nỗi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lủng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lẳng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mọng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rang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chùm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cam,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khế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8" algn="just"/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Tú</a:t>
            </a:r>
            <a:r>
              <a:rPr lang="en-US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Nam)</a:t>
            </a:r>
            <a:endParaRPr lang="en-US" sz="4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7362346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thế nào về cây khế?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7311288"/>
            <a:ext cx="17526000" cy="14085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Cambria" panose="02040503050406030204" pitchFamily="18" charset="0"/>
                <a:ea typeface="Cambria" panose="02040503050406030204" pitchFamily="18" charset="0"/>
              </a:rPr>
              <a:t>Mở bài giới thiệu địa điểm của cây khế.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333</Words>
  <Application>Microsoft Office PowerPoint</Application>
  <PresentationFormat>Custom</PresentationFormat>
  <Paragraphs>52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Cambria</vt:lpstr>
      <vt:lpstr>Calibri</vt:lpstr>
      <vt:lpstr>#9Slide07 HoneyCream</vt:lpstr>
      <vt:lpstr>Handyman Bold</vt:lpstr>
      <vt:lpstr>SVN-Newton</vt:lpstr>
      <vt:lpstr>Arial</vt:lpstr>
      <vt:lpstr>Times New Roman</vt:lpstr>
      <vt:lpstr>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</dc:title>
  <dc:creator>MANG NON</dc:creator>
  <cp:lastModifiedBy>Laptop T&amp;T</cp:lastModifiedBy>
  <cp:revision>12</cp:revision>
  <dcterms:created xsi:type="dcterms:W3CDTF">2006-08-16T00:00:00Z</dcterms:created>
  <dcterms:modified xsi:type="dcterms:W3CDTF">2024-03-25T16:46:53Z</dcterms:modified>
  <dc:identifier>DAF_9oTs8oo</dc:identifier>
</cp:coreProperties>
</file>