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66" r:id="rId3"/>
    <p:sldId id="258" r:id="rId4"/>
    <p:sldId id="265" r:id="rId5"/>
    <p:sldId id="269" r:id="rId6"/>
    <p:sldId id="257" r:id="rId7"/>
    <p:sldId id="270" r:id="rId8"/>
    <p:sldId id="261" r:id="rId9"/>
    <p:sldId id="271" r:id="rId10"/>
    <p:sldId id="272" r:id="rId11"/>
    <p:sldId id="273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38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5DEAE-56B9-4DBE-A6ED-F2C7B549A51D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0C40B-922E-4FDE-9EB1-D61533CB6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92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igiaihay.com/giai-bai-52-dien-tich-hinh-chu-nhat-dien-tich-hinh-vuong-tiet-3-trang-29-vo-bai-tap-toan-3-ket-noi-tri-thuc-voi-cuoc-song-a116178.html#ixzz7tPAorZW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oigiaihay.com/giai-bai-52-dien-tich-hinh-chu-nhat-dien-tich-hinh-vuong-tiet-3-trang-29-vo-bai-tap-toan-3-ket-noi-tri-thuc-voi-cuoc-song-a116178.html#ixzz7tPAorZW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chú</a:t>
            </a:r>
            <a:r>
              <a:rPr lang="en-US" dirty="0"/>
              <a:t> </a:t>
            </a:r>
            <a:r>
              <a:rPr lang="en-US" dirty="0" err="1"/>
              <a:t>mối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phòng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0C40B-922E-4FDE-9EB1-D61533CB6B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41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a)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tấm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bìa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cứng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độ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dài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cạnh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hình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vuông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độ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dài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cạnh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hình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vuông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b)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một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hình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tam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giác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nhỏ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=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tấm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bìa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cứng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: 4.</a:t>
            </a:r>
          </a:p>
          <a:p>
            <a:br>
              <a:rPr lang="en-US" b="0" i="0" dirty="0">
                <a:solidFill>
                  <a:srgbClr val="000000"/>
                </a:solidFill>
                <a:effectLst/>
                <a:latin typeface="OpenSans"/>
              </a:rPr>
            </a:br>
            <a:br>
              <a:rPr lang="en-US" b="0" i="0" dirty="0">
                <a:solidFill>
                  <a:srgbClr val="000000"/>
                </a:solidFill>
                <a:effectLst/>
                <a:latin typeface="OpenSans"/>
              </a:rPr>
            </a:b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Xem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thêm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tại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: </a:t>
            </a:r>
            <a:r>
              <a:rPr lang="en-US" b="0" i="0" u="none" strike="noStrike" dirty="0">
                <a:solidFill>
                  <a:srgbClr val="003399"/>
                </a:solidFill>
                <a:effectLst/>
                <a:latin typeface="OpenSans"/>
                <a:hlinkClick r:id="rId3"/>
              </a:rPr>
              <a:t>https://loigiaihay.com/giai-bai-52-dien-tich-hinh-chu-nhat-dien-tich-hinh-vuong-tiet-3-trang-29-vo-bai-tap-toan-3-ket-noi-tri-thuc-voi-cuoc-song-a116178.html#ixzz7tPAorZWF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0C40B-922E-4FDE-9EB1-D61533CB6B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17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0C40B-922E-4FDE-9EB1-D61533CB6B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66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vi-VN" sz="2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Bước 1: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 Chiều dài phần kính còn lại là chiều rộng của tấm kính ban đầu.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vi-VN" sz="2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Bước 2: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 Chiều rộng phần kính còn lại = chiều dài tấm kính ban đầu - chiều dài tấm kính được cắt ra.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vi-VN" sz="2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Bước 3: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 Tính diện tích phần kính còn lại = chiều dài x chiều rộng.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0C40B-922E-4FDE-9EB1-D61533CB6B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30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br>
              <a:rPr lang="vi-VN" b="0" i="0" dirty="0">
                <a:solidFill>
                  <a:srgbClr val="000000"/>
                </a:solidFill>
                <a:effectLst/>
                <a:latin typeface="OpenSans"/>
              </a:rPr>
            </a:br>
            <a:r>
              <a:rPr lang="vi-VN" b="0" i="0" u="none" strike="noStrike" dirty="0">
                <a:solidFill>
                  <a:srgbClr val="003399"/>
                </a:solidFill>
                <a:effectLst/>
                <a:latin typeface="OpenSans"/>
              </a:rPr>
              <a:t>.</a:t>
            </a:r>
            <a:br>
              <a:rPr lang="en-US" b="0" i="0" dirty="0">
                <a:solidFill>
                  <a:srgbClr val="000000"/>
                </a:solidFill>
                <a:effectLst/>
                <a:latin typeface="OpenSans"/>
              </a:rPr>
            </a:br>
            <a:br>
              <a:rPr lang="en-US" b="0" i="0" dirty="0">
                <a:solidFill>
                  <a:srgbClr val="000000"/>
                </a:solidFill>
                <a:effectLst/>
                <a:latin typeface="OpenSans"/>
              </a:rPr>
            </a:b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Xem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thêm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Sans"/>
              </a:rPr>
              <a:t>tại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: </a:t>
            </a:r>
            <a:r>
              <a:rPr lang="en-US" b="0" i="0" u="none" strike="noStrike" dirty="0">
                <a:solidFill>
                  <a:srgbClr val="003399"/>
                </a:solidFill>
                <a:effectLst/>
                <a:latin typeface="OpenSans"/>
                <a:hlinkClick r:id="rId3"/>
              </a:rPr>
              <a:t>https://loigiaihay.com/giai-bai-52-dien-tich-hinh-chu-nhat-dien-tich-hinh-vuong-tiet-3-trang-29-vo-bai-tap-toan-3-ket-noi-tri-thuc-voi-cuoc-song-a116178.html#ixzz7tPAorZWF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0C40B-922E-4FDE-9EB1-D61533CB6B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233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AF366-3396-6E1A-E54C-4FCC772DE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ADA92-05F5-7289-98B4-F986AB03D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01893-AB11-896D-1E23-3B7148119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2FCB1-B3C3-315B-A2EF-84506EE5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C9826-A58E-B83E-A3CF-8B9C6DB0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3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104AF-3D3E-5FC0-00A7-AC95E562D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485C4-A2DE-C572-1202-6C02F4643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297C2-8A80-E6B9-8908-59A00362A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9B1D8-0961-D357-D554-19A15BF68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A6827-4EA5-C8D1-E249-A3539A95F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8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61992-26A6-BA44-EBDC-4803B3A80F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8C88A-8971-B92B-E2B1-69259649C8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C799C-61F6-29A9-ED15-4D5BE2E8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AD756-90F1-7AC3-6A39-C953B49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BB7F8-E507-F586-19B1-EA9E2566A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41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30DFFB-A23B-455B-93BF-C7B63385D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507CDEF-1CF5-4AF6-A9AE-05C0DA80A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210FFB-EA06-48CF-991E-448CFBF13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69C369-D400-4249-8D19-398CB2A33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636C7B-3E4A-4090-954E-D08937AC6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58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D17523-8383-44AC-BDFD-8A2C5AE07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C8D0ED-7BA0-4BE9-ACEB-6DDD4E71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83BE8D-1969-45E5-B875-21DB9DDA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5BE1D4-4229-4B87-9514-7C8D24BA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493DA0-F622-49C8-8C6C-F4C25F6D6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827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7CDDA5-FE3E-405A-A817-C6556347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929182-5206-4004-B6D2-98E7DD445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4359BE-F7AB-486A-8A94-E141BADB9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046E29-F047-49DF-9CD4-2BF5AA698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B1F642-4609-4FE3-92BF-0E875D28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490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3FC48C-8A4D-41C1-88C1-900BED294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370943-0CB4-4C80-981E-63ED2398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8589BE3-605A-481B-8E1C-DD9642BAB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F47DFE2-5611-442C-B133-7E0E0344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D3381E-77B8-4A0B-9317-725760492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60FD80B-B963-47CF-A009-F246213C9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332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99FAE8-F9F8-4383-B6D9-5CC223F59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80F299-06AF-4C13-9A3A-DA55D5019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7FCFE5-B2A0-4945-8D50-B9671A282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1C02EDE-2E5E-47DB-8D09-97A659AFB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7A8BF1D-252B-429C-B6F0-E7141FD71B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5A550D3-36B8-4303-81E6-6AAAAA15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B13AF3A-303C-45CB-8798-6201DBF1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B65EF07-B92B-490E-A690-24F5A97C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215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4CA53B-5C6E-4A6A-85C2-57A4B01B8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58CC0C4-7B31-4D04-A3E5-FBD7581A9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3E4F695-B7B1-412F-960C-C7341FAF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27C1431-5046-4CB1-AA78-A9638B90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6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0C24DF8-A8FC-4FA0-926B-BB635D42F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0185B27-1582-4F34-B707-8CC2CE64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3900256-4926-47C6-B265-310DF81FE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806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AD739B-3841-436A-8194-CA6DD09A6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E5BE5F-D121-4150-9F8E-8E2A35CDA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B4C075F-C0FF-4864-8C43-9F06DE960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87A047-360E-44C3-991A-E6792756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7D2B4F-A71B-45FA-8ED7-4E1D46720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976287-E04D-461B-988C-D250E8AF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257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F9372-4F8A-8DB4-2E8D-61666999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BD029-268D-49CF-9D72-4613E66FB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0651-0282-C29A-2818-EB6979E7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C6953-5AB2-AB54-97DB-A6EFD695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14CB0-C1E3-B652-801A-678C61EF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8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F907EF-BDFA-4AE9-A4E4-78AEBF4C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D9EB539-1DC4-4398-8967-CF4706505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291FADD-F515-4A5D-8C0D-F25C698A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3B051DC-8B6F-4901-A3E8-306750A8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3901F76-A76B-42C9-932E-B7ABC1C6D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36CF9DB-FDEB-418E-AACB-24FE36EE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058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D9A06D-873E-4B3F-A9F2-8203F6A8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CE42919-19EB-4218-8BEA-AA25DE194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F875D5-0CA4-4322-BC48-6CE1095B6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2A709DD-8EA4-45D6-9406-8E2316AE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02A9D4-F4A0-48C2-8019-2B6A2CA4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771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CB57059-7976-42A0-8389-793A393735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62E833C-FB21-4336-B453-87B6CB484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CA5356-D990-40D2-9186-FC461705A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B59A9A-BA8D-4B61-9ED2-8E0EB0BF1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34EBBB-C83D-4B92-8E9E-5EB1CEA4F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92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3A67-715E-D5A7-983F-B52677BAD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A7BA0-B5AD-3369-C1C0-FE2CA0D7C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E08D1-3081-8F44-6F70-203A1BB3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EAFBA-98FA-182C-6CE6-9825D2C40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15252-DA1A-112A-5F71-8EA4AF6C9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1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228A3-04F5-EF2F-9055-4987EB969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80EC2-3A5E-DBAC-56CB-14105E144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7FB1E-7335-635B-E235-A85827C63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885D8B-BA65-A959-F7DD-DC19767B2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048F0-4343-8DF3-2616-B785EEC9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D7C69-CFC3-EA25-B94E-C03EA9F6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8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8A236-04E3-BEE8-4172-22C7285C5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3CFB3-B525-9060-FD76-7B5D0F72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243B1-9076-1113-2CEC-D02B81B7D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02B2FA-045A-E6D6-375F-5E8F1493F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A62A3A-CE23-68D0-E8ED-344B47EAF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6724E9-F91F-46B4-56FF-3E7EC46B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75ABA3-20D3-3753-5535-3876AABF9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54D3E6-DE77-C3F9-8AF7-9BCFCF7EF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87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67F1F-D9F9-C4C6-18DE-EC73E470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D935FE-1535-74CC-37EB-2FE20149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B4079-8D4D-A1DD-4047-E95AEE79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45187E-5A9B-C4C8-E506-F568785EE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4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8CA7E-E3B9-67B3-F779-462A7DD4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223519-D6B7-C77F-3A40-85D38EEB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05CAF-425A-ADBE-2FD9-32D42D70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2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529E3-632B-A8DB-7242-BDC497FC2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834C6-03E1-4E56-6FB4-64420DD7E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1042F-D3E7-8C12-30C1-7906B51DB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0B1EDA-A895-E784-2192-E69A6288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C6D1F-832F-DBDE-C7E1-B58AEDC6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601C4-C926-D61F-7B47-CB5D16CA9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9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DDAA-2F08-AC2A-7BF8-F3FAD788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57375C-7DA6-EF7F-5D85-15B4A88244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45233-4A5A-A77A-0C2D-38C7BB05D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AB176-6B5F-4DB6-BF1C-068482EF0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5763B-C728-257A-B5C8-8D6AADD5C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61125-5444-CB9B-7F0F-E9621977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8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5DA68-CCB4-22B9-69F3-8C9E45B27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DA7EE-75A9-269B-DEA6-57DB432BB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75B6F-F74F-F063-DF8F-392F865ED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5FA8F-445E-4638-A198-21172B987410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EC202-4111-E3A0-F599-0BCF3C176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5154D-613B-019F-9BE1-61061953B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0CE0F-38E8-4FBC-A68E-41C60848F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5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951D869-83A6-4AD4-9E6C-DF2CF14B6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A14BB1-83F1-4696-A110-3F5DB7C51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791984-FBD0-4391-8836-7D92B33BAA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7BF24B-B275-4625-93F4-04643E5B619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2023/2/15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0FA7B1-47DD-4757-917E-809B1D7F0B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763A75-1BE6-49CA-B5E2-87E6BD63E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9F92-05A8-4EE9-BAF3-A549B62CE41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82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A68F29AF-4BD0-4151-863C-740F09A59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9C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E71E657-1DCC-4C29-B295-5150A19CA09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6268" y="12527"/>
            <a:ext cx="12192000" cy="6858000"/>
          </a:xfrm>
          <a:prstGeom prst="rect">
            <a:avLst/>
          </a:prstGeom>
        </p:spPr>
      </p:pic>
      <p:pic>
        <p:nvPicPr>
          <p:cNvPr id="23" name="图片 4">
            <a:extLst>
              <a:ext uri="{FF2B5EF4-FFF2-40B4-BE49-F238E27FC236}">
                <a16:creationId xmlns:a16="http://schemas.microsoft.com/office/drawing/2014/main" id="{C3801F34-A5BF-45AF-88BD-710B030C873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423"/>
          <a:stretch/>
        </p:blipFill>
        <p:spPr>
          <a:xfrm>
            <a:off x="-452520" y="2929578"/>
            <a:ext cx="3536703" cy="39158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6597" y="4215575"/>
            <a:ext cx="2871671" cy="262989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41E8C64-05B1-FB3E-6E69-7B173EB1410E}"/>
              </a:ext>
            </a:extLst>
          </p:cNvPr>
          <p:cNvSpPr/>
          <p:nvPr/>
        </p:nvSpPr>
        <p:spPr>
          <a:xfrm>
            <a:off x="578499" y="732541"/>
            <a:ext cx="1114338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Bahnschrift Condensed" panose="020B0502040204020203" pitchFamily="34" charset="0"/>
                <a:ea typeface="+mn-ea"/>
                <a:cs typeface="+mn-cs"/>
              </a:rPr>
              <a:t>CHÀO MỪNG CÁC EM HỌC SINH ĐẾN VỚI TIẾT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Bahnschrift Condensed" panose="020B0502040204020203" pitchFamily="34" charset="0"/>
                <a:ea typeface="+mn-ea"/>
                <a:cs typeface="+mn-cs"/>
              </a:rPr>
              <a:t>HƯỚNG DẪN HỌC </a:t>
            </a:r>
          </a:p>
        </p:txBody>
      </p:sp>
    </p:spTree>
    <p:extLst>
      <p:ext uri="{BB962C8B-B14F-4D97-AF65-F5344CB8AC3E}">
        <p14:creationId xmlns:p14="http://schemas.microsoft.com/office/powerpoint/2010/main" val="112491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1F8773-82DD-64DF-C717-41670A691DCB}"/>
              </a:ext>
            </a:extLst>
          </p:cNvPr>
          <p:cNvSpPr/>
          <p:nvPr/>
        </p:nvSpPr>
        <p:spPr>
          <a:xfrm>
            <a:off x="104931" y="74950"/>
            <a:ext cx="3342807" cy="867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TOÁN</a:t>
            </a:r>
            <a:endParaRPr kumimoji="0" lang="en-US" sz="5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618977-C8D8-5036-F624-29AE77D6E24C}"/>
              </a:ext>
            </a:extLst>
          </p:cNvPr>
          <p:cNvSpPr txBox="1"/>
          <p:nvPr/>
        </p:nvSpPr>
        <p:spPr>
          <a:xfrm>
            <a:off x="694677" y="1054825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 4 ( tr. 29 /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Vở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 BT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Toán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 3 –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888E1"/>
                </a:solidFill>
                <a:effectLst/>
                <a:uLnTx/>
                <a:uFillTx/>
                <a:latin typeface="OpenSansBold"/>
                <a:ea typeface="+mn-ea"/>
                <a:cs typeface="+mn-cs"/>
              </a:rPr>
              <a:t> 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20BF8-B25E-1D44-EEB6-D0597DDBE170}"/>
              </a:ext>
            </a:extLst>
          </p:cNvPr>
          <p:cNvSpPr txBox="1"/>
          <p:nvPr/>
        </p:nvSpPr>
        <p:spPr>
          <a:xfrm>
            <a:off x="738419" y="1584742"/>
            <a:ext cx="4605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Viết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số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thích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hợp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vào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chỗ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chấm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AE3203D5-C518-D3B3-FA9B-8A5395F5C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641" y="1563120"/>
            <a:ext cx="2752725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BFD2DE-B5D7-D21D-73D0-E601F3BCFAFE}"/>
              </a:ext>
            </a:extLst>
          </p:cNvPr>
          <p:cNvSpPr txBox="1"/>
          <p:nvPr/>
        </p:nvSpPr>
        <p:spPr>
          <a:xfrm>
            <a:off x="538080" y="2404459"/>
            <a:ext cx="7327535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 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Từ một tấm kính lớn (như hình vẽ bên) người ta cắt ra thành 4 tấm kính hình chữ nhật, mỗi tấm có chiều dài 90 cm, chiều rộng 10 cm.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Phần kính còn lại có diện tích là  ..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200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.. cm</a:t>
            </a:r>
            <a:r>
              <a:rPr kumimoji="0" lang="vi-VN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2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8B4B8A-C2CF-FEF5-06FE-0F15DF174B9E}"/>
              </a:ext>
            </a:extLst>
          </p:cNvPr>
          <p:cNvSpPr txBox="1"/>
          <p:nvPr/>
        </p:nvSpPr>
        <p:spPr>
          <a:xfrm>
            <a:off x="974361" y="629587"/>
            <a:ext cx="3867462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CHUẨN BỊ BÀI</a:t>
            </a:r>
            <a:endParaRPr lang="en-US"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56FB4E-9FDB-3C11-84E6-B8FAD5F34F53}"/>
              </a:ext>
            </a:extLst>
          </p:cNvPr>
          <p:cNvSpPr txBox="1"/>
          <p:nvPr/>
        </p:nvSpPr>
        <p:spPr>
          <a:xfrm>
            <a:off x="164387" y="1573968"/>
            <a:ext cx="118152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GB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</a:p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TNXH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tiêu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4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Tiết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40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Sinh hoạt theo chủ đề: Thực phẩm sạch</a:t>
            </a:r>
            <a:endParaRPr lang="en-US" sz="4000" b="1" dirty="0">
              <a:solidFill>
                <a:srgbClr val="00206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68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EAB583-EF7E-5D06-F7C2-0B3CBDDA2745}"/>
              </a:ext>
            </a:extLst>
          </p:cNvPr>
          <p:cNvSpPr/>
          <p:nvPr/>
        </p:nvSpPr>
        <p:spPr>
          <a:xfrm>
            <a:off x="632238" y="1812554"/>
            <a:ext cx="10927523" cy="22742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Nêu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lại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những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môn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vừa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sáng</a:t>
            </a: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nay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2958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EAB583-EF7E-5D06-F7C2-0B3CBDDA2745}"/>
              </a:ext>
            </a:extLst>
          </p:cNvPr>
          <p:cNvSpPr/>
          <p:nvPr/>
        </p:nvSpPr>
        <p:spPr>
          <a:xfrm>
            <a:off x="0" y="12150"/>
            <a:ext cx="2816182" cy="6463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TIẾNG VIỆT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6F329B-7B0F-0C32-D987-9022E4BB0872}"/>
              </a:ext>
            </a:extLst>
          </p:cNvPr>
          <p:cNvSpPr txBox="1"/>
          <p:nvPr/>
        </p:nvSpPr>
        <p:spPr>
          <a:xfrm>
            <a:off x="443619" y="775752"/>
            <a:ext cx="1112670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Bài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1 :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Tìm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trong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đoạn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văn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sau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các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từ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ngữ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theo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yêu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cầu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Ở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làng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tôi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chiều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chiều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hoa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thiên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lí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cứ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thoảng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nhẹ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đâu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đây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bay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đến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rồi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thoáng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cái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lại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bay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Tháng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Ba,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tháng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Tư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hoa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cau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lạ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lùng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Tháng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tháng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Chín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hoa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ngâu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như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những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viên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trứng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cua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bé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tẹo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ẩn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sau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tầng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lá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xanh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rậm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rạp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nồng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nàn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…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Ngày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mùa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mùi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từ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đồng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vào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trên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đường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làng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ngoài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sân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đình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thơm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trên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các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ngõ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83524C-C2A9-BFBD-2255-CF94838B501C}"/>
              </a:ext>
            </a:extLst>
          </p:cNvPr>
          <p:cNvSpPr txBox="1"/>
          <p:nvPr/>
        </p:nvSpPr>
        <p:spPr>
          <a:xfrm>
            <a:off x="2073797" y="4501771"/>
            <a:ext cx="101031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h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oa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thiên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lí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hoa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ngâu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trứng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cua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đường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làng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136FE3-11B1-0AF8-A059-5A54F5C2E504}"/>
              </a:ext>
            </a:extLst>
          </p:cNvPr>
          <p:cNvSpPr txBox="1"/>
          <p:nvPr/>
        </p:nvSpPr>
        <p:spPr>
          <a:xfrm>
            <a:off x="-1971976" y="4501771"/>
            <a:ext cx="7842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noProof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a. 4 </a:t>
            </a:r>
            <a:r>
              <a:rPr lang="en-GB" sz="2800" b="1" noProof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từ</a:t>
            </a:r>
            <a:r>
              <a:rPr lang="en-GB" sz="2800" b="1" noProof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chỉ</a:t>
            </a:r>
            <a:r>
              <a:rPr lang="en-GB" sz="2800" b="1" noProof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sự</a:t>
            </a:r>
            <a:r>
              <a:rPr lang="en-GB" sz="2800" b="1" noProof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vật</a:t>
            </a:r>
            <a:r>
              <a:rPr lang="en-GB" sz="2800" b="1" noProof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: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CFAF1-0D87-DF36-22BB-ED2086F0BA5E}"/>
              </a:ext>
            </a:extLst>
          </p:cNvPr>
          <p:cNvSpPr txBox="1"/>
          <p:nvPr/>
        </p:nvSpPr>
        <p:spPr>
          <a:xfrm>
            <a:off x="0" y="5211580"/>
            <a:ext cx="4342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b. 4 </a:t>
            </a:r>
            <a:r>
              <a:rPr lang="en-GB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từ</a:t>
            </a:r>
            <a:r>
              <a:rPr lang="en-GB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chỉ</a:t>
            </a:r>
            <a:r>
              <a:rPr lang="en-GB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đặc</a:t>
            </a:r>
            <a:r>
              <a:rPr lang="en-GB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điểm</a:t>
            </a:r>
            <a:r>
              <a:rPr lang="en-GB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B277DD-CF48-58A4-AAEF-832FE4A74055}"/>
              </a:ext>
            </a:extLst>
          </p:cNvPr>
          <p:cNvSpPr txBox="1"/>
          <p:nvPr/>
        </p:nvSpPr>
        <p:spPr>
          <a:xfrm>
            <a:off x="2088886" y="5211580"/>
            <a:ext cx="101031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thoảng</a:t>
            </a: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nhẹ</a:t>
            </a: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t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hơm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lạ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lùng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bé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tẹo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rậm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2800" b="1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rạp</a:t>
            </a:r>
            <a:r>
              <a:rPr lang="en-GB" sz="28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,…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8750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EAB583-EF7E-5D06-F7C2-0B3CBDDA2745}"/>
              </a:ext>
            </a:extLst>
          </p:cNvPr>
          <p:cNvSpPr/>
          <p:nvPr/>
        </p:nvSpPr>
        <p:spPr>
          <a:xfrm>
            <a:off x="0" y="12150"/>
            <a:ext cx="2816182" cy="6463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TIẾNG VIỆT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6F329B-7B0F-0C32-D987-9022E4BB0872}"/>
              </a:ext>
            </a:extLst>
          </p:cNvPr>
          <p:cNvSpPr txBox="1"/>
          <p:nvPr/>
        </p:nvSpPr>
        <p:spPr>
          <a:xfrm>
            <a:off x="425864" y="633509"/>
            <a:ext cx="111267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Bài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2 :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Dựa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vào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đoạn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văn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ở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bài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1,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viết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tiếp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câu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hỏi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và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câu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trả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lời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phù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GB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hợp</a:t>
            </a:r>
            <a:r>
              <a:rPr lang="en-GB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: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C8DF4CAA-0117-AAC9-2290-8294256A9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195292"/>
              </p:ext>
            </p:extLst>
          </p:nvPr>
        </p:nvGraphicFramePr>
        <p:xfrm>
          <a:off x="899311" y="2137055"/>
          <a:ext cx="10393378" cy="37490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196689">
                  <a:extLst>
                    <a:ext uri="{9D8B030D-6E8A-4147-A177-3AD203B41FA5}">
                      <a16:colId xmlns:a16="http://schemas.microsoft.com/office/drawing/2014/main" val="2235943874"/>
                    </a:ext>
                  </a:extLst>
                </a:gridCol>
                <a:gridCol w="5196689">
                  <a:extLst>
                    <a:ext uri="{9D8B030D-6E8A-4147-A177-3AD203B41FA5}">
                      <a16:colId xmlns:a16="http://schemas.microsoft.com/office/drawing/2014/main" val="1708753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Câu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hỏi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có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chứa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cụm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từ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i="1" dirty="0"/>
                        <a:t>Ở </a:t>
                      </a:r>
                      <a:r>
                        <a:rPr lang="en-US" sz="2400" i="1" dirty="0" err="1"/>
                        <a:t>đâu</a:t>
                      </a:r>
                      <a:r>
                        <a:rPr lang="en-US" sz="2400" i="1" dirty="0"/>
                        <a:t>? </a:t>
                      </a:r>
                      <a:r>
                        <a:rPr lang="en-US" sz="2400" dirty="0" err="1"/>
                        <a:t>hoặc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Khi </a:t>
                      </a:r>
                      <a:r>
                        <a:rPr lang="en-US" sz="2400" i="1" dirty="0" err="1"/>
                        <a:t>nào</a:t>
                      </a:r>
                      <a:r>
                        <a:rPr lang="en-US" sz="2400" i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Câu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trả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lời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32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- </a:t>
                      </a:r>
                      <a:r>
                        <a:rPr lang="en-US" sz="2400" dirty="0" err="1"/>
                        <a:t>Cảnh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vật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được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miêu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tả</a:t>
                      </a:r>
                      <a:r>
                        <a:rPr lang="en-US" sz="2400" dirty="0"/>
                        <a:t> …………………..?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 ………………………………………. ở </a:t>
                      </a:r>
                      <a:r>
                        <a:rPr lang="en-US" sz="2400" dirty="0" err="1"/>
                        <a:t>làng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quê</a:t>
                      </a:r>
                      <a:r>
                        <a:rPr lang="en-US" sz="24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400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- ………………………………………………………..?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/>
                        <a:t>-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Mùi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thơm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đồng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thơm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vào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thơm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trên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đường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làng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thơm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ngoài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sân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đình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thơm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trên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ngõ</a:t>
                      </a: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b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5761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Hoa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cau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nở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hoa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và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tỏa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mùi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thơm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lạ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lùng</a:t>
                      </a:r>
                      <a:r>
                        <a:rPr lang="en-US" sz="2400" dirty="0"/>
                        <a:t> ……………………………?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/>
                        <a:t>- ……………………………………………………. </a:t>
                      </a:r>
                      <a:r>
                        <a:rPr lang="en-US" sz="2400" dirty="0" err="1"/>
                        <a:t>vào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tháng</a:t>
                      </a:r>
                      <a:r>
                        <a:rPr lang="en-US" sz="2400" dirty="0"/>
                        <a:t> Ba, </a:t>
                      </a:r>
                      <a:r>
                        <a:rPr lang="en-US" sz="2400" dirty="0" err="1"/>
                        <a:t>tháng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Tư</a:t>
                      </a:r>
                      <a:r>
                        <a:rPr lang="en-US" sz="2400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29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- …………………………………………………………..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/>
                        <a:t>- …………………………………………………………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542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440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1F8773-82DD-64DF-C717-41670A691DCB}"/>
              </a:ext>
            </a:extLst>
          </p:cNvPr>
          <p:cNvSpPr/>
          <p:nvPr/>
        </p:nvSpPr>
        <p:spPr>
          <a:xfrm>
            <a:off x="104931" y="74950"/>
            <a:ext cx="3342807" cy="867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916F7C-816B-72B4-C72D-F7CC1AE4C9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61"/>
          <a:stretch/>
        </p:blipFill>
        <p:spPr>
          <a:xfrm>
            <a:off x="2539814" y="2547541"/>
            <a:ext cx="9283054" cy="35481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FB3049-D887-746E-3C7D-4434CEA131F2}"/>
              </a:ext>
            </a:extLst>
          </p:cNvPr>
          <p:cNvSpPr txBox="1"/>
          <p:nvPr/>
        </p:nvSpPr>
        <p:spPr>
          <a:xfrm>
            <a:off x="694677" y="1054825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Bài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2 ( tr. 29 / </a:t>
            </a:r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V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ở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BT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Toán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3 –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Tập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2)</a:t>
            </a:r>
            <a:endParaRPr lang="en-US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D53377-453B-1C02-80E4-A7C61BF35313}"/>
              </a:ext>
            </a:extLst>
          </p:cNvPr>
          <p:cNvSpPr txBox="1"/>
          <p:nvPr/>
        </p:nvSpPr>
        <p:spPr>
          <a:xfrm>
            <a:off x="952130" y="1578045"/>
            <a:ext cx="105451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400" b="1" i="0" dirty="0">
                <a:solidFill>
                  <a:srgbClr val="C00000"/>
                </a:solidFill>
                <a:effectLst/>
                <a:latin typeface="OpenSans"/>
              </a:rPr>
              <a:t>Trong vương quốc mối có căn phòng của mối thợ, mối chúa và mối lính lần lượt là ba căn phòng A, B, C như hình dưới đây.</a:t>
            </a:r>
          </a:p>
          <a:p>
            <a:br>
              <a:rPr lang="vi-VN" sz="2400" b="1" i="0" dirty="0">
                <a:solidFill>
                  <a:srgbClr val="C00000"/>
                </a:solidFill>
                <a:effectLst/>
                <a:latin typeface="OpenSans"/>
              </a:rPr>
            </a:br>
            <a:br>
              <a:rPr lang="vi-VN" sz="2400" b="1" i="0" dirty="0">
                <a:solidFill>
                  <a:srgbClr val="C00000"/>
                </a:solidFill>
                <a:effectLst/>
                <a:latin typeface="OpenSans"/>
              </a:rPr>
            </a:b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93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916F7C-816B-72B4-C72D-F7CC1AE4C9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072"/>
          <a:stretch/>
        </p:blipFill>
        <p:spPr>
          <a:xfrm>
            <a:off x="3017454" y="592223"/>
            <a:ext cx="7633781" cy="28367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2805F3D-6065-03CB-FFA9-271F6EADA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093" y="3361593"/>
            <a:ext cx="8233664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a)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Số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?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r>
              <a:rPr kumimoji="0" lang="en-US" altLang="en-US" sz="9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                            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b)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Viết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vào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chỗ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chấm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cho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thích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hợp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Căn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phòng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lớn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nhất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căn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phòng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......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7BC1E66-EE19-EE06-4AC2-09DFDCF19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14" y="3620495"/>
            <a:ext cx="74961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550CE1-06D1-CFA3-A905-3687B5AC8F2F}"/>
              </a:ext>
            </a:extLst>
          </p:cNvPr>
          <p:cNvSpPr txBox="1"/>
          <p:nvPr/>
        </p:nvSpPr>
        <p:spPr>
          <a:xfrm>
            <a:off x="4995634" y="4075819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24 cm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2564F9-D41D-1C0F-8E84-9D7FA535F10D}"/>
              </a:ext>
            </a:extLst>
          </p:cNvPr>
          <p:cNvSpPr txBox="1"/>
          <p:nvPr/>
        </p:nvSpPr>
        <p:spPr>
          <a:xfrm>
            <a:off x="4995634" y="4466421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>
                <a:solidFill>
                  <a:srgbClr val="00B050"/>
                </a:solidFill>
                <a:latin typeface="Calibri" panose="020F0502020204030204"/>
              </a:rPr>
              <a:t>32</a:t>
            </a: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 cm</a:t>
            </a:r>
            <a:r>
              <a:rPr lang="en-GB" sz="3200" b="1" baseline="30000" noProof="0" dirty="0">
                <a:solidFill>
                  <a:srgbClr val="00B050"/>
                </a:solidFill>
                <a:latin typeface="Calibri" panose="020F0502020204030204"/>
              </a:rPr>
              <a:t>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2276AA-3089-EB94-CD1F-9A0BCF23F234}"/>
              </a:ext>
            </a:extLst>
          </p:cNvPr>
          <p:cNvSpPr txBox="1"/>
          <p:nvPr/>
        </p:nvSpPr>
        <p:spPr>
          <a:xfrm>
            <a:off x="6532951" y="4075819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24 cm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B5EAFC-A018-C7BC-8B9A-7CC620426809}"/>
              </a:ext>
            </a:extLst>
          </p:cNvPr>
          <p:cNvSpPr txBox="1"/>
          <p:nvPr/>
        </p:nvSpPr>
        <p:spPr>
          <a:xfrm>
            <a:off x="6580357" y="4494960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>
                <a:solidFill>
                  <a:srgbClr val="00B050"/>
                </a:solidFill>
                <a:latin typeface="Calibri" panose="020F0502020204030204"/>
              </a:rPr>
              <a:t>36</a:t>
            </a: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 cm</a:t>
            </a:r>
            <a:r>
              <a:rPr lang="en-GB" sz="3200" b="1" baseline="30000" noProof="0" dirty="0">
                <a:solidFill>
                  <a:srgbClr val="00B050"/>
                </a:solidFill>
                <a:latin typeface="Calibri" panose="020F0502020204030204"/>
              </a:rPr>
              <a:t>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0B73F2-3954-1540-5786-11859D0258E4}"/>
              </a:ext>
            </a:extLst>
          </p:cNvPr>
          <p:cNvSpPr txBox="1"/>
          <p:nvPr/>
        </p:nvSpPr>
        <p:spPr>
          <a:xfrm>
            <a:off x="8305923" y="4075819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24 cm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65EB96-C468-75A8-5721-BBEEF1AF197F}"/>
              </a:ext>
            </a:extLst>
          </p:cNvPr>
          <p:cNvSpPr txBox="1"/>
          <p:nvPr/>
        </p:nvSpPr>
        <p:spPr>
          <a:xfrm>
            <a:off x="8388122" y="4485129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>
                <a:solidFill>
                  <a:srgbClr val="00B050"/>
                </a:solidFill>
                <a:latin typeface="Calibri" panose="020F0502020204030204"/>
              </a:rPr>
              <a:t>35</a:t>
            </a: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 cm</a:t>
            </a:r>
            <a:r>
              <a:rPr lang="en-GB" sz="3200" b="1" baseline="30000" noProof="0" dirty="0">
                <a:solidFill>
                  <a:srgbClr val="00B050"/>
                </a:solidFill>
                <a:latin typeface="Calibri" panose="020F0502020204030204"/>
              </a:rPr>
              <a:t>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0365D4-48F8-9891-27A1-B734D43AFB5E}"/>
              </a:ext>
            </a:extLst>
          </p:cNvPr>
          <p:cNvSpPr txBox="1"/>
          <p:nvPr/>
        </p:nvSpPr>
        <p:spPr>
          <a:xfrm>
            <a:off x="8564409" y="5701926"/>
            <a:ext cx="13519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noProof="0" dirty="0">
                <a:solidFill>
                  <a:srgbClr val="00B050"/>
                </a:solidFill>
                <a:latin typeface="Calibri" panose="020F0502020204030204"/>
              </a:rPr>
              <a:t>B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6823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1F8773-82DD-64DF-C717-41670A691DCB}"/>
              </a:ext>
            </a:extLst>
          </p:cNvPr>
          <p:cNvSpPr/>
          <p:nvPr/>
        </p:nvSpPr>
        <p:spPr>
          <a:xfrm>
            <a:off x="104931" y="74950"/>
            <a:ext cx="3342807" cy="867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618977-C8D8-5036-F624-29AE77D6E24C}"/>
              </a:ext>
            </a:extLst>
          </p:cNvPr>
          <p:cNvSpPr txBox="1"/>
          <p:nvPr/>
        </p:nvSpPr>
        <p:spPr>
          <a:xfrm>
            <a:off x="694677" y="1054825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Bài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3 ( tr. 29 / </a:t>
            </a:r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V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ở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BT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Toán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3 –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Tập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2)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20BF8-B25E-1D44-EEB6-D0597DDBE170}"/>
              </a:ext>
            </a:extLst>
          </p:cNvPr>
          <p:cNvSpPr txBox="1"/>
          <p:nvPr/>
        </p:nvSpPr>
        <p:spPr>
          <a:xfrm>
            <a:off x="694677" y="1563120"/>
            <a:ext cx="1037577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Một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tấm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bìa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cứng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hình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vuông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có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cạnh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10 cm.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Bạn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An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cắt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ra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thành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4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hình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tam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giác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nhỏ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bằng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 </a:t>
            </a:r>
            <a:r>
              <a:rPr lang="en-US" sz="2400" b="1" i="0" dirty="0" err="1">
                <a:solidFill>
                  <a:srgbClr val="C00000"/>
                </a:solidFill>
                <a:effectLst/>
                <a:latin typeface="OpenSans"/>
              </a:rPr>
              <a:t>nhau</a:t>
            </a:r>
            <a: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  <a:t>.</a:t>
            </a:r>
            <a:b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</a:br>
            <a:br>
              <a:rPr lang="en-US" sz="2400" b="1" i="0" dirty="0">
                <a:solidFill>
                  <a:srgbClr val="C00000"/>
                </a:solidFill>
                <a:effectLst/>
                <a:latin typeface="OpenSans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a)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Tính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tấm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bìa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cứng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ban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đầu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b)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Tính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diện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tích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một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hình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tam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giác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Sans"/>
              </a:rPr>
              <a:t>nhỏ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Sans"/>
              </a:rPr>
              <a:t>.</a:t>
            </a:r>
          </a:p>
          <a:p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0B7CE10-6049-C2AE-5370-687B32528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326" y="2139077"/>
            <a:ext cx="19431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4C401C0-4894-75D9-CF3C-C875A312E44E}"/>
              </a:ext>
            </a:extLst>
          </p:cNvPr>
          <p:cNvSpPr txBox="1"/>
          <p:nvPr/>
        </p:nvSpPr>
        <p:spPr>
          <a:xfrm>
            <a:off x="2052961" y="3557705"/>
            <a:ext cx="609452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                             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Bài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giải</a:t>
            </a:r>
            <a:endParaRPr lang="en-US" sz="2800" b="1" i="0" dirty="0">
              <a:solidFill>
                <a:srgbClr val="002060"/>
              </a:solidFill>
              <a:effectLst/>
              <a:latin typeface="OpenSans"/>
            </a:endParaRPr>
          </a:p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a)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Diện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tích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tấm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bìa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cứng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ban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đầu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là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:</a:t>
            </a:r>
          </a:p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            10 x 10 = 100 (cm</a:t>
            </a:r>
            <a:r>
              <a:rPr lang="en-US" sz="2800" b="1" i="0" baseline="30000" dirty="0">
                <a:solidFill>
                  <a:srgbClr val="002060"/>
                </a:solidFill>
                <a:effectLst/>
                <a:latin typeface="OpenSans"/>
              </a:rPr>
              <a:t>2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)</a:t>
            </a:r>
          </a:p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b)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Diện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tích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một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hình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tam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giác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nhỏ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là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:</a:t>
            </a:r>
          </a:p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           100 : 4 = 25 (cm</a:t>
            </a:r>
            <a:r>
              <a:rPr lang="en-US" sz="2800" b="1" i="0" baseline="30000" dirty="0">
                <a:solidFill>
                  <a:srgbClr val="002060"/>
                </a:solidFill>
                <a:effectLst/>
                <a:latin typeface="OpenSans"/>
              </a:rPr>
              <a:t>2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)</a:t>
            </a:r>
            <a:b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</a:b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               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Đáp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OpenSans"/>
              </a:rPr>
              <a:t>số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: a) 100 cm</a:t>
            </a:r>
            <a:r>
              <a:rPr lang="en-US" sz="2800" b="1" i="0" baseline="30000" dirty="0">
                <a:solidFill>
                  <a:srgbClr val="002060"/>
                </a:solidFill>
                <a:effectLst/>
                <a:latin typeface="OpenSans"/>
              </a:rPr>
              <a:t>2</a:t>
            </a:r>
            <a:endParaRPr lang="en-US" sz="2800" b="1" i="0" dirty="0">
              <a:solidFill>
                <a:srgbClr val="002060"/>
              </a:solidFill>
              <a:effectLst/>
              <a:latin typeface="OpenSans"/>
            </a:endParaRPr>
          </a:p>
          <a:p>
            <a:pPr algn="l"/>
            <a:r>
              <a:rPr lang="en-US" sz="2800" b="1" i="0" dirty="0">
                <a:solidFill>
                  <a:srgbClr val="002060"/>
                </a:solidFill>
                <a:effectLst/>
                <a:latin typeface="OpenSans"/>
              </a:rPr>
              <a:t>                               b) 25 cm</a:t>
            </a:r>
            <a:r>
              <a:rPr lang="en-US" sz="2800" b="1" i="0" baseline="30000" dirty="0">
                <a:solidFill>
                  <a:srgbClr val="002060"/>
                </a:solidFill>
                <a:effectLst/>
                <a:latin typeface="OpenSans"/>
              </a:rPr>
              <a:t>2</a:t>
            </a:r>
            <a:endParaRPr lang="en-US" sz="2800" b="1" i="0" dirty="0">
              <a:solidFill>
                <a:srgbClr val="002060"/>
              </a:solidFill>
              <a:effectLst/>
              <a:latin typeface="OpenSans"/>
            </a:endParaRPr>
          </a:p>
        </p:txBody>
      </p:sp>
    </p:spTree>
    <p:extLst>
      <p:ext uri="{BB962C8B-B14F-4D97-AF65-F5344CB8AC3E}">
        <p14:creationId xmlns:p14="http://schemas.microsoft.com/office/powerpoint/2010/main" val="282590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61F8773-82DD-64DF-C717-41670A691DCB}"/>
              </a:ext>
            </a:extLst>
          </p:cNvPr>
          <p:cNvSpPr/>
          <p:nvPr/>
        </p:nvSpPr>
        <p:spPr>
          <a:xfrm>
            <a:off x="104931" y="74950"/>
            <a:ext cx="3342807" cy="867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618977-C8D8-5036-F624-29AE77D6E24C}"/>
              </a:ext>
            </a:extLst>
          </p:cNvPr>
          <p:cNvSpPr txBox="1"/>
          <p:nvPr/>
        </p:nvSpPr>
        <p:spPr>
          <a:xfrm>
            <a:off x="694677" y="1054825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Bài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4 ( tr. 29 / </a:t>
            </a:r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V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ở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BT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Toán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3 –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Tập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2)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20BF8-B25E-1D44-EEB6-D0597DDBE170}"/>
              </a:ext>
            </a:extLst>
          </p:cNvPr>
          <p:cNvSpPr txBox="1"/>
          <p:nvPr/>
        </p:nvSpPr>
        <p:spPr>
          <a:xfrm>
            <a:off x="738419" y="1584742"/>
            <a:ext cx="4605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Viết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số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thích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hợp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vào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chỗ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chấm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AE3203D5-C518-D3B3-FA9B-8A5395F5C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641" y="1563120"/>
            <a:ext cx="2752725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BFD2DE-B5D7-D21D-73D0-E601F3BCFAFE}"/>
              </a:ext>
            </a:extLst>
          </p:cNvPr>
          <p:cNvSpPr txBox="1"/>
          <p:nvPr/>
        </p:nvSpPr>
        <p:spPr>
          <a:xfrm>
            <a:off x="538080" y="2404459"/>
            <a:ext cx="7327535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0" i="0" dirty="0">
                <a:solidFill>
                  <a:srgbClr val="000000"/>
                </a:solidFill>
                <a:effectLst/>
                <a:latin typeface="OpenSans"/>
              </a:rPr>
              <a:t> 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Từ một tấm kính lớn (như hình vẽ bên) người ta cắt ra thành 4 tấm kính hình chữ nhật, mỗi tấm có chiều dài 90 cm, chiều rộng 10 cm.</a:t>
            </a:r>
          </a:p>
          <a:p>
            <a:pPr algn="l"/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Phần kính còn lại có diện tích là  .... cm</a:t>
            </a:r>
            <a:r>
              <a:rPr lang="vi-VN" sz="2800" b="0" i="0" baseline="30000" dirty="0">
                <a:solidFill>
                  <a:srgbClr val="000000"/>
                </a:solidFill>
                <a:effectLst/>
                <a:latin typeface="OpenSans"/>
              </a:rPr>
              <a:t>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.</a:t>
            </a:r>
          </a:p>
          <a:p>
            <a:endParaRPr lang="en-US" sz="28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68C33A-B898-C228-A5BE-F08CD3F0E7F6}"/>
              </a:ext>
            </a:extLst>
          </p:cNvPr>
          <p:cNvGrpSpPr/>
          <p:nvPr/>
        </p:nvGrpSpPr>
        <p:grpSpPr>
          <a:xfrm>
            <a:off x="1998499" y="4393319"/>
            <a:ext cx="4537886" cy="2168646"/>
            <a:chOff x="5876915" y="975793"/>
            <a:chExt cx="4684260" cy="218104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85E47B2-1289-E229-0AE6-972BCAAE3034}"/>
                </a:ext>
              </a:extLst>
            </p:cNvPr>
            <p:cNvGrpSpPr/>
            <p:nvPr/>
          </p:nvGrpSpPr>
          <p:grpSpPr>
            <a:xfrm>
              <a:off x="5876915" y="975793"/>
              <a:ext cx="4684260" cy="2113916"/>
              <a:chOff x="2387761" y="551055"/>
              <a:chExt cx="7051289" cy="3182111"/>
            </a:xfrm>
          </p:grpSpPr>
          <p:pic>
            <p:nvPicPr>
              <p:cNvPr id="10" name="图片 2" descr="2">
                <a:extLst>
                  <a:ext uri="{FF2B5EF4-FFF2-40B4-BE49-F238E27FC236}">
                    <a16:creationId xmlns:a16="http://schemas.microsoft.com/office/drawing/2014/main" id="{D375C375-CFBD-B259-CD74-D143374437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38307" y="551055"/>
                <a:ext cx="3689350" cy="3127375"/>
              </a:xfrm>
              <a:prstGeom prst="rect">
                <a:avLst/>
              </a:prstGeom>
            </p:spPr>
          </p:pic>
          <p:pic>
            <p:nvPicPr>
              <p:cNvPr id="12" name="图片 1" descr="1">
                <a:extLst>
                  <a:ext uri="{FF2B5EF4-FFF2-40B4-BE49-F238E27FC236}">
                    <a16:creationId xmlns:a16="http://schemas.microsoft.com/office/drawing/2014/main" id="{7A00AFEC-4A94-355A-452D-9817C8214C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99058" y="790166"/>
                <a:ext cx="3439992" cy="2915633"/>
              </a:xfrm>
              <a:prstGeom prst="rect">
                <a:avLst/>
              </a:prstGeom>
            </p:spPr>
          </p:pic>
          <p:pic>
            <p:nvPicPr>
              <p:cNvPr id="13" name="图片 2" descr="3">
                <a:extLst>
                  <a:ext uri="{FF2B5EF4-FFF2-40B4-BE49-F238E27FC236}">
                    <a16:creationId xmlns:a16="http://schemas.microsoft.com/office/drawing/2014/main" id="{79BCF56E-4164-A6C8-B07A-D70B052A82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387761" y="872971"/>
                <a:ext cx="3374585" cy="2860195"/>
              </a:xfrm>
              <a:prstGeom prst="rect">
                <a:avLst/>
              </a:prstGeom>
            </p:spPr>
          </p:pic>
        </p:grpSp>
        <p:sp>
          <p:nvSpPr>
            <p:cNvPr id="9" name="Rounded Rectangle 20">
              <a:extLst>
                <a:ext uri="{FF2B5EF4-FFF2-40B4-BE49-F238E27FC236}">
                  <a16:creationId xmlns:a16="http://schemas.microsoft.com/office/drawing/2014/main" id="{F8541DAF-7138-DB1C-9E54-95A1425C3A02}"/>
                </a:ext>
              </a:extLst>
            </p:cNvPr>
            <p:cNvSpPr/>
            <p:nvPr/>
          </p:nvSpPr>
          <p:spPr>
            <a:xfrm>
              <a:off x="6880943" y="2549254"/>
              <a:ext cx="3156148" cy="607586"/>
            </a:xfrm>
            <a:prstGeom prst="roundRect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Thảo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luận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nhóm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106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6DC44CA5-52F7-EBA1-F3D3-97237D6CE7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82"/>
          <a:stretch/>
        </p:blipFill>
        <p:spPr bwMode="auto">
          <a:xfrm>
            <a:off x="3513337" y="3010408"/>
            <a:ext cx="3934333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618977-C8D8-5036-F624-29AE77D6E24C}"/>
              </a:ext>
            </a:extLst>
          </p:cNvPr>
          <p:cNvSpPr txBox="1"/>
          <p:nvPr/>
        </p:nvSpPr>
        <p:spPr>
          <a:xfrm>
            <a:off x="538080" y="113792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Bài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4 ( tr. 29 / </a:t>
            </a:r>
            <a:r>
              <a:rPr lang="en-US" sz="2800" b="1" dirty="0" err="1">
                <a:solidFill>
                  <a:srgbClr val="2888E1"/>
                </a:solidFill>
                <a:latin typeface="OpenSansBold"/>
              </a:rPr>
              <a:t>V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ở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BT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Toán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3 – </a:t>
            </a:r>
            <a:r>
              <a:rPr lang="en-US" sz="2800" b="1" i="0" dirty="0" err="1">
                <a:solidFill>
                  <a:srgbClr val="2888E1"/>
                </a:solidFill>
                <a:effectLst/>
                <a:latin typeface="OpenSansBold"/>
              </a:rPr>
              <a:t>Tập</a:t>
            </a:r>
            <a:r>
              <a:rPr lang="en-US" sz="2800" b="1" i="0" dirty="0">
                <a:solidFill>
                  <a:srgbClr val="2888E1"/>
                </a:solidFill>
                <a:effectLst/>
                <a:latin typeface="OpenSansBold"/>
              </a:rPr>
              <a:t> 2)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20BF8-B25E-1D44-EEB6-D0597DDBE170}"/>
              </a:ext>
            </a:extLst>
          </p:cNvPr>
          <p:cNvSpPr txBox="1"/>
          <p:nvPr/>
        </p:nvSpPr>
        <p:spPr>
          <a:xfrm>
            <a:off x="538080" y="497682"/>
            <a:ext cx="4605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Viết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số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thích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hợp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vào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chỗ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chấm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BFD2DE-B5D7-D21D-73D0-E601F3BCFAFE}"/>
              </a:ext>
            </a:extLst>
          </p:cNvPr>
          <p:cNvSpPr txBox="1"/>
          <p:nvPr/>
        </p:nvSpPr>
        <p:spPr>
          <a:xfrm>
            <a:off x="538080" y="959347"/>
            <a:ext cx="11115840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0" i="0" dirty="0">
                <a:solidFill>
                  <a:srgbClr val="000000"/>
                </a:solidFill>
                <a:effectLst/>
                <a:latin typeface="OpenSans"/>
              </a:rPr>
              <a:t> 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Từ một tấm kính lớn (như hình vẽ bên) người ta cắt ra thành 4 tấm kính hình chữ nhật, mỗi tấm có chiều dài 90 cm, chiều rộng 10 cm.</a:t>
            </a:r>
          </a:p>
          <a:p>
            <a:pPr algn="l"/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Phần kính còn lại có diện tích là  .... cm</a:t>
            </a:r>
            <a:r>
              <a:rPr lang="vi-VN" sz="2800" b="0" i="0" baseline="30000" dirty="0">
                <a:solidFill>
                  <a:srgbClr val="000000"/>
                </a:solidFill>
                <a:effectLst/>
                <a:latin typeface="OpenSans"/>
              </a:rPr>
              <a:t>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OpenSans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DF5BD6-10C4-A6ED-43D9-2E3FFAC526DB}"/>
              </a:ext>
            </a:extLst>
          </p:cNvPr>
          <p:cNvSpPr txBox="1"/>
          <p:nvPr/>
        </p:nvSpPr>
        <p:spPr>
          <a:xfrm>
            <a:off x="3933788" y="2393913"/>
            <a:ext cx="6094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i="0" dirty="0">
                <a:solidFill>
                  <a:srgbClr val="C00000"/>
                </a:solidFill>
                <a:effectLst/>
                <a:latin typeface="OpenSans"/>
              </a:rPr>
              <a:t>Tấm kính được cắt như sau: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7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924</Words>
  <Application>Microsoft Office PowerPoint</Application>
  <PresentationFormat>Widescreen</PresentationFormat>
  <Paragraphs>83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DengXian</vt:lpstr>
      <vt:lpstr>DengXian Light</vt:lpstr>
      <vt:lpstr>Arial</vt:lpstr>
      <vt:lpstr>Bahnschrift Condensed</vt:lpstr>
      <vt:lpstr>Calibri</vt:lpstr>
      <vt:lpstr>Calibri Light</vt:lpstr>
      <vt:lpstr>OpenSans</vt:lpstr>
      <vt:lpstr>OpenSansBold</vt:lpstr>
      <vt:lpstr>Wingdings</vt:lpstr>
      <vt:lpstr>Office Theme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Hang</dc:creator>
  <cp:lastModifiedBy>Admin</cp:lastModifiedBy>
  <cp:revision>8</cp:revision>
  <dcterms:created xsi:type="dcterms:W3CDTF">2023-02-08T05:18:39Z</dcterms:created>
  <dcterms:modified xsi:type="dcterms:W3CDTF">2023-02-15T17:05:29Z</dcterms:modified>
</cp:coreProperties>
</file>