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3"/>
  </p:notesMasterIdLst>
  <p:sldIdLst>
    <p:sldId id="340" r:id="rId2"/>
    <p:sldId id="320" r:id="rId3"/>
    <p:sldId id="377" r:id="rId4"/>
    <p:sldId id="364" r:id="rId5"/>
    <p:sldId id="373" r:id="rId6"/>
    <p:sldId id="378" r:id="rId7"/>
    <p:sldId id="323" r:id="rId8"/>
    <p:sldId id="366" r:id="rId9"/>
    <p:sldId id="325" r:id="rId10"/>
    <p:sldId id="369" r:id="rId11"/>
    <p:sldId id="327" r:id="rId12"/>
    <p:sldId id="370" r:id="rId13"/>
    <p:sldId id="328" r:id="rId14"/>
    <p:sldId id="371" r:id="rId15"/>
    <p:sldId id="367" r:id="rId16"/>
    <p:sldId id="372" r:id="rId17"/>
    <p:sldId id="330" r:id="rId18"/>
    <p:sldId id="380" r:id="rId19"/>
    <p:sldId id="381" r:id="rId20"/>
    <p:sldId id="374" r:id="rId21"/>
    <p:sldId id="379" r:id="rId22"/>
  </p:sldIdLst>
  <p:sldSz cx="6858000" cy="5143500"/>
  <p:notesSz cx="6858000" cy="9144000"/>
  <p:embeddedFontLst>
    <p:embeddedFont>
      <p:font typeface="Kalam" panose="020B0604020202020204" charset="0"/>
      <p:regular r:id="rId24"/>
      <p:bold r:id="rId25"/>
    </p:embeddedFont>
    <p:embeddedFont>
      <p:font typeface="Montserrat" panose="00000500000000000000" pitchFamily="2" charset="0"/>
      <p:regular r:id="rId26"/>
      <p:bold r:id="rId27"/>
      <p:italic r:id="rId28"/>
      <p:boldItalic r:id="rId29"/>
    </p:embeddedFont>
    <p:embeddedFont>
      <p:font typeface="Tahoma" panose="020B0604030504040204" pitchFamily="34" charset="0"/>
      <p:regular r:id="rId30"/>
      <p:bold r:id="rId31"/>
    </p:embeddedFont>
    <p:embeddedFont>
      <p:font typeface="UTM Cookies" panose="02040603050506020204" pitchFamily="18" charset="0"/>
      <p:regular r:id="rId32"/>
    </p:embeddedFont>
  </p:embeddedFontLst>
  <p:custDataLst>
    <p:tags r:id="rId3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EE7FB"/>
    <a:srgbClr val="E6F7F9"/>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53" autoAdjust="0"/>
    <p:restoredTop sz="95846"/>
  </p:normalViewPr>
  <p:slideViewPr>
    <p:cSldViewPr snapToGrid="0">
      <p:cViewPr varScale="1">
        <p:scale>
          <a:sx n="96" d="100"/>
          <a:sy n="96" d="100"/>
        </p:scale>
        <p:origin x="16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57757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7684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824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78459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528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656872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335533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0541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22886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674552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243404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37219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240841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346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209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115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61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23584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67390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344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88427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43877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19183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21" r:id="rId2"/>
    <p:sldLayoutId id="2147483719" r:id="rId3"/>
    <p:sldLayoutId id="2147483707" r:id="rId4"/>
    <p:sldLayoutId id="2147483717" r:id="rId5"/>
    <p:sldLayoutId id="2147483716" r:id="rId6"/>
    <p:sldLayoutId id="2147483711" r:id="rId7"/>
    <p:sldLayoutId id="2147483709" r:id="rId8"/>
    <p:sldLayoutId id="2147483690" r:id="rId9"/>
    <p:sldLayoutId id="2147483723" r:id="rId10"/>
    <p:sldLayoutId id="2147483722" r:id="rId11"/>
    <p:sldLayoutId id="2147483718" r:id="rId12"/>
    <p:sldLayoutId id="2147483714" r:id="rId13"/>
    <p:sldLayoutId id="2147483712" r:id="rId14"/>
    <p:sldLayoutId id="2147483694" r:id="rId15"/>
    <p:sldLayoutId id="2147483720" r:id="rId16"/>
    <p:sldLayoutId id="2147483715" r:id="rId17"/>
    <p:sldLayoutId id="2147483713" r:id="rId18"/>
    <p:sldLayoutId id="214748371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4.wdp"/><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1.png"/><Relationship Id="rId5" Type="http://schemas.microsoft.com/office/2007/relationships/hdphoto" Target="../media/hdphoto6.wdp"/><Relationship Id="rId10" Type="http://schemas.microsoft.com/office/2007/relationships/hdphoto" Target="../media/hdphoto8.wdp"/><Relationship Id="rId4" Type="http://schemas.openxmlformats.org/officeDocument/2006/relationships/image" Target="../media/image20.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4.wdp"/><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file:///C:\Program%20Files\Inknoe%20ClassPoint\Images\slide_annotate_without%20result_default.png" TargetMode="External"/><Relationship Id="rId5" Type="http://schemas.openxmlformats.org/officeDocument/2006/relationships/image" Target="../media/image25.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4.wdp"/><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4.wdp"/><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4.wdp"/><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9.xml"/><Relationship Id="rId7" Type="http://schemas.microsoft.com/office/2007/relationships/hdphoto" Target="../media/hdphoto4.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6830865-6480-FD41-9CA0-D8E592231A8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2" name="Group 11">
            <a:extLst>
              <a:ext uri="{FF2B5EF4-FFF2-40B4-BE49-F238E27FC236}">
                <a16:creationId xmlns:a16="http://schemas.microsoft.com/office/drawing/2014/main" id="{36A8F69C-EE23-0A41-96B6-049290D39D6E}"/>
              </a:ext>
            </a:extLst>
          </p:cNvPr>
          <p:cNvGrpSpPr/>
          <p:nvPr/>
        </p:nvGrpSpPr>
        <p:grpSpPr>
          <a:xfrm>
            <a:off x="386192" y="578414"/>
            <a:ext cx="1631953" cy="733740"/>
            <a:chOff x="360464" y="617893"/>
            <a:chExt cx="1631953" cy="733740"/>
          </a:xfrm>
        </p:grpSpPr>
        <p:sp>
          <p:nvSpPr>
            <p:cNvPr id="13" name="TextBox 12">
              <a:extLst>
                <a:ext uri="{FF2B5EF4-FFF2-40B4-BE49-F238E27FC236}">
                  <a16:creationId xmlns:a16="http://schemas.microsoft.com/office/drawing/2014/main" id="{1E1A4D85-8791-0B4F-9026-8C3BC51811B7}"/>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4" name="TextBox 13">
              <a:extLst>
                <a:ext uri="{FF2B5EF4-FFF2-40B4-BE49-F238E27FC236}">
                  <a16:creationId xmlns:a16="http://schemas.microsoft.com/office/drawing/2014/main" id="{3D5179E7-A72D-084F-86E3-6E0071F57E12}"/>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34848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084260"/>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mn-lt"/>
                <a:sym typeface="Arial"/>
              </a:rPr>
              <a:t>     </a:t>
            </a:r>
            <a:r>
              <a:rPr lang="vi-VN" sz="1450" dirty="0">
                <a:latin typeface="+mn-lt"/>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mn-lt"/>
              </a:rPr>
              <a:t>     Minh ríu rít bên mẹ:</a:t>
            </a:r>
          </a:p>
          <a:p>
            <a:pPr marL="44450" algn="just">
              <a:lnSpc>
                <a:spcPct val="120000"/>
              </a:lnSpc>
              <a:defRPr/>
            </a:pPr>
            <a:r>
              <a:rPr lang="vi-VN" sz="1450" dirty="0">
                <a:latin typeface="+mn-lt"/>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mn-lt"/>
              </a:rPr>
              <a:t>     - Đúng thế con ạ.</a:t>
            </a:r>
          </a:p>
          <a:p>
            <a:pPr marL="44450" algn="just">
              <a:lnSpc>
                <a:spcPct val="120000"/>
              </a:lnSpc>
              <a:defRPr/>
            </a:pPr>
            <a:r>
              <a:rPr lang="vi-VN" sz="1450" dirty="0">
                <a:latin typeface="+mn-lt"/>
              </a:rPr>
              <a:t>     - Nếu mùa nào cũng được thu hoạch thì thích lắm, phải không mẹ?</a:t>
            </a:r>
          </a:p>
          <a:p>
            <a:pPr marL="44450" algn="just">
              <a:lnSpc>
                <a:spcPct val="120000"/>
              </a:lnSpc>
              <a:defRPr/>
            </a:pPr>
            <a:r>
              <a:rPr lang="vi-VN" sz="1450" dirty="0">
                <a:latin typeface="+mn-lt"/>
              </a:rPr>
              <a:t>     Mẹ âu yếm nhìn Minh và bảo:</a:t>
            </a:r>
          </a:p>
          <a:p>
            <a:pPr marL="44450" algn="just">
              <a:lnSpc>
                <a:spcPct val="120000"/>
              </a:lnSpc>
              <a:defRPr/>
            </a:pPr>
            <a:r>
              <a:rPr lang="vi-VN" sz="1450" dirty="0">
                <a:latin typeface="+mn-lt"/>
              </a:rPr>
              <a:t>     - Con nói đúng đấy! Mùa nào thức ấy. Nhưng để </a:t>
            </a:r>
            <a:r>
              <a:rPr lang="vi-VN" sz="1450">
                <a:latin typeface="+mn-lt"/>
              </a:rPr>
              <a:t>có </a:t>
            </a:r>
            <a:r>
              <a:rPr lang="en-GB" sz="1450">
                <a:latin typeface="+mn-lt"/>
              </a:rPr>
              <a:t>sản phẩm</a:t>
            </a:r>
            <a:r>
              <a:rPr lang="vi-VN" sz="1450">
                <a:latin typeface="+mn-lt"/>
              </a:rPr>
              <a:t> </a:t>
            </a:r>
            <a:r>
              <a:rPr lang="vi-VN" sz="1450" dirty="0">
                <a:latin typeface="+mn-lt"/>
              </a:rPr>
              <a:t>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mn-lt"/>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76" y="3155008"/>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52826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1AFBFB-ED4E-4C37-9A51-C1C2BE5DD164}"/>
              </a:ext>
            </a:extLst>
          </p:cNvPr>
          <p:cNvPicPr>
            <a:picLocks noChangeAspect="1"/>
          </p:cNvPicPr>
          <p:nvPr/>
        </p:nvPicPr>
        <p:blipFill>
          <a:blip r:embed="rId3"/>
          <a:stretch>
            <a:fillRect/>
          </a:stretch>
        </p:blipFill>
        <p:spPr>
          <a:xfrm>
            <a:off x="1" y="2080552"/>
            <a:ext cx="6858000" cy="3062948"/>
          </a:xfrm>
          <a:prstGeom prst="rect">
            <a:avLst/>
          </a:prstGeom>
        </p:spPr>
      </p:pic>
      <p:sp>
        <p:nvSpPr>
          <p:cNvPr id="12" name="TextBox 11">
            <a:extLst>
              <a:ext uri="{FF2B5EF4-FFF2-40B4-BE49-F238E27FC236}">
                <a16:creationId xmlns:a16="http://schemas.microsoft.com/office/drawing/2014/main" id="{B600F577-F819-4602-BCEB-985221633540}"/>
              </a:ext>
            </a:extLst>
          </p:cNvPr>
          <p:cNvSpPr txBox="1"/>
          <p:nvPr/>
        </p:nvSpPr>
        <p:spPr>
          <a:xfrm>
            <a:off x="264869" y="1601303"/>
            <a:ext cx="635795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mn-lt"/>
              </a:rPr>
              <a:t>1. </a:t>
            </a:r>
            <a:r>
              <a:rPr lang="vi-VN" sz="1800" dirty="0">
                <a:latin typeface="+mn-lt"/>
              </a:rPr>
              <a:t>Những </a:t>
            </a:r>
            <a:r>
              <a:rPr lang="vi-VN" sz="1800">
                <a:latin typeface="+mn-lt"/>
              </a:rPr>
              <a:t>loại cây</a:t>
            </a:r>
            <a:r>
              <a:rPr lang="en-GB" sz="1800">
                <a:latin typeface="+mn-lt"/>
              </a:rPr>
              <a:t>,</a:t>
            </a:r>
            <a:r>
              <a:rPr lang="vi-VN" sz="1800">
                <a:latin typeface="+mn-lt"/>
              </a:rPr>
              <a:t> </a:t>
            </a:r>
            <a:r>
              <a:rPr lang="vi-VN" sz="1800" dirty="0">
                <a:latin typeface="+mn-lt"/>
              </a:rPr>
              <a:t>loại quả nào được nhắc đến khi mùa thu về?</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mn-lt"/>
              </a:rPr>
              <a:t>TRẢ LỜI CÂU HỎI</a:t>
            </a:r>
            <a:endParaRPr lang="en-US" sz="3600" dirty="0">
              <a:solidFill>
                <a:schemeClr val="accent2"/>
              </a:solidFill>
              <a:latin typeface="+mn-lt"/>
            </a:endParaRPr>
          </a:p>
        </p:txBody>
      </p:sp>
      <p:sp>
        <p:nvSpPr>
          <p:cNvPr id="9" name="TextBox 8">
            <a:extLst>
              <a:ext uri="{FF2B5EF4-FFF2-40B4-BE49-F238E27FC236}">
                <a16:creationId xmlns:a16="http://schemas.microsoft.com/office/drawing/2014/main" id="{BE012C5D-02DC-B244-89AC-6B146FC301A3}"/>
              </a:ext>
            </a:extLst>
          </p:cNvPr>
          <p:cNvSpPr txBox="1"/>
          <p:nvPr/>
        </p:nvSpPr>
        <p:spPr>
          <a:xfrm>
            <a:off x="795447" y="1965802"/>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mn-lt"/>
                <a:sym typeface="Wingdings" panose="05000000000000000000" pitchFamily="2" charset="2"/>
              </a:rPr>
              <a:t> </a:t>
            </a:r>
            <a:r>
              <a:rPr lang="vi-VN" sz="1800" dirty="0">
                <a:solidFill>
                  <a:schemeClr val="accent6">
                    <a:lumMod val="75000"/>
                  </a:schemeClr>
                </a:solidFill>
                <a:latin typeface="+mn-lt"/>
              </a:rPr>
              <a:t>Quả hồng, hạt dẻ, quả na, cây lúa.</a:t>
            </a:r>
          </a:p>
        </p:txBody>
      </p:sp>
      <p:pic>
        <p:nvPicPr>
          <p:cNvPr id="13"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881AB39D-E97A-614C-AB72-B8B1E42E84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mn-lt"/>
              </a:rPr>
              <a:t>TRẢ LỜI CÂU HỎI</a:t>
            </a:r>
            <a:endParaRPr lang="en-US" sz="3600" dirty="0">
              <a:solidFill>
                <a:schemeClr val="accent2"/>
              </a:solidFill>
              <a:latin typeface="+mn-lt"/>
            </a:endParaRPr>
          </a:p>
        </p:txBody>
      </p:sp>
      <p:sp>
        <p:nvSpPr>
          <p:cNvPr id="10" name="TextBox 9">
            <a:extLst>
              <a:ext uri="{FF2B5EF4-FFF2-40B4-BE49-F238E27FC236}">
                <a16:creationId xmlns:a16="http://schemas.microsoft.com/office/drawing/2014/main" id="{72B4C0C9-1370-FE4F-9E4A-E58F0FEA7D50}"/>
              </a:ext>
            </a:extLst>
          </p:cNvPr>
          <p:cNvSpPr txBox="1"/>
          <p:nvPr/>
        </p:nvSpPr>
        <p:spPr>
          <a:xfrm>
            <a:off x="1555266" y="1390373"/>
            <a:ext cx="6357953"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mn-lt"/>
              </a:rPr>
              <a:t>2. </a:t>
            </a:r>
            <a:r>
              <a:rPr lang="vi-VN" sz="1800" dirty="0">
                <a:latin typeface="+mn-lt"/>
              </a:rPr>
              <a:t>Bạn nhỏ nghĩ gì khi nhìn thấy quả chín? </a:t>
            </a:r>
          </a:p>
        </p:txBody>
      </p:sp>
      <p:sp>
        <p:nvSpPr>
          <p:cNvPr id="11" name="TextBox 10">
            <a:extLst>
              <a:ext uri="{FF2B5EF4-FFF2-40B4-BE49-F238E27FC236}">
                <a16:creationId xmlns:a16="http://schemas.microsoft.com/office/drawing/2014/main" id="{0FF907D3-87C8-D347-8A7E-D712942273EE}"/>
              </a:ext>
            </a:extLst>
          </p:cNvPr>
          <p:cNvSpPr txBox="1"/>
          <p:nvPr/>
        </p:nvSpPr>
        <p:spPr>
          <a:xfrm>
            <a:off x="283476" y="1786849"/>
            <a:ext cx="6291047"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mn-lt"/>
                <a:sym typeface="Wingdings" panose="05000000000000000000" pitchFamily="2" charset="2"/>
              </a:rPr>
              <a:t> </a:t>
            </a:r>
            <a:r>
              <a:rPr lang="vi-VN" sz="1800" dirty="0">
                <a:solidFill>
                  <a:schemeClr val="accent6">
                    <a:lumMod val="75000"/>
                  </a:schemeClr>
                </a:solidFill>
                <a:latin typeface="+mn-lt"/>
              </a:rPr>
              <a:t>Quả trên cây đang chờ người đến hái. Nhìn quả chín ngon thế này, chắc các bác nông dân vui lắm. </a:t>
            </a:r>
          </a:p>
        </p:txBody>
      </p:sp>
      <p:pic>
        <p:nvPicPr>
          <p:cNvPr id="13"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881AB39D-E97A-614C-AB72-B8B1E42E8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74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5DFA76-E714-4A12-BE17-28198B3CC0D9}"/>
              </a:ext>
            </a:extLst>
          </p:cNvPr>
          <p:cNvPicPr>
            <a:picLocks noChangeAspect="1"/>
          </p:cNvPicPr>
          <p:nvPr/>
        </p:nvPicPr>
        <p:blipFill>
          <a:blip r:embed="rId2"/>
          <a:stretch>
            <a:fillRect/>
          </a:stretch>
        </p:blipFill>
        <p:spPr>
          <a:xfrm>
            <a:off x="3568553" y="3088883"/>
            <a:ext cx="2281061" cy="1178624"/>
          </a:xfrm>
          <a:prstGeom prst="rect">
            <a:avLst/>
          </a:prstGeom>
        </p:spPr>
      </p:pic>
      <p:pic>
        <p:nvPicPr>
          <p:cNvPr id="5" name="Picture 4">
            <a:extLst>
              <a:ext uri="{FF2B5EF4-FFF2-40B4-BE49-F238E27FC236}">
                <a16:creationId xmlns:a16="http://schemas.microsoft.com/office/drawing/2014/main" id="{F8D16E78-AC60-42DC-AE91-CD2C01E012A7}"/>
              </a:ext>
            </a:extLst>
          </p:cNvPr>
          <p:cNvPicPr>
            <a:picLocks noChangeAspect="1"/>
          </p:cNvPicPr>
          <p:nvPr/>
        </p:nvPicPr>
        <p:blipFill>
          <a:blip r:embed="rId3"/>
          <a:stretch>
            <a:fillRect/>
          </a:stretch>
        </p:blipFill>
        <p:spPr>
          <a:xfrm>
            <a:off x="961298" y="2984101"/>
            <a:ext cx="2281061" cy="1388189"/>
          </a:xfrm>
          <a:prstGeom prst="rect">
            <a:avLst/>
          </a:prstGeom>
        </p:spPr>
      </p:pic>
      <p:sp>
        <p:nvSpPr>
          <p:cNvPr id="7" name="TextBox 6">
            <a:extLst>
              <a:ext uri="{FF2B5EF4-FFF2-40B4-BE49-F238E27FC236}">
                <a16:creationId xmlns:a16="http://schemas.microsoft.com/office/drawing/2014/main" id="{D882932C-C682-1944-A126-1AAC4927D4E7}"/>
              </a:ext>
            </a:extLst>
          </p:cNvPr>
          <p:cNvSpPr txBox="1"/>
          <p:nvPr/>
        </p:nvSpPr>
        <p:spPr>
          <a:xfrm>
            <a:off x="421233" y="415952"/>
            <a:ext cx="5760620" cy="646331"/>
          </a:xfrm>
          <a:prstGeom prst="rect">
            <a:avLst/>
          </a:prstGeom>
          <a:noFill/>
        </p:spPr>
        <p:txBody>
          <a:bodyPr wrap="square" rtlCol="0">
            <a:spAutoFit/>
          </a:bodyPr>
          <a:lstStyle/>
          <a:p>
            <a:pPr marL="7938" indent="38100" algn="just"/>
            <a:r>
              <a:rPr lang="vi-VN" sz="1800" b="1" dirty="0">
                <a:solidFill>
                  <a:srgbClr val="FF0000"/>
                </a:solidFill>
                <a:latin typeface="+mn-lt"/>
              </a:rPr>
              <a:t>3. </a:t>
            </a:r>
            <a:r>
              <a:rPr lang="vi-VN" sz="1800" dirty="0">
                <a:latin typeface="+mn-lt"/>
              </a:rPr>
              <a:t>Kể tên những công việc người nông dân phải làm để có mùa thu hoạch. </a:t>
            </a:r>
          </a:p>
        </p:txBody>
      </p:sp>
      <p:sp>
        <p:nvSpPr>
          <p:cNvPr id="14" name="TextBox 13">
            <a:extLst>
              <a:ext uri="{FF2B5EF4-FFF2-40B4-BE49-F238E27FC236}">
                <a16:creationId xmlns:a16="http://schemas.microsoft.com/office/drawing/2014/main" id="{29E6DC67-9AFD-9F44-AE16-92B28C235C95}"/>
              </a:ext>
            </a:extLst>
          </p:cNvPr>
          <p:cNvSpPr txBox="1"/>
          <p:nvPr/>
        </p:nvSpPr>
        <p:spPr>
          <a:xfrm>
            <a:off x="489506" y="1062283"/>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mn-lt"/>
                <a:sym typeface="Wingdings" panose="05000000000000000000" pitchFamily="2" charset="2"/>
              </a:rPr>
              <a:t> </a:t>
            </a:r>
            <a:r>
              <a:rPr lang="vi-VN" sz="1800" dirty="0">
                <a:solidFill>
                  <a:schemeClr val="accent6">
                    <a:lumMod val="75000"/>
                  </a:schemeClr>
                </a:solidFill>
                <a:latin typeface="+mn-lt"/>
              </a:rPr>
              <a:t>Cày bừa, gieo hạt, ươm mầm, chăm sóc.</a:t>
            </a:r>
          </a:p>
        </p:txBody>
      </p:sp>
      <p:pic>
        <p:nvPicPr>
          <p:cNvPr id="2050" name="Picture 2" descr="Lúa Vàng Hình ảnh | Định dạng hình ảnh PNG 400280211| vn.lovepik.com">
            <a:extLst>
              <a:ext uri="{FF2B5EF4-FFF2-40B4-BE49-F238E27FC236}">
                <a16:creationId xmlns:a16="http://schemas.microsoft.com/office/drawing/2014/main" id="{E9A8E86C-207F-B54F-8087-FD797FCA53E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5216477" y="2765919"/>
            <a:ext cx="1360449" cy="21901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a Vàng Hình ảnh | Định dạng hình ảnh PNG 400280211| vn.lovepik.com">
            <a:extLst>
              <a:ext uri="{FF2B5EF4-FFF2-40B4-BE49-F238E27FC236}">
                <a16:creationId xmlns:a16="http://schemas.microsoft.com/office/drawing/2014/main" id="{52AD9DBB-433B-8648-9A3D-3D9A4595973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645" b="97716" l="1628" r="28256">
                        <a14:foregroundMark x1="3140" y1="41624" x2="3140" y2="41624"/>
                        <a14:foregroundMark x1="2907" y1="41624" x2="6395" y2="22843"/>
                        <a14:foregroundMark x1="1744" y1="46954" x2="2093" y2="84518"/>
                        <a14:foregroundMark x1="2093" y1="84518" x2="1744" y2="97716"/>
                        <a14:foregroundMark x1="28256" y1="68020" x2="28256" y2="68020"/>
                      </a14:backgroundRemoval>
                    </a14:imgEffect>
                  </a14:imgLayer>
                </a14:imgProps>
              </a:ext>
              <a:ext uri="{28A0092B-C50C-407E-A947-70E740481C1C}">
                <a14:useLocalDpi xmlns:a14="http://schemas.microsoft.com/office/drawing/2010/main" val="0"/>
              </a:ext>
            </a:extLst>
          </a:blip>
          <a:srcRect r="69593"/>
          <a:stretch/>
        </p:blipFill>
        <p:spPr bwMode="auto">
          <a:xfrm>
            <a:off x="261037" y="3192775"/>
            <a:ext cx="1294794" cy="19507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958A30B-76F5-4B68-9931-F49265F0F223}"/>
              </a:ext>
            </a:extLst>
          </p:cNvPr>
          <p:cNvPicPr>
            <a:picLocks noChangeAspect="1"/>
          </p:cNvPicPr>
          <p:nvPr/>
        </p:nvPicPr>
        <p:blipFill>
          <a:blip r:embed="rId8"/>
          <a:stretch>
            <a:fillRect/>
          </a:stretch>
        </p:blipFill>
        <p:spPr>
          <a:xfrm>
            <a:off x="961298" y="1541191"/>
            <a:ext cx="2281061" cy="1388189"/>
          </a:xfrm>
          <a:prstGeom prst="rect">
            <a:avLst/>
          </a:prstGeom>
        </p:spPr>
      </p:pic>
      <p:pic>
        <p:nvPicPr>
          <p:cNvPr id="4" name="Picture 3">
            <a:extLst>
              <a:ext uri="{FF2B5EF4-FFF2-40B4-BE49-F238E27FC236}">
                <a16:creationId xmlns:a16="http://schemas.microsoft.com/office/drawing/2014/main" id="{255C615D-2DC8-4AF4-A399-15EEA614345C}"/>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3568555" y="1541191"/>
            <a:ext cx="2281059" cy="1388189"/>
          </a:xfrm>
          <a:prstGeom prst="rect">
            <a:avLst/>
          </a:prstGeom>
        </p:spPr>
      </p:pic>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30725AA-0FFC-FB42-8EAC-E521DF0083DF}"/>
              </a:ext>
            </a:extLst>
          </p:cNvPr>
          <p:cNvSpPr txBox="1"/>
          <p:nvPr/>
        </p:nvSpPr>
        <p:spPr>
          <a:xfrm>
            <a:off x="463915" y="1180700"/>
            <a:ext cx="5760620" cy="453009"/>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mn-lt"/>
              </a:rPr>
              <a:t>4. </a:t>
            </a:r>
            <a:r>
              <a:rPr lang="vi-VN" sz="1800" dirty="0">
                <a:latin typeface="+mn-lt"/>
                <a:ea typeface="Calibri" panose="020F0502020204030204" pitchFamily="34" charset="0"/>
                <a:cs typeface="Times New Roman" panose="02020603050405020304" pitchFamily="18" charset="0"/>
              </a:rPr>
              <a:t>Bài đọc giúp em hiểu điều gì?</a:t>
            </a:r>
          </a:p>
        </p:txBody>
      </p:sp>
      <p:sp>
        <p:nvSpPr>
          <p:cNvPr id="16" name="TextBox 15">
            <a:extLst>
              <a:ext uri="{FF2B5EF4-FFF2-40B4-BE49-F238E27FC236}">
                <a16:creationId xmlns:a16="http://schemas.microsoft.com/office/drawing/2014/main" id="{4731BFB4-6F71-6E48-B2D8-BD28FA690A02}"/>
              </a:ext>
            </a:extLst>
          </p:cNvPr>
          <p:cNvSpPr txBox="1"/>
          <p:nvPr/>
        </p:nvSpPr>
        <p:spPr>
          <a:xfrm>
            <a:off x="463915" y="1633709"/>
            <a:ext cx="5930170" cy="1279966"/>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mn-lt"/>
                <a:sym typeface="Wingdings" panose="05000000000000000000" pitchFamily="2" charset="2"/>
              </a:rPr>
              <a:t> </a:t>
            </a:r>
            <a:r>
              <a:rPr lang="vi-VN" sz="1800" dirty="0">
                <a:solidFill>
                  <a:srgbClr val="FF0000"/>
                </a:solidFill>
                <a:latin typeface="+mn-lt"/>
              </a:rPr>
              <a:t>Để có cái thu hoạch người nông dân rất vất vả. Vì thế chúng ta cần có thái độ kính trọng và biết ơn người nông dân.</a:t>
            </a:r>
          </a:p>
        </p:txBody>
      </p:sp>
      <p:pic>
        <p:nvPicPr>
          <p:cNvPr id="2050" name="Picture 2" descr="Lúa Vàng Hình ảnh | Định dạng hình ảnh PNG 400280211| vn.lovepik.com">
            <a:extLst>
              <a:ext uri="{FF2B5EF4-FFF2-40B4-BE49-F238E27FC236}">
                <a16:creationId xmlns:a16="http://schemas.microsoft.com/office/drawing/2014/main" id="{E9A8E86C-207F-B54F-8087-FD797FCA53E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5538510" y="2913675"/>
            <a:ext cx="1360449" cy="21901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a Vàng Hình ảnh | Định dạng hình ảnh PNG 400280211| vn.lovepik.com">
            <a:extLst>
              <a:ext uri="{FF2B5EF4-FFF2-40B4-BE49-F238E27FC236}">
                <a16:creationId xmlns:a16="http://schemas.microsoft.com/office/drawing/2014/main" id="{52AD9DBB-433B-8648-9A3D-3D9A459597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645" b="97716" l="1628" r="28256">
                        <a14:foregroundMark x1="3140" y1="41624" x2="3140" y2="41624"/>
                        <a14:foregroundMark x1="2907" y1="41624" x2="6395" y2="22843"/>
                        <a14:foregroundMark x1="1744" y1="46954" x2="2093" y2="84518"/>
                        <a14:foregroundMark x1="2093" y1="84518" x2="1744" y2="97716"/>
                        <a14:foregroundMark x1="28256" y1="68020" x2="28256" y2="68020"/>
                      </a14:backgroundRemoval>
                    </a14:imgEffect>
                  </a14:imgLayer>
                </a14:imgProps>
              </a:ext>
              <a:ext uri="{28A0092B-C50C-407E-A947-70E740481C1C}">
                <a14:useLocalDpi xmlns:a14="http://schemas.microsoft.com/office/drawing/2010/main" val="0"/>
              </a:ext>
            </a:extLst>
          </a:blip>
          <a:srcRect r="69593"/>
          <a:stretch/>
        </p:blipFill>
        <p:spPr bwMode="auto">
          <a:xfrm>
            <a:off x="-44604" y="3243259"/>
            <a:ext cx="1294794" cy="195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41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3817712"/>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mj-lt"/>
                <a:sym typeface="Arial"/>
              </a:rPr>
              <a:t>     </a:t>
            </a:r>
            <a:r>
              <a:rPr lang="vi-VN" sz="1450" dirty="0">
                <a:latin typeface="+mj-lt"/>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mj-lt"/>
              </a:rPr>
              <a:t>     Minh ríu rít bên mẹ:</a:t>
            </a:r>
          </a:p>
          <a:p>
            <a:pPr marL="44450" algn="just">
              <a:lnSpc>
                <a:spcPct val="120000"/>
              </a:lnSpc>
              <a:defRPr/>
            </a:pPr>
            <a:r>
              <a:rPr lang="vi-VN" sz="1450" dirty="0">
                <a:latin typeface="+mj-lt"/>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mj-lt"/>
              </a:rPr>
              <a:t>     - Đúng thế con ạ.</a:t>
            </a:r>
          </a:p>
          <a:p>
            <a:pPr marL="44450" algn="just">
              <a:lnSpc>
                <a:spcPct val="120000"/>
              </a:lnSpc>
              <a:defRPr/>
            </a:pPr>
            <a:r>
              <a:rPr lang="vi-VN" sz="1450" dirty="0">
                <a:latin typeface="+mj-lt"/>
              </a:rPr>
              <a:t>     - Nếu mùa nào cũng được thu hoạch thì thích lắm, phải không mẹ?</a:t>
            </a:r>
          </a:p>
          <a:p>
            <a:pPr marL="44450" algn="just">
              <a:lnSpc>
                <a:spcPct val="120000"/>
              </a:lnSpc>
              <a:defRPr/>
            </a:pPr>
            <a:r>
              <a:rPr lang="vi-VN" sz="1450" dirty="0">
                <a:latin typeface="+mj-lt"/>
              </a:rPr>
              <a:t>     Mẹ âu yếm nhìn Minh và bảo:</a:t>
            </a:r>
          </a:p>
          <a:p>
            <a:pPr marL="44450" algn="just">
              <a:lnSpc>
                <a:spcPct val="120000"/>
              </a:lnSpc>
              <a:defRPr/>
            </a:pPr>
            <a:r>
              <a:rPr lang="vi-VN" sz="1450" dirty="0">
                <a:latin typeface="+mj-lt"/>
              </a:rPr>
              <a:t>     - Con nói đúng đấy! Mùa nào thức ấy. Nhưng để </a:t>
            </a:r>
            <a:r>
              <a:rPr lang="vi-VN" sz="1450">
                <a:latin typeface="+mj-lt"/>
              </a:rPr>
              <a:t>có </a:t>
            </a:r>
            <a:r>
              <a:rPr lang="en-GB" sz="1450">
                <a:latin typeface="Times New Roman" panose="02020603050405020304" pitchFamily="18" charset="0"/>
                <a:cs typeface="Times New Roman" panose="02020603050405020304" pitchFamily="18" charset="0"/>
              </a:rPr>
              <a:t>sản phẩm</a:t>
            </a:r>
            <a:r>
              <a:rPr lang="vi-VN" sz="1450">
                <a:latin typeface="Times New Roman" panose="02020603050405020304" pitchFamily="18" charset="0"/>
                <a:cs typeface="Times New Roman" panose="02020603050405020304" pitchFamily="18" charset="0"/>
              </a:rPr>
              <a:t> </a:t>
            </a:r>
            <a:r>
              <a:rPr lang="vi-VN" sz="1450">
                <a:latin typeface="+mj-lt"/>
              </a:rPr>
              <a:t>thu </a:t>
            </a:r>
            <a:r>
              <a:rPr lang="vi-VN" sz="1450" dirty="0">
                <a:latin typeface="+mj-lt"/>
              </a:rPr>
              <a:t>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mj-lt"/>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3096687"/>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44492" y="4213261"/>
            <a:ext cx="342793" cy="377072"/>
          </a:xfrm>
          <a:prstGeom prst="rect">
            <a:avLst/>
          </a:prstGeom>
        </p:spPr>
      </p:pic>
    </p:spTree>
    <p:extLst>
      <p:ext uri="{BB962C8B-B14F-4D97-AF65-F5344CB8AC3E}">
        <p14:creationId xmlns:p14="http://schemas.microsoft.com/office/powerpoint/2010/main" val="23478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418293" y="1057693"/>
            <a:ext cx="603826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mn-lt"/>
              </a:rPr>
              <a:t>1. </a:t>
            </a:r>
            <a:r>
              <a:rPr lang="vi-VN" sz="1800" dirty="0">
                <a:latin typeface="+mn-lt"/>
              </a:rPr>
              <a:t>Kết hợp từ ngữ ở cột A với từ ngữ ở cột B để tạo câu nêu đặc điểm.</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3">
            <a:clrChange>
              <a:clrFrom>
                <a:srgbClr val="FEFFFE"/>
              </a:clrFrom>
              <a:clrTo>
                <a:srgbClr val="FEFFFE">
                  <a:alpha val="0"/>
                </a:srgbClr>
              </a:clrTo>
            </a:clrChange>
            <a:extLst>
              <a:ext uri="{BEBA8EAE-BF5A-486C-A8C5-ECC9F3942E4B}">
                <a14:imgProps xmlns:a14="http://schemas.microsoft.com/office/drawing/2010/main">
                  <a14:imgLayer r:embed="rId4">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mn-lt"/>
              </a:rPr>
              <a:t> LUYỆN TẬP</a:t>
            </a:r>
            <a:endParaRPr lang="en-US" sz="1800" b="1" dirty="0">
              <a:solidFill>
                <a:srgbClr val="17479D"/>
              </a:solidFill>
              <a:latin typeface="+mn-lt"/>
            </a:endParaRPr>
          </a:p>
        </p:txBody>
      </p:sp>
      <p:sp>
        <p:nvSpPr>
          <p:cNvPr id="13" name="Rounded Rectangle 12">
            <a:extLst>
              <a:ext uri="{FF2B5EF4-FFF2-40B4-BE49-F238E27FC236}">
                <a16:creationId xmlns:a16="http://schemas.microsoft.com/office/drawing/2014/main" id="{45AD0344-D15B-734F-AE0C-22123E614C82}"/>
              </a:ext>
            </a:extLst>
          </p:cNvPr>
          <p:cNvSpPr/>
          <p:nvPr/>
        </p:nvSpPr>
        <p:spPr>
          <a:xfrm>
            <a:off x="953580" y="2289337"/>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Quả</a:t>
            </a:r>
            <a:r>
              <a:rPr lang="en-US" sz="1800" dirty="0">
                <a:solidFill>
                  <a:srgbClr val="000000"/>
                </a:solidFill>
              </a:rPr>
              <a:t> </a:t>
            </a:r>
            <a:r>
              <a:rPr lang="en-US" sz="1800" dirty="0" err="1">
                <a:solidFill>
                  <a:srgbClr val="000000"/>
                </a:solidFill>
              </a:rPr>
              <a:t>hồng</a:t>
            </a:r>
            <a:endParaRPr lang="en-US" sz="1800" dirty="0">
              <a:solidFill>
                <a:srgbClr val="000000"/>
              </a:solidFill>
            </a:endParaRPr>
          </a:p>
        </p:txBody>
      </p:sp>
      <p:sp>
        <p:nvSpPr>
          <p:cNvPr id="14" name="Rounded Rectangle 13">
            <a:extLst>
              <a:ext uri="{FF2B5EF4-FFF2-40B4-BE49-F238E27FC236}">
                <a16:creationId xmlns:a16="http://schemas.microsoft.com/office/drawing/2014/main" id="{71262DD0-2D99-B444-8B14-F4B9727E7C0B}"/>
              </a:ext>
            </a:extLst>
          </p:cNvPr>
          <p:cNvSpPr/>
          <p:nvPr/>
        </p:nvSpPr>
        <p:spPr>
          <a:xfrm>
            <a:off x="953580" y="2923182"/>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Hạt</a:t>
            </a:r>
            <a:r>
              <a:rPr lang="en-US" sz="1800" dirty="0">
                <a:solidFill>
                  <a:srgbClr val="000000"/>
                </a:solidFill>
              </a:rPr>
              <a:t> </a:t>
            </a:r>
            <a:r>
              <a:rPr lang="en-US" sz="1800" dirty="0" err="1">
                <a:solidFill>
                  <a:srgbClr val="000000"/>
                </a:solidFill>
              </a:rPr>
              <a:t>dẻ</a:t>
            </a:r>
            <a:endParaRPr lang="en-US" sz="1800" dirty="0">
              <a:solidFill>
                <a:srgbClr val="000000"/>
              </a:solidFill>
            </a:endParaRPr>
          </a:p>
        </p:txBody>
      </p:sp>
      <p:sp>
        <p:nvSpPr>
          <p:cNvPr id="15" name="Rounded Rectangle 14">
            <a:extLst>
              <a:ext uri="{FF2B5EF4-FFF2-40B4-BE49-F238E27FC236}">
                <a16:creationId xmlns:a16="http://schemas.microsoft.com/office/drawing/2014/main" id="{9294A276-0AA1-1746-AE79-AB9521556071}"/>
              </a:ext>
            </a:extLst>
          </p:cNvPr>
          <p:cNvSpPr/>
          <p:nvPr/>
        </p:nvSpPr>
        <p:spPr>
          <a:xfrm>
            <a:off x="953580" y="3557027"/>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Quả</a:t>
            </a:r>
            <a:r>
              <a:rPr lang="en-US" sz="1800" dirty="0">
                <a:solidFill>
                  <a:srgbClr val="000000"/>
                </a:solidFill>
              </a:rPr>
              <a:t> </a:t>
            </a:r>
            <a:r>
              <a:rPr lang="en-US" sz="1800" dirty="0" err="1">
                <a:solidFill>
                  <a:srgbClr val="000000"/>
                </a:solidFill>
              </a:rPr>
              <a:t>na</a:t>
            </a:r>
            <a:endParaRPr lang="en-US" sz="1800" dirty="0">
              <a:solidFill>
                <a:srgbClr val="000000"/>
              </a:solidFill>
            </a:endParaRPr>
          </a:p>
        </p:txBody>
      </p:sp>
      <p:sp>
        <p:nvSpPr>
          <p:cNvPr id="16" name="Rounded Rectangle 15">
            <a:extLst>
              <a:ext uri="{FF2B5EF4-FFF2-40B4-BE49-F238E27FC236}">
                <a16:creationId xmlns:a16="http://schemas.microsoft.com/office/drawing/2014/main" id="{D643137F-1943-D048-9DB1-32FEECA1139E}"/>
              </a:ext>
            </a:extLst>
          </p:cNvPr>
          <p:cNvSpPr/>
          <p:nvPr/>
        </p:nvSpPr>
        <p:spPr>
          <a:xfrm>
            <a:off x="3878388" y="2289337"/>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vàng</a:t>
            </a:r>
            <a:r>
              <a:rPr lang="en-US" sz="1800" dirty="0">
                <a:solidFill>
                  <a:srgbClr val="000000"/>
                </a:solidFill>
              </a:rPr>
              <a:t> </a:t>
            </a:r>
            <a:r>
              <a:rPr lang="en-US" sz="1800" dirty="0" err="1">
                <a:solidFill>
                  <a:srgbClr val="000000"/>
                </a:solidFill>
              </a:rPr>
              <a:t>ươm</a:t>
            </a:r>
            <a:r>
              <a:rPr lang="en-US" sz="1800" dirty="0">
                <a:solidFill>
                  <a:srgbClr val="000000"/>
                </a:solidFill>
              </a:rPr>
              <a:t>.</a:t>
            </a:r>
          </a:p>
        </p:txBody>
      </p:sp>
      <p:sp>
        <p:nvSpPr>
          <p:cNvPr id="21" name="Rounded Rectangle 20">
            <a:extLst>
              <a:ext uri="{FF2B5EF4-FFF2-40B4-BE49-F238E27FC236}">
                <a16:creationId xmlns:a16="http://schemas.microsoft.com/office/drawing/2014/main" id="{ECC2E5B2-5EBA-2045-AB89-2CACCEF514D7}"/>
              </a:ext>
            </a:extLst>
          </p:cNvPr>
          <p:cNvSpPr/>
          <p:nvPr/>
        </p:nvSpPr>
        <p:spPr>
          <a:xfrm>
            <a:off x="3878388" y="2923182"/>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dirty="0">
                <a:solidFill>
                  <a:srgbClr val="000000"/>
                </a:solidFill>
              </a:rPr>
              <a:t>thơm dìu dịu.</a:t>
            </a:r>
            <a:endParaRPr lang="en-US" sz="1800" dirty="0">
              <a:solidFill>
                <a:srgbClr val="000000"/>
              </a:solidFill>
            </a:endParaRPr>
          </a:p>
        </p:txBody>
      </p:sp>
      <p:sp>
        <p:nvSpPr>
          <p:cNvPr id="22" name="Rounded Rectangle 21">
            <a:extLst>
              <a:ext uri="{FF2B5EF4-FFF2-40B4-BE49-F238E27FC236}">
                <a16:creationId xmlns:a16="http://schemas.microsoft.com/office/drawing/2014/main" id="{C19DE42C-FCDF-DB41-8586-607E5D546448}"/>
              </a:ext>
            </a:extLst>
          </p:cNvPr>
          <p:cNvSpPr/>
          <p:nvPr/>
        </p:nvSpPr>
        <p:spPr>
          <a:xfrm>
            <a:off x="3878389" y="3557027"/>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đỏ</a:t>
            </a:r>
            <a:r>
              <a:rPr lang="en-US" sz="1800" dirty="0">
                <a:solidFill>
                  <a:srgbClr val="000000"/>
                </a:solidFill>
              </a:rPr>
              <a:t> </a:t>
            </a:r>
            <a:r>
              <a:rPr lang="en-US" sz="1800" dirty="0" err="1">
                <a:solidFill>
                  <a:srgbClr val="000000"/>
                </a:solidFill>
              </a:rPr>
              <a:t>mọng</a:t>
            </a:r>
            <a:r>
              <a:rPr lang="en-US" sz="1800" dirty="0">
                <a:solidFill>
                  <a:srgbClr val="000000"/>
                </a:solidFill>
              </a:rPr>
              <a:t>.</a:t>
            </a:r>
          </a:p>
        </p:txBody>
      </p:sp>
      <p:sp>
        <p:nvSpPr>
          <p:cNvPr id="23" name="TextBox 22">
            <a:extLst>
              <a:ext uri="{FF2B5EF4-FFF2-40B4-BE49-F238E27FC236}">
                <a16:creationId xmlns:a16="http://schemas.microsoft.com/office/drawing/2014/main" id="{4E78AD0A-2BBF-264A-A9F4-1EDD1CE46092}"/>
              </a:ext>
            </a:extLst>
          </p:cNvPr>
          <p:cNvSpPr txBox="1"/>
          <p:nvPr/>
        </p:nvSpPr>
        <p:spPr>
          <a:xfrm>
            <a:off x="1418492" y="1841738"/>
            <a:ext cx="4406919"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mn-lt"/>
              </a:rPr>
              <a:t>A                                B</a:t>
            </a:r>
          </a:p>
        </p:txBody>
      </p:sp>
      <p:sp>
        <p:nvSpPr>
          <p:cNvPr id="36" name="Rounded Rectangle 35">
            <a:extLst>
              <a:ext uri="{FF2B5EF4-FFF2-40B4-BE49-F238E27FC236}">
                <a16:creationId xmlns:a16="http://schemas.microsoft.com/office/drawing/2014/main" id="{D963AF30-1F28-9D4E-82B3-F13BC788DBCF}"/>
              </a:ext>
            </a:extLst>
          </p:cNvPr>
          <p:cNvSpPr/>
          <p:nvPr/>
        </p:nvSpPr>
        <p:spPr>
          <a:xfrm>
            <a:off x="991565" y="4205272"/>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Biển</a:t>
            </a:r>
            <a:r>
              <a:rPr lang="en-US" sz="1800" dirty="0">
                <a:solidFill>
                  <a:srgbClr val="000000"/>
                </a:solidFill>
              </a:rPr>
              <a:t> </a:t>
            </a:r>
            <a:r>
              <a:rPr lang="en-US" sz="1800" dirty="0" err="1">
                <a:solidFill>
                  <a:srgbClr val="000000"/>
                </a:solidFill>
              </a:rPr>
              <a:t>lúa</a:t>
            </a:r>
            <a:endParaRPr lang="en-US" sz="1800" dirty="0">
              <a:solidFill>
                <a:srgbClr val="000000"/>
              </a:solidFill>
            </a:endParaRPr>
          </a:p>
        </p:txBody>
      </p:sp>
      <p:sp>
        <p:nvSpPr>
          <p:cNvPr id="37" name="Rounded Rectangle 36">
            <a:extLst>
              <a:ext uri="{FF2B5EF4-FFF2-40B4-BE49-F238E27FC236}">
                <a16:creationId xmlns:a16="http://schemas.microsoft.com/office/drawing/2014/main" id="{E8AF8E4F-F8D2-B747-B1C1-F75A01898B6C}"/>
              </a:ext>
            </a:extLst>
          </p:cNvPr>
          <p:cNvSpPr/>
          <p:nvPr/>
        </p:nvSpPr>
        <p:spPr>
          <a:xfrm>
            <a:off x="3908102" y="4205272"/>
            <a:ext cx="2090102"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a:solidFill>
                  <a:srgbClr val="000000"/>
                </a:solidFill>
              </a:rPr>
              <a:t>nâu </a:t>
            </a:r>
            <a:r>
              <a:rPr lang="en-US" sz="1800" dirty="0" err="1">
                <a:solidFill>
                  <a:srgbClr val="000000"/>
                </a:solidFill>
              </a:rPr>
              <a:t>bóng</a:t>
            </a:r>
            <a:r>
              <a:rPr lang="en-US" sz="1800" dirty="0">
                <a:solidFill>
                  <a:srgbClr val="000000"/>
                </a:solidFill>
              </a:rPr>
              <a:t>.</a:t>
            </a:r>
          </a:p>
        </p:txBody>
      </p:sp>
      <p:pic>
        <p:nvPicPr>
          <p:cNvPr id="3" name="btnInknoeActivity" hidden="1">
            <a:extLst>
              <a:ext uri="{FF2B5EF4-FFF2-40B4-BE49-F238E27FC236}">
                <a16:creationId xmlns:a16="http://schemas.microsoft.com/office/drawing/2014/main" id="{715F552C-6170-4965-9E37-B1915EC9D1CA}"/>
              </a:ext>
            </a:extLst>
          </p:cNvPr>
          <p:cNvPicPr>
            <a:picLocks noChangeAspect="1"/>
          </p:cNvPicPr>
          <p:nvPr>
            <p:custDataLst>
              <p:tags r:id="rId1"/>
            </p:custDataLst>
          </p:nvPr>
        </p:nvPicPr>
        <p:blipFill>
          <a:blip r:embed="rId5" r:link="rId6"/>
          <a:stretch>
            <a:fillRect/>
          </a:stretch>
        </p:blipFill>
        <p:spPr>
          <a:xfrm>
            <a:off x="2323733" y="4683007"/>
            <a:ext cx="1745650" cy="449479"/>
          </a:xfrm>
          <a:prstGeom prst="rect">
            <a:avLst/>
          </a:prstGeom>
        </p:spPr>
      </p:pic>
    </p:spTree>
    <p:extLst>
      <p:ext uri="{BB962C8B-B14F-4D97-AF65-F5344CB8AC3E}">
        <p14:creationId xmlns:p14="http://schemas.microsoft.com/office/powerpoint/2010/main" val="394327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3" grpId="0" animBg="1"/>
      <p:bldP spid="14" grpId="0" animBg="1"/>
      <p:bldP spid="15" grpId="0" animBg="1"/>
      <p:bldP spid="16" grpId="0" animBg="1"/>
      <p:bldP spid="21" grpId="0" animBg="1"/>
      <p:bldP spid="22" grpId="0" animBg="1"/>
      <p:bldP spid="23" grpId="0"/>
      <p:bldP spid="36"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418293" y="1057693"/>
            <a:ext cx="603826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mn-lt"/>
              </a:rPr>
              <a:t>1. </a:t>
            </a:r>
            <a:r>
              <a:rPr lang="vi-VN" sz="1800" dirty="0">
                <a:latin typeface="+mn-lt"/>
              </a:rPr>
              <a:t>Kết hợp từ ngữ ở cột A với từ ngữ ở cột B để tạo câu nêu đặc điểm.</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mn-lt"/>
              </a:rPr>
              <a:t> LUYỆN TẬP</a:t>
            </a:r>
            <a:endParaRPr lang="en-US" sz="1800" b="1" dirty="0">
              <a:solidFill>
                <a:srgbClr val="17479D"/>
              </a:solidFill>
              <a:latin typeface="+mn-lt"/>
            </a:endParaRPr>
          </a:p>
        </p:txBody>
      </p:sp>
      <p:sp>
        <p:nvSpPr>
          <p:cNvPr id="13" name="Rounded Rectangle 12">
            <a:extLst>
              <a:ext uri="{FF2B5EF4-FFF2-40B4-BE49-F238E27FC236}">
                <a16:creationId xmlns:a16="http://schemas.microsoft.com/office/drawing/2014/main" id="{45AD0344-D15B-734F-AE0C-22123E614C82}"/>
              </a:ext>
            </a:extLst>
          </p:cNvPr>
          <p:cNvSpPr/>
          <p:nvPr/>
        </p:nvSpPr>
        <p:spPr>
          <a:xfrm>
            <a:off x="906688" y="232260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Quả</a:t>
            </a:r>
            <a:r>
              <a:rPr lang="en-US" sz="1800" dirty="0">
                <a:solidFill>
                  <a:srgbClr val="000000"/>
                </a:solidFill>
              </a:rPr>
              <a:t> </a:t>
            </a:r>
            <a:r>
              <a:rPr lang="en-US" sz="1800" dirty="0" err="1">
                <a:solidFill>
                  <a:srgbClr val="000000"/>
                </a:solidFill>
              </a:rPr>
              <a:t>hồng</a:t>
            </a:r>
            <a:endParaRPr lang="en-US" sz="1800" dirty="0">
              <a:solidFill>
                <a:srgbClr val="000000"/>
              </a:solidFill>
            </a:endParaRPr>
          </a:p>
        </p:txBody>
      </p:sp>
      <p:sp>
        <p:nvSpPr>
          <p:cNvPr id="14" name="Rounded Rectangle 13">
            <a:extLst>
              <a:ext uri="{FF2B5EF4-FFF2-40B4-BE49-F238E27FC236}">
                <a16:creationId xmlns:a16="http://schemas.microsoft.com/office/drawing/2014/main" id="{71262DD0-2D99-B444-8B14-F4B9727E7C0B}"/>
              </a:ext>
            </a:extLst>
          </p:cNvPr>
          <p:cNvSpPr/>
          <p:nvPr/>
        </p:nvSpPr>
        <p:spPr>
          <a:xfrm>
            <a:off x="906688" y="295645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Hạt</a:t>
            </a:r>
            <a:r>
              <a:rPr lang="en-US" sz="1800" dirty="0">
                <a:solidFill>
                  <a:srgbClr val="000000"/>
                </a:solidFill>
              </a:rPr>
              <a:t> </a:t>
            </a:r>
            <a:r>
              <a:rPr lang="en-US" sz="1800" dirty="0" err="1">
                <a:solidFill>
                  <a:srgbClr val="000000"/>
                </a:solidFill>
              </a:rPr>
              <a:t>dẻ</a:t>
            </a:r>
            <a:endParaRPr lang="en-US" sz="1800" dirty="0">
              <a:solidFill>
                <a:srgbClr val="000000"/>
              </a:solidFill>
            </a:endParaRPr>
          </a:p>
        </p:txBody>
      </p:sp>
      <p:sp>
        <p:nvSpPr>
          <p:cNvPr id="15" name="Rounded Rectangle 14">
            <a:extLst>
              <a:ext uri="{FF2B5EF4-FFF2-40B4-BE49-F238E27FC236}">
                <a16:creationId xmlns:a16="http://schemas.microsoft.com/office/drawing/2014/main" id="{9294A276-0AA1-1746-AE79-AB9521556071}"/>
              </a:ext>
            </a:extLst>
          </p:cNvPr>
          <p:cNvSpPr/>
          <p:nvPr/>
        </p:nvSpPr>
        <p:spPr>
          <a:xfrm>
            <a:off x="906688" y="359029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Quả</a:t>
            </a:r>
            <a:r>
              <a:rPr lang="en-US" sz="1800" dirty="0">
                <a:solidFill>
                  <a:srgbClr val="000000"/>
                </a:solidFill>
              </a:rPr>
              <a:t> </a:t>
            </a:r>
            <a:r>
              <a:rPr lang="en-US" sz="1800" dirty="0" err="1">
                <a:solidFill>
                  <a:srgbClr val="000000"/>
                </a:solidFill>
              </a:rPr>
              <a:t>na</a:t>
            </a:r>
            <a:endParaRPr lang="en-US" sz="1800" dirty="0">
              <a:solidFill>
                <a:srgbClr val="000000"/>
              </a:solidFill>
            </a:endParaRPr>
          </a:p>
        </p:txBody>
      </p:sp>
      <p:sp>
        <p:nvSpPr>
          <p:cNvPr id="16" name="Rounded Rectangle 15">
            <a:extLst>
              <a:ext uri="{FF2B5EF4-FFF2-40B4-BE49-F238E27FC236}">
                <a16:creationId xmlns:a16="http://schemas.microsoft.com/office/drawing/2014/main" id="{D643137F-1943-D048-9DB1-32FEECA1139E}"/>
              </a:ext>
            </a:extLst>
          </p:cNvPr>
          <p:cNvSpPr/>
          <p:nvPr/>
        </p:nvSpPr>
        <p:spPr>
          <a:xfrm>
            <a:off x="3831496" y="232260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vàng</a:t>
            </a:r>
            <a:r>
              <a:rPr lang="en-US" sz="1800" dirty="0">
                <a:solidFill>
                  <a:srgbClr val="000000"/>
                </a:solidFill>
              </a:rPr>
              <a:t> </a:t>
            </a:r>
            <a:r>
              <a:rPr lang="en-US" sz="1800" dirty="0" err="1">
                <a:solidFill>
                  <a:srgbClr val="000000"/>
                </a:solidFill>
              </a:rPr>
              <a:t>ươm</a:t>
            </a:r>
            <a:r>
              <a:rPr lang="en-US" sz="1800" dirty="0">
                <a:solidFill>
                  <a:srgbClr val="000000"/>
                </a:solidFill>
              </a:rPr>
              <a:t>.</a:t>
            </a:r>
          </a:p>
        </p:txBody>
      </p:sp>
      <p:sp>
        <p:nvSpPr>
          <p:cNvPr id="21" name="Rounded Rectangle 20">
            <a:extLst>
              <a:ext uri="{FF2B5EF4-FFF2-40B4-BE49-F238E27FC236}">
                <a16:creationId xmlns:a16="http://schemas.microsoft.com/office/drawing/2014/main" id="{ECC2E5B2-5EBA-2045-AB89-2CACCEF514D7}"/>
              </a:ext>
            </a:extLst>
          </p:cNvPr>
          <p:cNvSpPr/>
          <p:nvPr/>
        </p:nvSpPr>
        <p:spPr>
          <a:xfrm>
            <a:off x="3831496" y="2956450"/>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dirty="0">
                <a:solidFill>
                  <a:srgbClr val="000000"/>
                </a:solidFill>
              </a:rPr>
              <a:t>thơm dìu dịu.</a:t>
            </a:r>
            <a:endParaRPr lang="en-US" sz="1800" dirty="0">
              <a:solidFill>
                <a:srgbClr val="000000"/>
              </a:solidFill>
            </a:endParaRPr>
          </a:p>
        </p:txBody>
      </p:sp>
      <p:sp>
        <p:nvSpPr>
          <p:cNvPr id="22" name="Rounded Rectangle 21">
            <a:extLst>
              <a:ext uri="{FF2B5EF4-FFF2-40B4-BE49-F238E27FC236}">
                <a16:creationId xmlns:a16="http://schemas.microsoft.com/office/drawing/2014/main" id="{C19DE42C-FCDF-DB41-8586-607E5D546448}"/>
              </a:ext>
            </a:extLst>
          </p:cNvPr>
          <p:cNvSpPr/>
          <p:nvPr/>
        </p:nvSpPr>
        <p:spPr>
          <a:xfrm>
            <a:off x="3831497" y="359029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đỏ</a:t>
            </a:r>
            <a:r>
              <a:rPr lang="en-US" sz="1800" dirty="0">
                <a:solidFill>
                  <a:srgbClr val="000000"/>
                </a:solidFill>
              </a:rPr>
              <a:t> </a:t>
            </a:r>
            <a:r>
              <a:rPr lang="en-US" sz="1800" dirty="0" err="1">
                <a:solidFill>
                  <a:srgbClr val="000000"/>
                </a:solidFill>
              </a:rPr>
              <a:t>mọng</a:t>
            </a:r>
            <a:r>
              <a:rPr lang="en-US" sz="1800" dirty="0">
                <a:solidFill>
                  <a:srgbClr val="000000"/>
                </a:solidFill>
              </a:rPr>
              <a:t>.</a:t>
            </a:r>
          </a:p>
        </p:txBody>
      </p:sp>
      <p:sp>
        <p:nvSpPr>
          <p:cNvPr id="23" name="TextBox 22">
            <a:extLst>
              <a:ext uri="{FF2B5EF4-FFF2-40B4-BE49-F238E27FC236}">
                <a16:creationId xmlns:a16="http://schemas.microsoft.com/office/drawing/2014/main" id="{4E78AD0A-2BBF-264A-A9F4-1EDD1CE46092}"/>
              </a:ext>
            </a:extLst>
          </p:cNvPr>
          <p:cNvSpPr txBox="1"/>
          <p:nvPr/>
        </p:nvSpPr>
        <p:spPr>
          <a:xfrm>
            <a:off x="1371600" y="1875006"/>
            <a:ext cx="4406919"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mn-lt"/>
              </a:rPr>
              <a:t>A                                B</a:t>
            </a:r>
          </a:p>
        </p:txBody>
      </p:sp>
      <p:grpSp>
        <p:nvGrpSpPr>
          <p:cNvPr id="24" name="Group 23">
            <a:extLst>
              <a:ext uri="{FF2B5EF4-FFF2-40B4-BE49-F238E27FC236}">
                <a16:creationId xmlns:a16="http://schemas.microsoft.com/office/drawing/2014/main" id="{F63E4E6A-2709-E949-AB6C-E0D49835233E}"/>
              </a:ext>
            </a:extLst>
          </p:cNvPr>
          <p:cNvGrpSpPr/>
          <p:nvPr/>
        </p:nvGrpSpPr>
        <p:grpSpPr>
          <a:xfrm>
            <a:off x="2365982" y="2498362"/>
            <a:ext cx="1490638" cy="1362082"/>
            <a:chOff x="2016413" y="2423935"/>
            <a:chExt cx="674827" cy="1313858"/>
          </a:xfrm>
        </p:grpSpPr>
        <p:sp>
          <p:nvSpPr>
            <p:cNvPr id="25" name="Oval 24">
              <a:extLst>
                <a:ext uri="{FF2B5EF4-FFF2-40B4-BE49-F238E27FC236}">
                  <a16:creationId xmlns:a16="http://schemas.microsoft.com/office/drawing/2014/main" id="{7B4CB270-F241-4C45-9B89-36157E8450C4}"/>
                </a:ext>
              </a:extLst>
            </p:cNvPr>
            <p:cNvSpPr/>
            <p:nvPr/>
          </p:nvSpPr>
          <p:spPr>
            <a:xfrm>
              <a:off x="2016413" y="2423935"/>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1B20013B-158F-6B43-86B6-6F55C92308D8}"/>
                </a:ext>
              </a:extLst>
            </p:cNvPr>
            <p:cNvCxnSpPr>
              <a:cxnSpLocks/>
              <a:stCxn id="25" idx="5"/>
              <a:endCxn id="27" idx="1"/>
            </p:cNvCxnSpPr>
            <p:nvPr/>
          </p:nvCxnSpPr>
          <p:spPr>
            <a:xfrm>
              <a:off x="2055437" y="2462959"/>
              <a:ext cx="600327" cy="121769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428D5CE-9D68-F449-9D17-355042C342C6}"/>
                </a:ext>
              </a:extLst>
            </p:cNvPr>
            <p:cNvSpPr/>
            <p:nvPr/>
          </p:nvSpPr>
          <p:spPr>
            <a:xfrm>
              <a:off x="2649677" y="3670854"/>
              <a:ext cx="41563" cy="669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3EBA6AB4-986F-2348-8650-698833E7D26A}"/>
              </a:ext>
            </a:extLst>
          </p:cNvPr>
          <p:cNvGrpSpPr/>
          <p:nvPr/>
        </p:nvGrpSpPr>
        <p:grpSpPr>
          <a:xfrm flipV="1">
            <a:off x="2378404" y="3203588"/>
            <a:ext cx="1482413" cy="1329581"/>
            <a:chOff x="2022098" y="1794108"/>
            <a:chExt cx="678514" cy="669861"/>
          </a:xfrm>
        </p:grpSpPr>
        <p:sp>
          <p:nvSpPr>
            <p:cNvPr id="29" name="Oval 28">
              <a:extLst>
                <a:ext uri="{FF2B5EF4-FFF2-40B4-BE49-F238E27FC236}">
                  <a16:creationId xmlns:a16="http://schemas.microsoft.com/office/drawing/2014/main" id="{3FF927BA-4925-9944-9CE6-D78E232EBFE0}"/>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837549FF-424E-F14A-A85A-9F3902CA625C}"/>
                </a:ext>
              </a:extLst>
            </p:cNvPr>
            <p:cNvCxnSpPr>
              <a:cxnSpLocks/>
              <a:stCxn id="29" idx="7"/>
              <a:endCxn id="31"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C1B61E7C-2BC1-D64B-9C05-48CA4248974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D18993C9-42A1-5048-A845-B6CFD42BD627}"/>
              </a:ext>
            </a:extLst>
          </p:cNvPr>
          <p:cNvGrpSpPr/>
          <p:nvPr/>
        </p:nvGrpSpPr>
        <p:grpSpPr>
          <a:xfrm>
            <a:off x="2348790" y="3220296"/>
            <a:ext cx="1516121" cy="624285"/>
            <a:chOff x="2013423" y="1777814"/>
            <a:chExt cx="689078" cy="631707"/>
          </a:xfrm>
        </p:grpSpPr>
        <p:sp>
          <p:nvSpPr>
            <p:cNvPr id="33" name="Oval 32">
              <a:extLst>
                <a:ext uri="{FF2B5EF4-FFF2-40B4-BE49-F238E27FC236}">
                  <a16:creationId xmlns:a16="http://schemas.microsoft.com/office/drawing/2014/main" id="{E994AC2F-65C0-514D-A3F4-B2371AB7F5E8}"/>
                </a:ext>
              </a:extLst>
            </p:cNvPr>
            <p:cNvSpPr/>
            <p:nvPr/>
          </p:nvSpPr>
          <p:spPr>
            <a:xfrm>
              <a:off x="2013423" y="2348669"/>
              <a:ext cx="41563" cy="6085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F900199-88AD-2C4D-9F51-5BD712955390}"/>
                </a:ext>
              </a:extLst>
            </p:cNvPr>
            <p:cNvCxnSpPr>
              <a:cxnSpLocks/>
              <a:stCxn id="33" idx="7"/>
              <a:endCxn id="35" idx="3"/>
            </p:cNvCxnSpPr>
            <p:nvPr/>
          </p:nvCxnSpPr>
          <p:spPr>
            <a:xfrm flipV="1">
              <a:off x="2048900" y="1834948"/>
              <a:ext cx="618125" cy="52263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8840F232-FB53-734A-B2C5-88053B4781A3}"/>
                </a:ext>
              </a:extLst>
            </p:cNvPr>
            <p:cNvSpPr/>
            <p:nvPr/>
          </p:nvSpPr>
          <p:spPr>
            <a:xfrm>
              <a:off x="2660938" y="1777814"/>
              <a:ext cx="41563" cy="669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a:extLst>
              <a:ext uri="{FF2B5EF4-FFF2-40B4-BE49-F238E27FC236}">
                <a16:creationId xmlns:a16="http://schemas.microsoft.com/office/drawing/2014/main" id="{D963AF30-1F28-9D4E-82B3-F13BC788DBCF}"/>
              </a:ext>
            </a:extLst>
          </p:cNvPr>
          <p:cNvSpPr/>
          <p:nvPr/>
        </p:nvSpPr>
        <p:spPr>
          <a:xfrm>
            <a:off x="944673" y="423854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Biển</a:t>
            </a:r>
            <a:r>
              <a:rPr lang="en-US" sz="1800" dirty="0">
                <a:solidFill>
                  <a:srgbClr val="000000"/>
                </a:solidFill>
              </a:rPr>
              <a:t> </a:t>
            </a:r>
            <a:r>
              <a:rPr lang="en-US" sz="1800" dirty="0" err="1">
                <a:solidFill>
                  <a:srgbClr val="000000"/>
                </a:solidFill>
              </a:rPr>
              <a:t>lúa</a:t>
            </a:r>
            <a:endParaRPr lang="en-US" sz="1800" dirty="0">
              <a:solidFill>
                <a:srgbClr val="000000"/>
              </a:solidFill>
            </a:endParaRPr>
          </a:p>
        </p:txBody>
      </p:sp>
      <p:sp>
        <p:nvSpPr>
          <p:cNvPr id="37" name="Rounded Rectangle 36">
            <a:extLst>
              <a:ext uri="{FF2B5EF4-FFF2-40B4-BE49-F238E27FC236}">
                <a16:creationId xmlns:a16="http://schemas.microsoft.com/office/drawing/2014/main" id="{E8AF8E4F-F8D2-B747-B1C1-F75A01898B6C}"/>
              </a:ext>
            </a:extLst>
          </p:cNvPr>
          <p:cNvSpPr/>
          <p:nvPr/>
        </p:nvSpPr>
        <p:spPr>
          <a:xfrm>
            <a:off x="3861210" y="4238540"/>
            <a:ext cx="2090102"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a:solidFill>
                  <a:srgbClr val="000000"/>
                </a:solidFill>
              </a:rPr>
              <a:t>nâu </a:t>
            </a:r>
            <a:r>
              <a:rPr lang="en-US" sz="1800" dirty="0" err="1">
                <a:solidFill>
                  <a:srgbClr val="000000"/>
                </a:solidFill>
              </a:rPr>
              <a:t>bóng</a:t>
            </a:r>
            <a:r>
              <a:rPr lang="en-US" sz="1800" dirty="0">
                <a:solidFill>
                  <a:srgbClr val="000000"/>
                </a:solidFill>
              </a:rPr>
              <a:t>.</a:t>
            </a:r>
          </a:p>
        </p:txBody>
      </p:sp>
      <p:grpSp>
        <p:nvGrpSpPr>
          <p:cNvPr id="38" name="Group 37">
            <a:extLst>
              <a:ext uri="{FF2B5EF4-FFF2-40B4-BE49-F238E27FC236}">
                <a16:creationId xmlns:a16="http://schemas.microsoft.com/office/drawing/2014/main" id="{A0D188DD-DC6A-9F4E-8B2D-F249A30837E3}"/>
              </a:ext>
            </a:extLst>
          </p:cNvPr>
          <p:cNvGrpSpPr/>
          <p:nvPr/>
        </p:nvGrpSpPr>
        <p:grpSpPr>
          <a:xfrm>
            <a:off x="2421441" y="2524111"/>
            <a:ext cx="1429566" cy="1973417"/>
            <a:chOff x="2025078" y="1797087"/>
            <a:chExt cx="670834" cy="663901"/>
          </a:xfrm>
        </p:grpSpPr>
        <p:sp>
          <p:nvSpPr>
            <p:cNvPr id="39" name="Oval 38">
              <a:extLst>
                <a:ext uri="{FF2B5EF4-FFF2-40B4-BE49-F238E27FC236}">
                  <a16:creationId xmlns:a16="http://schemas.microsoft.com/office/drawing/2014/main" id="{37CBF04C-BFAC-F741-91D7-4E0DFB018871}"/>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2DD7F6F1-8353-9446-BDC4-30D75A118036}"/>
                </a:ext>
              </a:extLst>
            </p:cNvPr>
            <p:cNvCxnSpPr>
              <a:cxnSpLocks/>
              <a:stCxn id="39" idx="7"/>
              <a:endCxn id="41"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43C8192-00A2-A545-B6BE-6EF2E855C419}"/>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3" grpId="0" animBg="1"/>
      <p:bldP spid="14" grpId="0" animBg="1"/>
      <p:bldP spid="15" grpId="0" animBg="1"/>
      <p:bldP spid="16" grpId="0" animBg="1"/>
      <p:bldP spid="21" grpId="0" animBg="1"/>
      <p:bldP spid="22" grpId="0" animBg="1"/>
      <p:bldP spid="23" grpId="0"/>
      <p:bldP spid="36"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7CD8E-68CC-FD8C-5A6D-3B254CB12528}"/>
              </a:ext>
            </a:extLst>
          </p:cNvPr>
          <p:cNvSpPr txBox="1"/>
          <p:nvPr/>
        </p:nvSpPr>
        <p:spPr>
          <a:xfrm>
            <a:off x="646042" y="596348"/>
            <a:ext cx="6331227" cy="4832092"/>
          </a:xfrm>
          <a:prstGeom prst="rect">
            <a:avLst/>
          </a:prstGeom>
          <a:noFill/>
        </p:spPr>
        <p:txBody>
          <a:bodyPr wrap="square" rtlCol="0">
            <a:spAutoFit/>
          </a:bodyPr>
          <a:lstStyle/>
          <a:p>
            <a:r>
              <a:rPr lang="en-US" sz="2800"/>
              <a:t>Quả mít </a:t>
            </a:r>
            <a:r>
              <a:rPr lang="en-US" sz="2800">
                <a:highlight>
                  <a:srgbClr val="FFFF00"/>
                </a:highlight>
              </a:rPr>
              <a:t>có gai sắc nhọn</a:t>
            </a:r>
            <a:r>
              <a:rPr lang="en-US" sz="2800"/>
              <a:t>.</a:t>
            </a:r>
          </a:p>
          <a:p>
            <a:r>
              <a:rPr lang="en-US" sz="2800"/>
              <a:t>Múi mít </a:t>
            </a:r>
            <a:r>
              <a:rPr lang="en-US" sz="2800">
                <a:highlight>
                  <a:srgbClr val="FFFF00"/>
                </a:highlight>
              </a:rPr>
              <a:t>vàng óng và ngọt lịm</a:t>
            </a:r>
            <a:r>
              <a:rPr lang="en-US" sz="2800"/>
              <a:t>.</a:t>
            </a:r>
          </a:p>
          <a:p>
            <a:r>
              <a:rPr lang="en-US" sz="2800"/>
              <a:t>Dâu tây </a:t>
            </a:r>
            <a:r>
              <a:rPr lang="en-US" sz="2800">
                <a:highlight>
                  <a:srgbClr val="FFFF00"/>
                </a:highlight>
              </a:rPr>
              <a:t>ngọt và thơm</a:t>
            </a:r>
            <a:r>
              <a:rPr lang="en-US" sz="2800"/>
              <a:t>.</a:t>
            </a:r>
          </a:p>
          <a:p>
            <a:r>
              <a:rPr lang="en-US" sz="2800"/>
              <a:t>Quả cà chua đỏ mọng.</a:t>
            </a:r>
          </a:p>
          <a:p>
            <a:r>
              <a:rPr lang="en-US" sz="2800"/>
              <a:t>Quả dưa hấu rất ngọt.</a:t>
            </a:r>
          </a:p>
          <a:p>
            <a:r>
              <a:rPr lang="en-US" sz="2800"/>
              <a:t>Quả bưởi xanh tươi.</a:t>
            </a:r>
          </a:p>
          <a:p>
            <a:r>
              <a:rPr lang="en-US" sz="2800"/>
              <a:t>Quả chuối vàng ươm.</a:t>
            </a:r>
          </a:p>
          <a:p>
            <a:r>
              <a:rPr lang="en-US" sz="2800"/>
              <a:t>Quả bưởi rất ngọt.</a:t>
            </a:r>
          </a:p>
          <a:p>
            <a:r>
              <a:rPr lang="en-US" sz="2800"/>
              <a:t>Đồng lúa vàng ươm.</a:t>
            </a:r>
          </a:p>
          <a:p>
            <a:endParaRPr lang="en-US" sz="2800"/>
          </a:p>
          <a:p>
            <a:endParaRPr lang="en-US" sz="2800"/>
          </a:p>
        </p:txBody>
      </p:sp>
    </p:spTree>
    <p:extLst>
      <p:ext uri="{BB962C8B-B14F-4D97-AF65-F5344CB8AC3E}">
        <p14:creationId xmlns:p14="http://schemas.microsoft.com/office/powerpoint/2010/main" val="3005254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62E57F-F3E7-8003-4EAB-7C47ED55F480}"/>
              </a:ext>
            </a:extLst>
          </p:cNvPr>
          <p:cNvSpPr txBox="1"/>
          <p:nvPr/>
        </p:nvSpPr>
        <p:spPr>
          <a:xfrm>
            <a:off x="89451" y="0"/>
            <a:ext cx="6848061" cy="5016758"/>
          </a:xfrm>
          <a:prstGeom prst="rect">
            <a:avLst/>
          </a:prstGeom>
          <a:noFill/>
        </p:spPr>
        <p:txBody>
          <a:bodyPr wrap="square" rtlCol="0">
            <a:spAutoFit/>
          </a:bodyPr>
          <a:lstStyle/>
          <a:p>
            <a:r>
              <a:rPr lang="en-US" sz="2000"/>
              <a:t>Trong khu vườn nhỏ của bà em, những bông hồng đang khoe chiếc áo đỏ rực của mình.</a:t>
            </a:r>
          </a:p>
          <a:p>
            <a:r>
              <a:rPr lang="en-US" sz="2000"/>
              <a:t>Trong chậu hoa xinh xắn, chị hoa ly vươn mình ngắm nhìn bầu trời xanh cao.</a:t>
            </a:r>
          </a:p>
          <a:p>
            <a:r>
              <a:rPr lang="en-US" sz="2000"/>
              <a:t>Sáng sớm, chị hoa hồng khoe chiếc váy đỏ thắm của mình dưới ánh mặt trời rực rỡ.</a:t>
            </a:r>
          </a:p>
          <a:p>
            <a:r>
              <a:rPr lang="en-US" sz="2000"/>
              <a:t>Mùa hè, vào sáng sớm, chị em hoa phượng làm đỏ rực cả một góc trời. </a:t>
            </a:r>
          </a:p>
          <a:p>
            <a:r>
              <a:rPr lang="en-US" sz="2000"/>
              <a:t>Hoa sữa như những bông tuyết rơi giữa mùa đông lạnh giá.</a:t>
            </a:r>
          </a:p>
          <a:p>
            <a:r>
              <a:rPr lang="en-US" sz="2000"/>
              <a:t>Trong vườn nhà ông em, những bông hoa mai đang khoe sắc vàng tươi tắn của mình để đón xuân về.</a:t>
            </a:r>
          </a:p>
          <a:p>
            <a:r>
              <a:rPr lang="en-US" sz="2000"/>
              <a:t>Vào một buổi sáng mùa thu, hoa cúc khoe chiếc váy vàng tươi của mình dưới ánh nắng mặt trời.</a:t>
            </a:r>
          </a:p>
          <a:p>
            <a:r>
              <a:rPr lang="en-US" sz="2000"/>
              <a:t>Mùa xuân, chị hoa đào khoe những chiếc cánh hồng tươi để đón chào năm mới.</a:t>
            </a:r>
          </a:p>
        </p:txBody>
      </p:sp>
    </p:spTree>
    <p:extLst>
      <p:ext uri="{BB962C8B-B14F-4D97-AF65-F5344CB8AC3E}">
        <p14:creationId xmlns:p14="http://schemas.microsoft.com/office/powerpoint/2010/main" val="292404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400499" y="134985"/>
            <a:ext cx="4620268" cy="982128"/>
          </a:xfrm>
          <a:prstGeom prst="rect">
            <a:avLst/>
          </a:prstGeom>
          <a:noFill/>
        </p:spPr>
        <p:txBody>
          <a:bodyPr wrap="square" rtlCol="0">
            <a:spAutoFit/>
          </a:bodyPr>
          <a:lstStyle/>
          <a:p>
            <a:pPr algn="ctr">
              <a:lnSpc>
                <a:spcPct val="150000"/>
              </a:lnSpc>
            </a:pPr>
            <a:r>
              <a:rPr lang="vi-VN" sz="4400" b="1" dirty="0">
                <a:ln>
                  <a:solidFill>
                    <a:schemeClr val="accent1">
                      <a:lumMod val="75000"/>
                    </a:schemeClr>
                  </a:solidFill>
                </a:ln>
                <a:solidFill>
                  <a:srgbClr val="FFC000"/>
                </a:solidFill>
                <a:latin typeface="UTM Avo" panose="02040603050506020204" pitchFamily="18" charset="0"/>
              </a:rPr>
              <a:t>Giải đố</a:t>
            </a:r>
          </a:p>
        </p:txBody>
      </p:sp>
      <p:sp>
        <p:nvSpPr>
          <p:cNvPr id="2" name="TextBox 1">
            <a:extLst>
              <a:ext uri="{FF2B5EF4-FFF2-40B4-BE49-F238E27FC236}">
                <a16:creationId xmlns:a16="http://schemas.microsoft.com/office/drawing/2014/main" id="{CE6E3102-0A59-D941-8EFB-F68A7CC0ACCD}"/>
              </a:ext>
            </a:extLst>
          </p:cNvPr>
          <p:cNvSpPr txBox="1"/>
          <p:nvPr/>
        </p:nvSpPr>
        <p:spPr>
          <a:xfrm>
            <a:off x="311376" y="2098098"/>
            <a:ext cx="4128053" cy="1200329"/>
          </a:xfrm>
          <a:prstGeom prst="rect">
            <a:avLst/>
          </a:prstGeom>
          <a:noFill/>
        </p:spPr>
        <p:txBody>
          <a:bodyPr wrap="none" rtlCol="0">
            <a:spAutoFit/>
          </a:bodyPr>
          <a:lstStyle/>
          <a:p>
            <a:pPr>
              <a:lnSpc>
                <a:spcPct val="150000"/>
              </a:lnSpc>
            </a:pPr>
            <a:r>
              <a:rPr lang="vi-VN" sz="1600" dirty="0">
                <a:latin typeface="+mn-lt"/>
                <a:ea typeface="Calibri" panose="020F0502020204030204" pitchFamily="34" charset="0"/>
              </a:rPr>
              <a:t>a.  Tròn như quả bóng màu xanh</a:t>
            </a:r>
            <a:endParaRPr lang="en-VN" sz="1600" dirty="0">
              <a:latin typeface="+mn-lt"/>
              <a:ea typeface="Calibri" panose="020F0502020204030204" pitchFamily="34" charset="0"/>
            </a:endParaRPr>
          </a:p>
          <a:p>
            <a:pPr>
              <a:lnSpc>
                <a:spcPct val="150000"/>
              </a:lnSpc>
            </a:pPr>
            <a:r>
              <a:rPr lang="vi-VN" sz="1600" dirty="0">
                <a:latin typeface="+mn-lt"/>
                <a:ea typeface="Calibri" panose="020F0502020204030204" pitchFamily="34" charset="0"/>
              </a:rPr>
              <a:t>Đung đưa trên cành chờ Tết trung thu.</a:t>
            </a:r>
            <a:endParaRPr lang="en-VN" sz="1600" dirty="0">
              <a:latin typeface="+mn-lt"/>
              <a:ea typeface="Calibri" panose="020F0502020204030204" pitchFamily="34" charset="0"/>
            </a:endParaRPr>
          </a:p>
          <a:p>
            <a:pPr algn="r">
              <a:lnSpc>
                <a:spcPct val="150000"/>
              </a:lnSpc>
            </a:pPr>
            <a:r>
              <a:rPr lang="vi-VN" sz="1600" dirty="0">
                <a:latin typeface="+mn-lt"/>
                <a:ea typeface="Calibri" panose="020F0502020204030204" pitchFamily="34" charset="0"/>
              </a:rPr>
              <a:t>(Là quả gì?)</a:t>
            </a:r>
            <a:endParaRPr lang="en-VN" sz="1600" dirty="0">
              <a:latin typeface="+mn-lt"/>
              <a:ea typeface="Calibri" panose="020F0502020204030204" pitchFamily="34" charset="0"/>
            </a:endParaRPr>
          </a:p>
        </p:txBody>
      </p:sp>
      <p:sp>
        <p:nvSpPr>
          <p:cNvPr id="14" name="TextBox 13">
            <a:extLst>
              <a:ext uri="{FF2B5EF4-FFF2-40B4-BE49-F238E27FC236}">
                <a16:creationId xmlns:a16="http://schemas.microsoft.com/office/drawing/2014/main" id="{60CFD7E7-1A43-474B-94DF-24BC8FAF6EAB}"/>
              </a:ext>
            </a:extLst>
          </p:cNvPr>
          <p:cNvSpPr txBox="1"/>
          <p:nvPr/>
        </p:nvSpPr>
        <p:spPr>
          <a:xfrm>
            <a:off x="304743" y="3358202"/>
            <a:ext cx="4051109" cy="1200329"/>
          </a:xfrm>
          <a:prstGeom prst="rect">
            <a:avLst/>
          </a:prstGeom>
          <a:noFill/>
        </p:spPr>
        <p:txBody>
          <a:bodyPr wrap="none" rtlCol="0">
            <a:spAutoFit/>
          </a:bodyPr>
          <a:lstStyle/>
          <a:p>
            <a:pPr>
              <a:lnSpc>
                <a:spcPct val="150000"/>
              </a:lnSpc>
            </a:pPr>
            <a:r>
              <a:rPr lang="vi-VN" sz="1600" dirty="0">
                <a:latin typeface="+mn-lt"/>
                <a:ea typeface="Calibri" panose="020F0502020204030204" pitchFamily="34" charset="0"/>
              </a:rPr>
              <a:t>b. Quả gì vỏ có gai mềm</a:t>
            </a:r>
          </a:p>
          <a:p>
            <a:pPr>
              <a:lnSpc>
                <a:spcPct val="150000"/>
              </a:lnSpc>
            </a:pPr>
            <a:r>
              <a:rPr lang="vi-VN" sz="1600" dirty="0">
                <a:latin typeface="+mn-lt"/>
                <a:ea typeface="Calibri" panose="020F0502020204030204" pitchFamily="34" charset="0"/>
              </a:rPr>
              <a:t>Đến khi chín đỏ thoạt nhìn tưởng hoa?</a:t>
            </a:r>
          </a:p>
          <a:p>
            <a:pPr algn="r">
              <a:lnSpc>
                <a:spcPct val="150000"/>
              </a:lnSpc>
            </a:pPr>
            <a:r>
              <a:rPr lang="vi-VN" sz="1600" dirty="0">
                <a:latin typeface="+mn-lt"/>
                <a:ea typeface="Calibri" panose="020F0502020204030204" pitchFamily="34" charset="0"/>
              </a:rPr>
              <a:t>(Là quả gì?)</a:t>
            </a:r>
          </a:p>
        </p:txBody>
      </p:sp>
      <p:pic>
        <p:nvPicPr>
          <p:cNvPr id="4" name="Picture 3">
            <a:extLst>
              <a:ext uri="{FF2B5EF4-FFF2-40B4-BE49-F238E27FC236}">
                <a16:creationId xmlns:a16="http://schemas.microsoft.com/office/drawing/2014/main" id="{2E7E9BBD-EA49-1D42-B983-A91C4C402B9E}"/>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946365" y="1295716"/>
            <a:ext cx="1530980" cy="1304168"/>
          </a:xfrm>
          <a:prstGeom prst="rect">
            <a:avLst/>
          </a:prstGeom>
        </p:spPr>
      </p:pic>
      <p:pic>
        <p:nvPicPr>
          <p:cNvPr id="6" name="Picture 5">
            <a:extLst>
              <a:ext uri="{FF2B5EF4-FFF2-40B4-BE49-F238E27FC236}">
                <a16:creationId xmlns:a16="http://schemas.microsoft.com/office/drawing/2014/main" id="{E5401378-BB17-DB49-B753-58323B26CD98}"/>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26000"/>
                    </a14:imgEffect>
                    <a14:imgEffect>
                      <a14:saturation sat="200000"/>
                    </a14:imgEffect>
                  </a14:imgLayer>
                </a14:imgProps>
              </a:ext>
            </a:extLst>
          </a:blip>
          <a:srcRect t="11580"/>
          <a:stretch/>
        </p:blipFill>
        <p:spPr>
          <a:xfrm>
            <a:off x="4335352" y="2472251"/>
            <a:ext cx="983535" cy="885951"/>
          </a:xfrm>
          <a:prstGeom prst="rect">
            <a:avLst/>
          </a:prstGeom>
        </p:spPr>
      </p:pic>
      <p:pic>
        <p:nvPicPr>
          <p:cNvPr id="15" name="Picture 14">
            <a:extLst>
              <a:ext uri="{FF2B5EF4-FFF2-40B4-BE49-F238E27FC236}">
                <a16:creationId xmlns:a16="http://schemas.microsoft.com/office/drawing/2014/main" id="{94D6325E-23B9-6448-A213-07D087862EB9}"/>
              </a:ext>
            </a:extLst>
          </p:cNvPr>
          <p:cNvPicPr>
            <a:picLocks noChangeAspect="1"/>
          </p:cNvPicPr>
          <p:nvPr/>
        </p:nvPicPr>
        <p:blipFill rotWithShape="1">
          <a:blip r:embed="rId11">
            <a:clrChange>
              <a:clrFrom>
                <a:srgbClr val="FFFFFF"/>
              </a:clrFrom>
              <a:clrTo>
                <a:srgbClr val="FFFFFF">
                  <a:alpha val="0"/>
                </a:srgbClr>
              </a:clrTo>
            </a:clrChange>
          </a:blip>
          <a:srcRect l="4553" t="8743" b="-12002"/>
          <a:stretch/>
        </p:blipFill>
        <p:spPr>
          <a:xfrm>
            <a:off x="5444026" y="2793445"/>
            <a:ext cx="1356702" cy="1280680"/>
          </a:xfrm>
          <a:prstGeom prst="ellipse">
            <a:avLst/>
          </a:prstGeom>
        </p:spPr>
      </p:pic>
      <p:pic>
        <p:nvPicPr>
          <p:cNvPr id="1026" name="Picture 2" descr="1kg chôm chôm bao nhiêu calo? - Bác sĩ phụ khoa giỏi">
            <a:extLst>
              <a:ext uri="{FF2B5EF4-FFF2-40B4-BE49-F238E27FC236}">
                <a16:creationId xmlns:a16="http://schemas.microsoft.com/office/drawing/2014/main" id="{7736993E-BA0A-3845-BB81-D9ECEACACF55}"/>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5352" y="3690412"/>
            <a:ext cx="1441758" cy="115454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5">
            <a:extLst>
              <a:ext uri="{FF2B5EF4-FFF2-40B4-BE49-F238E27FC236}">
                <a16:creationId xmlns:a16="http://schemas.microsoft.com/office/drawing/2014/main" id="{E86D3390-30B6-9041-A381-D4DCBD774216}"/>
              </a:ext>
            </a:extLst>
          </p:cNvPr>
          <p:cNvSpPr/>
          <p:nvPr/>
        </p:nvSpPr>
        <p:spPr>
          <a:xfrm>
            <a:off x="3067485" y="2900872"/>
            <a:ext cx="1265855"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mn-lt"/>
                <a:ea typeface="+mn-ea"/>
                <a:cs typeface="+mn-cs"/>
              </a:rPr>
              <a:t>Quả bưởi</a:t>
            </a:r>
          </a:p>
        </p:txBody>
      </p:sp>
      <p:sp>
        <p:nvSpPr>
          <p:cNvPr id="24" name="Rectangle: Rounded Corners 5">
            <a:extLst>
              <a:ext uri="{FF2B5EF4-FFF2-40B4-BE49-F238E27FC236}">
                <a16:creationId xmlns:a16="http://schemas.microsoft.com/office/drawing/2014/main" id="{EDC3DD57-BEFD-3344-9D55-C2511D19AD0D}"/>
              </a:ext>
            </a:extLst>
          </p:cNvPr>
          <p:cNvSpPr/>
          <p:nvPr/>
        </p:nvSpPr>
        <p:spPr>
          <a:xfrm>
            <a:off x="2294667" y="4222037"/>
            <a:ext cx="2038673"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mn-lt"/>
                <a:ea typeface="+mn-ea"/>
                <a:cs typeface="+mn-cs"/>
              </a:rPr>
              <a:t>Quả chôm chôm</a:t>
            </a:r>
          </a:p>
        </p:txBody>
      </p:sp>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mph" presetSubtype="0" repeatCount="2000" fill="hold" nodeType="clickEffect">
                                  <p:stCondLst>
                                    <p:cond delay="0"/>
                                  </p:stCondLst>
                                  <p:childTnLst>
                                    <p:animEffect transition="out" filter="fade">
                                      <p:cBhvr>
                                        <p:cTn id="43" dur="500" tmFilter="0, 0; .2, .5; .8, .5; 1, 0"/>
                                        <p:tgtEl>
                                          <p:spTgt spid="15"/>
                                        </p:tgtEl>
                                      </p:cBhvr>
                                    </p:animEffect>
                                    <p:animScale>
                                      <p:cBhvr>
                                        <p:cTn id="44" dur="250" autoRev="1" fill="hold"/>
                                        <p:tgtEl>
                                          <p:spTgt spid="15"/>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childTnLst>
                          </p:cTn>
                        </p:par>
                      </p:childTnLst>
                    </p:cTn>
                  </p:par>
                  <p:par>
                    <p:cTn id="50" fill="hold">
                      <p:stCondLst>
                        <p:cond delay="indefinite"/>
                      </p:stCondLst>
                      <p:childTnLst>
                        <p:par>
                          <p:cTn id="51" fill="hold">
                            <p:stCondLst>
                              <p:cond delay="0"/>
                            </p:stCondLst>
                            <p:childTnLst>
                              <p:par>
                                <p:cTn id="52" presetID="26" presetClass="emph" presetSubtype="0" repeatCount="2000" fill="hold" nodeType="clickEffect">
                                  <p:stCondLst>
                                    <p:cond delay="0"/>
                                  </p:stCondLst>
                                  <p:childTnLst>
                                    <p:animEffect transition="out" filter="fade">
                                      <p:cBhvr>
                                        <p:cTn id="53" dur="500" tmFilter="0, 0; .2, .5; .8, .5; 1, 0"/>
                                        <p:tgtEl>
                                          <p:spTgt spid="1026"/>
                                        </p:tgtEl>
                                      </p:cBhvr>
                                    </p:animEffect>
                                    <p:animScale>
                                      <p:cBhvr>
                                        <p:cTn id="54" dur="250" autoRev="1" fill="hold"/>
                                        <p:tgtEl>
                                          <p:spTgt spid="1026"/>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subTnLst>
                                    <p:audio>
                                      <p:cMediaNode>
                                        <p:cTn display="0" masterRel="sameClick">
                                          <p:stCondLst>
                                            <p:cond evt="begin" delay="0">
                                              <p:tn val="57"/>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4" grpId="0"/>
      <p:bldP spid="22"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7DA6E4-646D-4EDF-B7A2-98EFBD4FA338}"/>
              </a:ext>
            </a:extLst>
          </p:cNvPr>
          <p:cNvSpPr txBox="1"/>
          <p:nvPr/>
        </p:nvSpPr>
        <p:spPr>
          <a:xfrm>
            <a:off x="409868" y="390456"/>
            <a:ext cx="6038263" cy="646331"/>
          </a:xfrm>
          <a:prstGeom prst="rect">
            <a:avLst/>
          </a:prstGeom>
          <a:noFill/>
        </p:spPr>
        <p:txBody>
          <a:bodyPr wrap="square" rtlCol="0">
            <a:spAutoFit/>
          </a:bodyPr>
          <a:lstStyle/>
          <a:p>
            <a:pPr algn="just"/>
            <a:r>
              <a:rPr lang="en-GB" sz="1800" b="1" dirty="0">
                <a:solidFill>
                  <a:schemeClr val="accent6">
                    <a:lumMod val="75000"/>
                  </a:schemeClr>
                </a:solidFill>
                <a:latin typeface="+mn-lt"/>
              </a:rPr>
              <a:t>2</a:t>
            </a:r>
            <a:r>
              <a:rPr lang="vi-VN" sz="1800" b="1">
                <a:solidFill>
                  <a:schemeClr val="accent6">
                    <a:lumMod val="75000"/>
                  </a:schemeClr>
                </a:solidFill>
                <a:latin typeface="+mn-lt"/>
              </a:rPr>
              <a:t>. </a:t>
            </a:r>
            <a:r>
              <a:rPr lang="en-GB" sz="1800">
                <a:latin typeface="+mn-lt"/>
              </a:rPr>
              <a:t>Đặt câu </a:t>
            </a:r>
            <a:r>
              <a:rPr lang="en-GB" sz="1800" u="sng">
                <a:latin typeface="+mn-lt"/>
              </a:rPr>
              <a:t>nêu đặc điểm </a:t>
            </a:r>
            <a:r>
              <a:rPr lang="en-GB" sz="1800">
                <a:latin typeface="+mn-lt"/>
              </a:rPr>
              <a:t>của </a:t>
            </a:r>
            <a:r>
              <a:rPr lang="en-GB" sz="1800" u="sng">
                <a:latin typeface="+mn-lt"/>
              </a:rPr>
              <a:t>loài cây hoặc loại quả </a:t>
            </a:r>
            <a:r>
              <a:rPr lang="en-GB" sz="1800">
                <a:latin typeface="+mn-lt"/>
              </a:rPr>
              <a:t>mà em thích.</a:t>
            </a:r>
            <a:endParaRPr lang="vi-VN" sz="1800" dirty="0">
              <a:latin typeface="+mn-lt"/>
            </a:endParaRPr>
          </a:p>
        </p:txBody>
      </p:sp>
      <p:sp>
        <p:nvSpPr>
          <p:cNvPr id="3" name="TextBox 2">
            <a:extLst>
              <a:ext uri="{FF2B5EF4-FFF2-40B4-BE49-F238E27FC236}">
                <a16:creationId xmlns:a16="http://schemas.microsoft.com/office/drawing/2014/main" id="{89B48712-8229-A71B-A1C8-6804F45DC627}"/>
              </a:ext>
            </a:extLst>
          </p:cNvPr>
          <p:cNvSpPr txBox="1"/>
          <p:nvPr/>
        </p:nvSpPr>
        <p:spPr>
          <a:xfrm>
            <a:off x="0" y="1018019"/>
            <a:ext cx="6967330" cy="8679299"/>
          </a:xfrm>
          <a:prstGeom prst="rect">
            <a:avLst/>
          </a:prstGeom>
          <a:noFill/>
        </p:spPr>
        <p:txBody>
          <a:bodyPr wrap="square" rtlCol="0">
            <a:spAutoFit/>
          </a:bodyPr>
          <a:lstStyle/>
          <a:p>
            <a:pPr marL="342900" indent="-342900" algn="just">
              <a:buFontTx/>
              <a:buChar char="-"/>
            </a:pPr>
            <a:r>
              <a:rPr lang="en-GB" sz="2000" b="1">
                <a:highlight>
                  <a:srgbClr val="FFFF00"/>
                </a:highlight>
                <a:latin typeface="+mn-lt"/>
              </a:rPr>
              <a:t>Quả bưởi </a:t>
            </a:r>
            <a:r>
              <a:rPr lang="en-GB" sz="2000" b="1">
                <a:highlight>
                  <a:srgbClr val="00FFFF"/>
                </a:highlight>
                <a:latin typeface="+mn-lt"/>
              </a:rPr>
              <a:t>vàng ươm</a:t>
            </a:r>
            <a:r>
              <a:rPr lang="en-GB" sz="2000" b="1">
                <a:highlight>
                  <a:srgbClr val="FFFF00"/>
                </a:highlight>
                <a:latin typeface="+mn-lt"/>
              </a:rPr>
              <a:t>.</a:t>
            </a:r>
          </a:p>
          <a:p>
            <a:pPr marL="342900" indent="-342900" algn="just">
              <a:buFontTx/>
              <a:buChar char="-"/>
            </a:pPr>
            <a:r>
              <a:rPr lang="en-GB" sz="2000" b="1">
                <a:highlight>
                  <a:srgbClr val="FFFF00"/>
                </a:highlight>
                <a:latin typeface="+mn-lt"/>
              </a:rPr>
              <a:t>Quả mít sần sùi./ thơm lừng.</a:t>
            </a:r>
          </a:p>
          <a:p>
            <a:pPr marL="342900" indent="-342900" algn="just">
              <a:buFontTx/>
              <a:buChar char="-"/>
            </a:pPr>
            <a:r>
              <a:rPr lang="en-GB" sz="2000" b="1">
                <a:highlight>
                  <a:srgbClr val="FFFF00"/>
                </a:highlight>
                <a:latin typeface="+mn-lt"/>
              </a:rPr>
              <a:t>Dưa hấu mát lạnh.</a:t>
            </a:r>
          </a:p>
          <a:p>
            <a:pPr marL="342900" indent="-342900" algn="just">
              <a:buFontTx/>
              <a:buChar char="-"/>
            </a:pPr>
            <a:r>
              <a:rPr lang="en-GB" sz="2000" b="1">
                <a:highlight>
                  <a:srgbClr val="FFFF00"/>
                </a:highlight>
                <a:latin typeface="+mn-lt"/>
              </a:rPr>
              <a:t>Quả táo ngọt lịm.</a:t>
            </a:r>
          </a:p>
          <a:p>
            <a:pPr marL="342900" indent="-342900" algn="just">
              <a:buFontTx/>
              <a:buChar char="-"/>
            </a:pPr>
            <a:r>
              <a:rPr lang="en-GB" sz="2000" b="1">
                <a:highlight>
                  <a:srgbClr val="FFFF00"/>
                </a:highlight>
                <a:latin typeface="+mn-lt"/>
              </a:rPr>
              <a:t>Quả cam chín mọng trên cây.</a:t>
            </a:r>
          </a:p>
          <a:p>
            <a:pPr marL="342900" indent="-342900" algn="just">
              <a:buFontTx/>
              <a:buChar char="-"/>
            </a:pPr>
            <a:r>
              <a:rPr lang="en-GB" sz="2000" b="1">
                <a:highlight>
                  <a:srgbClr val="FFFF00"/>
                </a:highlight>
                <a:latin typeface="+mn-lt"/>
              </a:rPr>
              <a:t>Quả sầu riêng thơm lừng.</a:t>
            </a:r>
          </a:p>
          <a:p>
            <a:pPr marL="342900" indent="-342900" algn="just">
              <a:buFontTx/>
              <a:buChar char="-"/>
            </a:pPr>
            <a:r>
              <a:rPr lang="en-GB" sz="2000" b="1">
                <a:highlight>
                  <a:srgbClr val="FFFF00"/>
                </a:highlight>
                <a:latin typeface="+mn-lt"/>
              </a:rPr>
              <a:t>Rau muống mơn mởn dưới cơn mưa mùa hạ.</a:t>
            </a:r>
          </a:p>
          <a:p>
            <a:pPr marL="342900" indent="-342900" algn="just">
              <a:buFontTx/>
              <a:buChar char="-"/>
            </a:pPr>
            <a:r>
              <a:rPr lang="en-GB" sz="2000" b="1">
                <a:highlight>
                  <a:srgbClr val="FFFF00"/>
                </a:highlight>
                <a:latin typeface="+mn-lt"/>
              </a:rPr>
              <a:t>Rau má tốt cho sức khỏe.</a:t>
            </a:r>
          </a:p>
          <a:p>
            <a:pPr marL="342900" indent="-342900" algn="just">
              <a:buFontTx/>
              <a:buChar char="-"/>
            </a:pPr>
            <a:r>
              <a:rPr lang="en-GB" sz="2000" b="1">
                <a:latin typeface="+mn-lt"/>
              </a:rPr>
              <a:t>Những bông hoa bưởi trắng muốt </a:t>
            </a:r>
            <a:r>
              <a:rPr lang="en-GB" sz="2000" b="1">
                <a:highlight>
                  <a:srgbClr val="FFFF00"/>
                </a:highlight>
                <a:latin typeface="+mn-lt"/>
              </a:rPr>
              <a:t>như tuyết </a:t>
            </a:r>
            <a:r>
              <a:rPr lang="en-GB" sz="2000" b="1">
                <a:latin typeface="+mn-lt"/>
              </a:rPr>
              <a:t>đang ngắm nhìn bầu trời cao vời vợi.</a:t>
            </a:r>
          </a:p>
          <a:p>
            <a:pPr marL="342900" indent="-342900" algn="just">
              <a:buFontTx/>
              <a:buChar char="-"/>
            </a:pPr>
            <a:r>
              <a:rPr lang="en-GB" sz="2000" b="1">
                <a:latin typeface="+mn-lt"/>
              </a:rPr>
              <a:t>Sáng sớm, chị hoa hồng xinh như một nàng công chúa đang uống những giọt sương mai.</a:t>
            </a:r>
          </a:p>
          <a:p>
            <a:pPr marL="342900" indent="-342900" algn="just">
              <a:buFontTx/>
              <a:buChar char="-"/>
            </a:pPr>
            <a:r>
              <a:rPr lang="en-GB" sz="2000" b="1">
                <a:latin typeface="+mn-lt"/>
              </a:rPr>
              <a:t>Dưới ánh nắng dịu dàng của mùa thu, hoa cúc khoe chiếc áo màu vàng óng ả.</a:t>
            </a:r>
          </a:p>
          <a:p>
            <a:pPr marL="342900" indent="-342900" algn="just">
              <a:buFontTx/>
              <a:buChar char="-"/>
            </a:pPr>
            <a:r>
              <a:rPr lang="en-GB" sz="2000" b="1">
                <a:latin typeface="+mn-lt"/>
              </a:rPr>
              <a:t>Cô hoa hồng mặc một chiếc áo đỏ thắm.</a:t>
            </a:r>
          </a:p>
          <a:p>
            <a:pPr marL="342900" indent="-342900" algn="just">
              <a:buFontTx/>
              <a:buChar char="-"/>
            </a:pPr>
            <a:r>
              <a:rPr lang="en-GB" sz="2000" b="1">
                <a:latin typeface="+mn-lt"/>
              </a:rPr>
              <a:t>Vào sáng mùng 1 Tết, cô hoa đào khoe sắc hồng tươi xinh như một nàng công chúa.</a:t>
            </a:r>
          </a:p>
          <a:p>
            <a:pPr marL="342900" indent="-342900" algn="just">
              <a:buFontTx/>
              <a:buChar char="-"/>
            </a:pPr>
            <a:r>
              <a:rPr lang="en-GB" sz="2000" b="1">
                <a:latin typeface="+mn-lt"/>
              </a:rPr>
              <a:t>Chị hoa cúc khoe chiếc áo vàng như nắng mùa thu.</a:t>
            </a:r>
          </a:p>
          <a:p>
            <a:pPr marL="342900" indent="-342900" algn="just">
              <a:buFontTx/>
              <a:buChar char="-"/>
            </a:pPr>
            <a:r>
              <a:rPr lang="en-GB" sz="2000" b="1">
                <a:latin typeface="+mn-lt"/>
              </a:rPr>
              <a:t>Vào mùa hè, hoa phượng nở đỏ rực một góc trời.</a:t>
            </a:r>
          </a:p>
          <a:p>
            <a:pPr marL="342900" indent="-342900" algn="just">
              <a:buFontTx/>
              <a:buChar char="-"/>
            </a:pPr>
            <a:r>
              <a:rPr lang="en-GB" sz="2000" b="1">
                <a:latin typeface="+mn-lt"/>
              </a:rPr>
              <a:t>Cây đào nhà em, vào dịp Tết, nảy ra nhiều nụ hồng chúm chím.</a:t>
            </a:r>
          </a:p>
          <a:p>
            <a:pPr marL="342900" indent="-342900" algn="just">
              <a:buFontTx/>
              <a:buChar char="-"/>
            </a:pPr>
            <a:r>
              <a:rPr lang="en-GB" sz="2000" b="1">
                <a:latin typeface="+mn-lt"/>
              </a:rPr>
              <a:t>Vào mùa thu, hoa sữa tỏa hương thơm dìu dịu.</a:t>
            </a:r>
          </a:p>
          <a:p>
            <a:pPr marL="342900" indent="-342900" algn="just">
              <a:buFontTx/>
              <a:buChar char="-"/>
            </a:pPr>
            <a:r>
              <a:rPr lang="en-GB" sz="2000" b="1">
                <a:latin typeface="+mn-lt"/>
              </a:rPr>
              <a:t>Những múi mít vàng óng, thơm lừng tỏa khắp căn phòng.</a:t>
            </a:r>
          </a:p>
          <a:p>
            <a:pPr marL="342900" indent="-342900" algn="just">
              <a:buFontTx/>
              <a:buChar char="-"/>
            </a:pPr>
            <a:r>
              <a:rPr lang="en-GB" sz="2000" b="1">
                <a:latin typeface="+mn-lt"/>
              </a:rPr>
              <a:t>Vào mùa xuân, các loài hoa đua nhau khoe sắc đẹp của mình.</a:t>
            </a:r>
          </a:p>
          <a:p>
            <a:pPr marL="342900" indent="-342900" algn="just">
              <a:buFontTx/>
              <a:buChar char="-"/>
            </a:pPr>
            <a:r>
              <a:rPr lang="en-GB" sz="2000" b="1">
                <a:latin typeface="+mn-lt"/>
              </a:rPr>
              <a:t>Quả bơ xanh béo ngậy và thơm ngon.</a:t>
            </a:r>
          </a:p>
          <a:p>
            <a:pPr algn="just"/>
            <a:r>
              <a:rPr lang="en-GB" sz="1800" b="1">
                <a:latin typeface="+mn-lt"/>
              </a:rPr>
              <a:t> </a:t>
            </a:r>
            <a:endParaRPr lang="vi-VN" sz="1800" dirty="0">
              <a:latin typeface="+mn-lt"/>
            </a:endParaRPr>
          </a:p>
        </p:txBody>
      </p:sp>
    </p:spTree>
    <p:extLst>
      <p:ext uri="{BB962C8B-B14F-4D97-AF65-F5344CB8AC3E}">
        <p14:creationId xmlns:p14="http://schemas.microsoft.com/office/powerpoint/2010/main" val="10405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left)">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wipe(left)">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wipe(left)">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wipe(left)">
                                      <p:cBhvr>
                                        <p:cTn id="62" dur="5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wipe(left)">
                                      <p:cBhvr>
                                        <p:cTn id="67" dur="500"/>
                                        <p:tgtEl>
                                          <p:spTgt spid="3">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
                                            <p:txEl>
                                              <p:pRg st="12" end="12"/>
                                            </p:txEl>
                                          </p:spTgt>
                                        </p:tgtEl>
                                        <p:attrNameLst>
                                          <p:attrName>style.visibility</p:attrName>
                                        </p:attrNameLst>
                                      </p:cBhvr>
                                      <p:to>
                                        <p:strVal val="visible"/>
                                      </p:to>
                                    </p:set>
                                    <p:animEffect transition="in" filter="wipe(left)">
                                      <p:cBhvr>
                                        <p:cTn id="72" dur="500"/>
                                        <p:tgtEl>
                                          <p:spTgt spid="3">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
                                            <p:txEl>
                                              <p:pRg st="13" end="13"/>
                                            </p:txEl>
                                          </p:spTgt>
                                        </p:tgtEl>
                                        <p:attrNameLst>
                                          <p:attrName>style.visibility</p:attrName>
                                        </p:attrNameLst>
                                      </p:cBhvr>
                                      <p:to>
                                        <p:strVal val="visible"/>
                                      </p:to>
                                    </p:set>
                                    <p:animEffect transition="in" filter="wipe(left)">
                                      <p:cBhvr>
                                        <p:cTn id="77" dur="500"/>
                                        <p:tgtEl>
                                          <p:spTgt spid="3">
                                            <p:txEl>
                                              <p:pRg st="13" end="1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
                                            <p:txEl>
                                              <p:pRg st="14" end="14"/>
                                            </p:txEl>
                                          </p:spTgt>
                                        </p:tgtEl>
                                        <p:attrNameLst>
                                          <p:attrName>style.visibility</p:attrName>
                                        </p:attrNameLst>
                                      </p:cBhvr>
                                      <p:to>
                                        <p:strVal val="visible"/>
                                      </p:to>
                                    </p:set>
                                    <p:animEffect transition="in" filter="wipe(left)">
                                      <p:cBhvr>
                                        <p:cTn id="82" dur="500"/>
                                        <p:tgtEl>
                                          <p:spTgt spid="3">
                                            <p:txEl>
                                              <p:pRg st="14" end="1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
                                            <p:txEl>
                                              <p:pRg st="15" end="15"/>
                                            </p:txEl>
                                          </p:spTgt>
                                        </p:tgtEl>
                                        <p:attrNameLst>
                                          <p:attrName>style.visibility</p:attrName>
                                        </p:attrNameLst>
                                      </p:cBhvr>
                                      <p:to>
                                        <p:strVal val="visible"/>
                                      </p:to>
                                    </p:set>
                                    <p:animEffect transition="in" filter="wipe(left)">
                                      <p:cBhvr>
                                        <p:cTn id="87" dur="500"/>
                                        <p:tgtEl>
                                          <p:spTgt spid="3">
                                            <p:txEl>
                                              <p:pRg st="15" end="15"/>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3">
                                            <p:txEl>
                                              <p:pRg st="16" end="16"/>
                                            </p:txEl>
                                          </p:spTgt>
                                        </p:tgtEl>
                                        <p:attrNameLst>
                                          <p:attrName>style.visibility</p:attrName>
                                        </p:attrNameLst>
                                      </p:cBhvr>
                                      <p:to>
                                        <p:strVal val="visible"/>
                                      </p:to>
                                    </p:set>
                                    <p:animEffect transition="in" filter="wipe(left)">
                                      <p:cBhvr>
                                        <p:cTn id="92" dur="500"/>
                                        <p:tgtEl>
                                          <p:spTgt spid="3">
                                            <p:txEl>
                                              <p:pRg st="16" end="16"/>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
                                            <p:txEl>
                                              <p:pRg st="17" end="17"/>
                                            </p:txEl>
                                          </p:spTgt>
                                        </p:tgtEl>
                                        <p:attrNameLst>
                                          <p:attrName>style.visibility</p:attrName>
                                        </p:attrNameLst>
                                      </p:cBhvr>
                                      <p:to>
                                        <p:strVal val="visible"/>
                                      </p:to>
                                    </p:set>
                                    <p:animEffect transition="in" filter="wipe(left)">
                                      <p:cBhvr>
                                        <p:cTn id="97" dur="500"/>
                                        <p:tgtEl>
                                          <p:spTgt spid="3">
                                            <p:txEl>
                                              <p:pRg st="17" end="17"/>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
                                            <p:txEl>
                                              <p:pRg st="18" end="18"/>
                                            </p:txEl>
                                          </p:spTgt>
                                        </p:tgtEl>
                                        <p:attrNameLst>
                                          <p:attrName>style.visibility</p:attrName>
                                        </p:attrNameLst>
                                      </p:cBhvr>
                                      <p:to>
                                        <p:strVal val="visible"/>
                                      </p:to>
                                    </p:set>
                                    <p:animEffect transition="in" filter="wipe(left)">
                                      <p:cBhvr>
                                        <p:cTn id="102" dur="500"/>
                                        <p:tgtEl>
                                          <p:spTgt spid="3">
                                            <p:txEl>
                                              <p:pRg st="18" end="18"/>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
                                            <p:txEl>
                                              <p:pRg st="19" end="19"/>
                                            </p:txEl>
                                          </p:spTgt>
                                        </p:tgtEl>
                                        <p:attrNameLst>
                                          <p:attrName>style.visibility</p:attrName>
                                        </p:attrNameLst>
                                      </p:cBhvr>
                                      <p:to>
                                        <p:strVal val="visible"/>
                                      </p:to>
                                    </p:set>
                                    <p:animEffect transition="in" filter="wipe(left)">
                                      <p:cBhvr>
                                        <p:cTn id="107" dur="500"/>
                                        <p:tgtEl>
                                          <p:spTgt spid="3">
                                            <p:txEl>
                                              <p:pRg st="19" end="19"/>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
                                            <p:txEl>
                                              <p:pRg st="20" end="20"/>
                                            </p:txEl>
                                          </p:spTgt>
                                        </p:tgtEl>
                                        <p:attrNameLst>
                                          <p:attrName>style.visibility</p:attrName>
                                        </p:attrNameLst>
                                      </p:cBhvr>
                                      <p:to>
                                        <p:strVal val="visible"/>
                                      </p:to>
                                    </p:set>
                                    <p:animEffect transition="in" filter="wipe(left)">
                                      <p:cBhvr>
                                        <p:cTn id="112" dur="500"/>
                                        <p:tgtEl>
                                          <p:spTgt spid="3">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A64F2D-B2A5-3F37-379D-2BD18A3F20AE}"/>
              </a:ext>
            </a:extLst>
          </p:cNvPr>
          <p:cNvSpPr txBox="1"/>
          <p:nvPr/>
        </p:nvSpPr>
        <p:spPr>
          <a:xfrm>
            <a:off x="1313611" y="500874"/>
            <a:ext cx="5087187" cy="646331"/>
          </a:xfrm>
          <a:prstGeom prst="rect">
            <a:avLst/>
          </a:prstGeom>
          <a:noFill/>
        </p:spPr>
        <p:txBody>
          <a:bodyPr wrap="square" rtlCol="0">
            <a:spAutoFit/>
          </a:bodyPr>
          <a:lstStyle/>
          <a:p>
            <a:pPr algn="ctr"/>
            <a:r>
              <a:rPr lang="en-GB" sz="3600">
                <a:solidFill>
                  <a:srgbClr val="0070C0"/>
                </a:solidFill>
                <a:latin typeface="UTM Cookies" panose="02040603050506020204" pitchFamily="18" charset="0"/>
              </a:rPr>
              <a:t>YÊU CẦU CẦN ĐẠT</a:t>
            </a:r>
            <a:endParaRPr lang="en-US" sz="3600" dirty="0">
              <a:solidFill>
                <a:srgbClr val="0070C0"/>
              </a:solidFill>
              <a:latin typeface="UTM Cookies" panose="02040603050506020204" pitchFamily="18" charset="0"/>
            </a:endParaRPr>
          </a:p>
        </p:txBody>
      </p:sp>
      <p:sp>
        <p:nvSpPr>
          <p:cNvPr id="3" name="TextBox 2">
            <a:extLst>
              <a:ext uri="{FF2B5EF4-FFF2-40B4-BE49-F238E27FC236}">
                <a16:creationId xmlns:a16="http://schemas.microsoft.com/office/drawing/2014/main" id="{AEB9D612-3BF1-0E62-4BEE-EF3B06B51147}"/>
              </a:ext>
            </a:extLst>
          </p:cNvPr>
          <p:cNvSpPr txBox="1"/>
          <p:nvPr/>
        </p:nvSpPr>
        <p:spPr>
          <a:xfrm>
            <a:off x="533310" y="1772626"/>
            <a:ext cx="5791380" cy="1938992"/>
          </a:xfrm>
          <a:prstGeom prst="rect">
            <a:avLst/>
          </a:prstGeom>
          <a:noFill/>
        </p:spPr>
        <p:txBody>
          <a:bodyPr wrap="square" rtlCol="0">
            <a:spAutoFit/>
          </a:bodyPr>
          <a:lstStyle/>
          <a:p>
            <a:pPr marL="342900" indent="-342900" algn="just">
              <a:buFontTx/>
              <a:buChar char="-"/>
            </a:pPr>
            <a:r>
              <a:rPr lang="en-GB" sz="2400">
                <a:solidFill>
                  <a:srgbClr val="0070C0"/>
                </a:solidFill>
                <a:latin typeface="Tahoma" panose="020B0604030504040204" pitchFamily="34" charset="0"/>
                <a:ea typeface="Tahoma" panose="020B0604030504040204" pitchFamily="34" charset="0"/>
                <a:cs typeface="Tahoma" panose="020B0604030504040204" pitchFamily="34" charset="0"/>
              </a:rPr>
              <a:t>Đọc đúng, rõ ràng câu chuyện Mùa vàng.</a:t>
            </a:r>
          </a:p>
          <a:p>
            <a:pPr marL="342900" indent="-342900" algn="just">
              <a:buFontTx/>
              <a:buChar char="-"/>
            </a:pPr>
            <a:r>
              <a:rPr lang="en-GB" sz="2400">
                <a:solidFill>
                  <a:srgbClr val="0070C0"/>
                </a:solidFill>
                <a:latin typeface="Tahoma" panose="020B0604030504040204" pitchFamily="34" charset="0"/>
                <a:ea typeface="Tahoma" panose="020B0604030504040204" pitchFamily="34" charset="0"/>
                <a:cs typeface="Tahoma" panose="020B0604030504040204" pitchFamily="34" charset="0"/>
              </a:rPr>
              <a:t>Phân biệt lời người kể chuyện với lời nhân vật với ngữ điệu phù hợp.</a:t>
            </a:r>
          </a:p>
          <a:p>
            <a:pPr marL="342900" indent="-342900" algn="just">
              <a:buFontTx/>
              <a:buChar char="-"/>
            </a:pPr>
            <a:r>
              <a:rPr lang="en-GB" sz="2400">
                <a:solidFill>
                  <a:srgbClr val="0070C0"/>
                </a:solidFill>
                <a:latin typeface="Tahoma" panose="020B0604030504040204" pitchFamily="34" charset="0"/>
                <a:ea typeface="Tahoma" panose="020B0604030504040204" pitchFamily="34" charset="0"/>
                <a:cs typeface="Tahoma" panose="020B0604030504040204" pitchFamily="34" charset="0"/>
              </a:rPr>
              <a:t>Hiểu nội dung bài đọc.</a:t>
            </a:r>
            <a:endPar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90340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A64F2D-B2A5-3F37-379D-2BD18A3F20AE}"/>
              </a:ext>
            </a:extLst>
          </p:cNvPr>
          <p:cNvSpPr txBox="1"/>
          <p:nvPr/>
        </p:nvSpPr>
        <p:spPr>
          <a:xfrm>
            <a:off x="1313611" y="500874"/>
            <a:ext cx="5087187" cy="646331"/>
          </a:xfrm>
          <a:prstGeom prst="rect">
            <a:avLst/>
          </a:prstGeom>
          <a:noFill/>
        </p:spPr>
        <p:txBody>
          <a:bodyPr wrap="square" rtlCol="0">
            <a:spAutoFit/>
          </a:bodyPr>
          <a:lstStyle/>
          <a:p>
            <a:pPr algn="ctr"/>
            <a:r>
              <a:rPr lang="en-GB" sz="3600">
                <a:solidFill>
                  <a:srgbClr val="0070C0"/>
                </a:solidFill>
                <a:latin typeface="UTM Cookies" panose="02040603050506020204" pitchFamily="18" charset="0"/>
              </a:rPr>
              <a:t>YÊU CẦU CẦN ĐẠT</a:t>
            </a:r>
            <a:endParaRPr lang="en-US" sz="3600" dirty="0">
              <a:solidFill>
                <a:srgbClr val="0070C0"/>
              </a:solidFill>
              <a:latin typeface="UTM Cookies" panose="02040603050506020204" pitchFamily="18" charset="0"/>
            </a:endParaRPr>
          </a:p>
        </p:txBody>
      </p:sp>
      <p:sp>
        <p:nvSpPr>
          <p:cNvPr id="3" name="TextBox 2">
            <a:extLst>
              <a:ext uri="{FF2B5EF4-FFF2-40B4-BE49-F238E27FC236}">
                <a16:creationId xmlns:a16="http://schemas.microsoft.com/office/drawing/2014/main" id="{AEB9D612-3BF1-0E62-4BEE-EF3B06B51147}"/>
              </a:ext>
            </a:extLst>
          </p:cNvPr>
          <p:cNvSpPr txBox="1"/>
          <p:nvPr/>
        </p:nvSpPr>
        <p:spPr>
          <a:xfrm>
            <a:off x="533310" y="1772626"/>
            <a:ext cx="5791380" cy="1938992"/>
          </a:xfrm>
          <a:prstGeom prst="rect">
            <a:avLst/>
          </a:prstGeom>
          <a:noFill/>
        </p:spPr>
        <p:txBody>
          <a:bodyPr wrap="square" rtlCol="0">
            <a:spAutoFit/>
          </a:bodyPr>
          <a:lstStyle/>
          <a:p>
            <a:pPr marL="342900" indent="-342900" algn="just">
              <a:buFontTx/>
              <a:buChar char="-"/>
            </a:pPr>
            <a:r>
              <a:rPr lang="en-GB" sz="2400">
                <a:solidFill>
                  <a:srgbClr val="0070C0"/>
                </a:solidFill>
                <a:latin typeface="Tahoma" panose="020B0604030504040204" pitchFamily="34" charset="0"/>
                <a:ea typeface="Tahoma" panose="020B0604030504040204" pitchFamily="34" charset="0"/>
                <a:cs typeface="Tahoma" panose="020B0604030504040204" pitchFamily="34" charset="0"/>
              </a:rPr>
              <a:t>Đọc đúng, rõ ràng câu chuyện Mùa vàng.</a:t>
            </a:r>
          </a:p>
          <a:p>
            <a:pPr marL="342900" indent="-342900" algn="just">
              <a:buFontTx/>
              <a:buChar char="-"/>
            </a:pPr>
            <a:r>
              <a:rPr lang="en-GB" sz="2400">
                <a:solidFill>
                  <a:srgbClr val="0070C0"/>
                </a:solidFill>
                <a:latin typeface="Tahoma" panose="020B0604030504040204" pitchFamily="34" charset="0"/>
                <a:ea typeface="Tahoma" panose="020B0604030504040204" pitchFamily="34" charset="0"/>
                <a:cs typeface="Tahoma" panose="020B0604030504040204" pitchFamily="34" charset="0"/>
              </a:rPr>
              <a:t>Phân biệt lời người kể chuyện với lời nhân vật với ngữ điệu phù hợp.</a:t>
            </a:r>
          </a:p>
          <a:p>
            <a:pPr marL="342900" indent="-342900" algn="just">
              <a:buFontTx/>
              <a:buChar char="-"/>
            </a:pPr>
            <a:r>
              <a:rPr lang="en-GB" sz="2400">
                <a:solidFill>
                  <a:srgbClr val="0070C0"/>
                </a:solidFill>
                <a:latin typeface="Tahoma" panose="020B0604030504040204" pitchFamily="34" charset="0"/>
                <a:ea typeface="Tahoma" panose="020B0604030504040204" pitchFamily="34" charset="0"/>
                <a:cs typeface="Tahoma" panose="020B0604030504040204" pitchFamily="34" charset="0"/>
              </a:rPr>
              <a:t>Hiểu nội dung bài đọc.</a:t>
            </a:r>
            <a:endPar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77973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084260"/>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mn-lt"/>
                <a:sym typeface="Arial"/>
              </a:rPr>
              <a:t>     </a:t>
            </a:r>
            <a:r>
              <a:rPr lang="vi-VN" sz="1450" dirty="0">
                <a:latin typeface="+mn-lt"/>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mn-lt"/>
              </a:rPr>
              <a:t>     Minh ríu rít bên mẹ:</a:t>
            </a:r>
          </a:p>
          <a:p>
            <a:pPr marL="44450" algn="just">
              <a:lnSpc>
                <a:spcPct val="120000"/>
              </a:lnSpc>
              <a:defRPr/>
            </a:pPr>
            <a:r>
              <a:rPr lang="vi-VN" sz="1450" dirty="0">
                <a:latin typeface="+mn-lt"/>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mn-lt"/>
              </a:rPr>
              <a:t>     - Đúng thế con ạ.</a:t>
            </a:r>
          </a:p>
          <a:p>
            <a:pPr marL="44450" algn="just">
              <a:lnSpc>
                <a:spcPct val="120000"/>
              </a:lnSpc>
              <a:defRPr/>
            </a:pPr>
            <a:r>
              <a:rPr lang="vi-VN" sz="1450" dirty="0">
                <a:latin typeface="+mn-lt"/>
              </a:rPr>
              <a:t>     - Nếu mùa nào cũng được thu hoạch thì thích lắm, phải không mẹ?</a:t>
            </a:r>
          </a:p>
          <a:p>
            <a:pPr marL="44450" algn="just">
              <a:lnSpc>
                <a:spcPct val="120000"/>
              </a:lnSpc>
              <a:defRPr/>
            </a:pPr>
            <a:r>
              <a:rPr lang="vi-VN" sz="1450" dirty="0">
                <a:latin typeface="+mn-lt"/>
              </a:rPr>
              <a:t>     Mẹ âu yếm nhìn Minh và bảo:</a:t>
            </a:r>
          </a:p>
          <a:p>
            <a:pPr marL="44450" algn="just">
              <a:lnSpc>
                <a:spcPct val="120000"/>
              </a:lnSpc>
              <a:defRPr/>
            </a:pPr>
            <a:r>
              <a:rPr lang="vi-VN" sz="1450" dirty="0">
                <a:latin typeface="+mn-lt"/>
              </a:rPr>
              <a:t>     - Con nói đúng đấy! Mùa nào thức ấy. Nhưng để </a:t>
            </a:r>
            <a:r>
              <a:rPr lang="vi-VN" sz="1450">
                <a:latin typeface="+mn-lt"/>
              </a:rPr>
              <a:t>có </a:t>
            </a:r>
            <a:r>
              <a:rPr lang="en-GB" sz="1450">
                <a:latin typeface="+mn-lt"/>
              </a:rPr>
              <a:t>sản phẩm</a:t>
            </a:r>
            <a:r>
              <a:rPr lang="vi-VN" sz="1450">
                <a:latin typeface="+mn-lt"/>
              </a:rPr>
              <a:t> </a:t>
            </a:r>
            <a:r>
              <a:rPr lang="vi-VN" sz="1450" dirty="0">
                <a:latin typeface="+mn-lt"/>
              </a:rPr>
              <a:t>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mn-lt"/>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3155008"/>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17445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97DDC8-6CE4-4D59-826D-AC874F5A32EB}"/>
              </a:ext>
            </a:extLst>
          </p:cNvPr>
          <p:cNvSpPr txBox="1"/>
          <p:nvPr/>
        </p:nvSpPr>
        <p:spPr>
          <a:xfrm>
            <a:off x="1400499" y="134985"/>
            <a:ext cx="4620268" cy="1003031"/>
          </a:xfrm>
          <a:prstGeom prst="rect">
            <a:avLst/>
          </a:prstGeom>
          <a:noFill/>
        </p:spPr>
        <p:txBody>
          <a:bodyPr wrap="square" rtlCol="0">
            <a:spAutoFit/>
          </a:bodyPr>
          <a:lstStyle/>
          <a:p>
            <a:pPr algn="ctr">
              <a:lnSpc>
                <a:spcPct val="150000"/>
              </a:lnSpc>
            </a:pPr>
            <a:r>
              <a:rPr lang="en-GB" sz="4400" b="1">
                <a:ln>
                  <a:solidFill>
                    <a:schemeClr val="accent1">
                      <a:lumMod val="75000"/>
                    </a:schemeClr>
                  </a:solidFill>
                </a:ln>
                <a:solidFill>
                  <a:srgbClr val="FF0000"/>
                </a:solidFill>
                <a:latin typeface="UTM Avo" panose="02040603050506020204" pitchFamily="18" charset="0"/>
              </a:rPr>
              <a:t>Luyện đọc từ</a:t>
            </a:r>
            <a:endParaRPr lang="vi-VN" sz="4400" b="1" dirty="0">
              <a:ln>
                <a:solidFill>
                  <a:schemeClr val="accent1">
                    <a:lumMod val="75000"/>
                  </a:schemeClr>
                </a:solidFill>
              </a:ln>
              <a:solidFill>
                <a:srgbClr val="FF0000"/>
              </a:solidFill>
              <a:latin typeface="UTM Avo" panose="02040603050506020204" pitchFamily="18" charset="0"/>
            </a:endParaRPr>
          </a:p>
        </p:txBody>
      </p:sp>
      <p:sp>
        <p:nvSpPr>
          <p:cNvPr id="4" name="TextBox 3">
            <a:extLst>
              <a:ext uri="{FF2B5EF4-FFF2-40B4-BE49-F238E27FC236}">
                <a16:creationId xmlns:a16="http://schemas.microsoft.com/office/drawing/2014/main" id="{46DD45DC-1736-40D6-93AD-2345D906B1AF}"/>
              </a:ext>
            </a:extLst>
          </p:cNvPr>
          <p:cNvSpPr txBox="1"/>
          <p:nvPr/>
        </p:nvSpPr>
        <p:spPr>
          <a:xfrm>
            <a:off x="1876733" y="1505306"/>
            <a:ext cx="3429000" cy="3347840"/>
          </a:xfrm>
          <a:prstGeom prst="rect">
            <a:avLst/>
          </a:prstGeom>
          <a:noFill/>
        </p:spPr>
        <p:txBody>
          <a:bodyPr wrap="square">
            <a:spAutoFit/>
          </a:bodyPr>
          <a:lstStyle/>
          <a:p>
            <a:pPr>
              <a:lnSpc>
                <a:spcPct val="150000"/>
              </a:lnSpc>
            </a:pPr>
            <a:r>
              <a:rPr lang="vi-VN" sz="2400" b="1">
                <a:solidFill>
                  <a:srgbClr val="002060"/>
                </a:solidFill>
                <a:latin typeface="+mn-lt"/>
              </a:rPr>
              <a:t>dập dờn</a:t>
            </a:r>
            <a:endParaRPr lang="en-GB" sz="2400" b="1">
              <a:solidFill>
                <a:srgbClr val="002060"/>
              </a:solidFill>
              <a:latin typeface="+mn-lt"/>
            </a:endParaRPr>
          </a:p>
          <a:p>
            <a:pPr>
              <a:lnSpc>
                <a:spcPct val="150000"/>
              </a:lnSpc>
            </a:pPr>
            <a:r>
              <a:rPr lang="en-GB" sz="2400" b="1">
                <a:solidFill>
                  <a:srgbClr val="002060"/>
                </a:solidFill>
                <a:latin typeface="+mn-lt"/>
              </a:rPr>
              <a:t>ríu rít</a:t>
            </a:r>
          </a:p>
          <a:p>
            <a:pPr>
              <a:lnSpc>
                <a:spcPct val="150000"/>
              </a:lnSpc>
            </a:pPr>
            <a:r>
              <a:rPr lang="en-GB" sz="2400" b="1">
                <a:solidFill>
                  <a:srgbClr val="002060"/>
                </a:solidFill>
                <a:latin typeface="+mn-lt"/>
              </a:rPr>
              <a:t>thu hoạch</a:t>
            </a:r>
          </a:p>
          <a:p>
            <a:pPr>
              <a:lnSpc>
                <a:spcPct val="150000"/>
              </a:lnSpc>
            </a:pPr>
            <a:r>
              <a:rPr lang="en-GB" sz="2400" b="1">
                <a:solidFill>
                  <a:srgbClr val="002060"/>
                </a:solidFill>
                <a:latin typeface="+mn-lt"/>
              </a:rPr>
              <a:t>gieo hạt</a:t>
            </a:r>
          </a:p>
          <a:p>
            <a:pPr>
              <a:lnSpc>
                <a:spcPct val="150000"/>
              </a:lnSpc>
            </a:pPr>
            <a:r>
              <a:rPr lang="en-GB" sz="2400" b="1">
                <a:solidFill>
                  <a:srgbClr val="002060"/>
                </a:solidFill>
                <a:latin typeface="+mn-lt"/>
              </a:rPr>
              <a:t>ra hoa kết trái</a:t>
            </a:r>
          </a:p>
          <a:p>
            <a:pPr>
              <a:lnSpc>
                <a:spcPct val="150000"/>
              </a:lnSpc>
            </a:pPr>
            <a:r>
              <a:rPr lang="vi-VN" sz="2400" b="1">
                <a:solidFill>
                  <a:srgbClr val="002060"/>
                </a:solidFill>
                <a:latin typeface="+mn-lt"/>
              </a:rPr>
              <a:t> </a:t>
            </a:r>
            <a:endParaRPr lang="en-US" sz="2400">
              <a:solidFill>
                <a:srgbClr val="002060"/>
              </a:solidFill>
            </a:endParaRPr>
          </a:p>
        </p:txBody>
      </p:sp>
      <p:pic>
        <p:nvPicPr>
          <p:cNvPr id="5" name="Picture 4">
            <a:extLst>
              <a:ext uri="{FF2B5EF4-FFF2-40B4-BE49-F238E27FC236}">
                <a16:creationId xmlns:a16="http://schemas.microsoft.com/office/drawing/2014/main" id="{1F020450-0260-42A5-9609-A8CDEEE0ACF6}"/>
              </a:ext>
            </a:extLst>
          </p:cNvPr>
          <p:cNvPicPr>
            <a:picLocks noChangeAspect="1"/>
          </p:cNvPicPr>
          <p:nvPr/>
        </p:nvPicPr>
        <p:blipFill rotWithShape="1">
          <a:blip r:embed="rId2">
            <a:clrChange>
              <a:clrFrom>
                <a:srgbClr val="FEFFFD"/>
              </a:clrFrom>
              <a:clrTo>
                <a:srgbClr val="FEFFFD">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40113" y="502275"/>
            <a:ext cx="1112154" cy="1003030"/>
          </a:xfrm>
          <a:prstGeom prst="rect">
            <a:avLst/>
          </a:prstGeom>
        </p:spPr>
      </p:pic>
    </p:spTree>
    <p:extLst>
      <p:ext uri="{BB962C8B-B14F-4D97-AF65-F5344CB8AC3E}">
        <p14:creationId xmlns:p14="http://schemas.microsoft.com/office/powerpoint/2010/main" val="217492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084260"/>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mn-lt"/>
                <a:sym typeface="Arial"/>
              </a:rPr>
              <a:t>     </a:t>
            </a:r>
            <a:r>
              <a:rPr lang="vi-VN" sz="1450" dirty="0">
                <a:latin typeface="+mn-lt"/>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mn-lt"/>
              </a:rPr>
              <a:t>     Minh ríu rít bên mẹ:</a:t>
            </a:r>
          </a:p>
          <a:p>
            <a:pPr marL="44450" algn="just">
              <a:lnSpc>
                <a:spcPct val="120000"/>
              </a:lnSpc>
              <a:defRPr/>
            </a:pPr>
            <a:r>
              <a:rPr lang="vi-VN" sz="1450" dirty="0">
                <a:latin typeface="+mn-lt"/>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mn-lt"/>
              </a:rPr>
              <a:t>     - Đúng thế con ạ.</a:t>
            </a:r>
          </a:p>
          <a:p>
            <a:pPr marL="44450" algn="just">
              <a:lnSpc>
                <a:spcPct val="120000"/>
              </a:lnSpc>
              <a:defRPr/>
            </a:pPr>
            <a:r>
              <a:rPr lang="vi-VN" sz="1450" dirty="0">
                <a:latin typeface="+mn-lt"/>
              </a:rPr>
              <a:t>     - Nếu mùa nào cũng được thu hoạch thì thích lắm, phải không mẹ?</a:t>
            </a:r>
          </a:p>
          <a:p>
            <a:pPr marL="44450" algn="just">
              <a:lnSpc>
                <a:spcPct val="120000"/>
              </a:lnSpc>
              <a:defRPr/>
            </a:pPr>
            <a:r>
              <a:rPr lang="vi-VN" sz="1450" dirty="0">
                <a:latin typeface="+mn-lt"/>
              </a:rPr>
              <a:t>     Mẹ âu yếm nhìn Minh và bảo:</a:t>
            </a:r>
          </a:p>
          <a:p>
            <a:pPr marL="44450" algn="just">
              <a:lnSpc>
                <a:spcPct val="120000"/>
              </a:lnSpc>
              <a:defRPr/>
            </a:pPr>
            <a:r>
              <a:rPr lang="vi-VN" sz="1450" dirty="0">
                <a:latin typeface="+mn-lt"/>
              </a:rPr>
              <a:t>     - Con nói đúng đấy! Mùa nào thức ấy. Nhưng để </a:t>
            </a:r>
            <a:r>
              <a:rPr lang="vi-VN" sz="1450">
                <a:latin typeface="+mn-lt"/>
              </a:rPr>
              <a:t>có </a:t>
            </a:r>
            <a:r>
              <a:rPr lang="en-GB" sz="1450">
                <a:latin typeface="+mn-lt"/>
              </a:rPr>
              <a:t>sản phẩm</a:t>
            </a:r>
            <a:r>
              <a:rPr lang="vi-VN" sz="1450">
                <a:latin typeface="+mn-lt"/>
              </a:rPr>
              <a:t> </a:t>
            </a:r>
            <a:r>
              <a:rPr lang="vi-VN" sz="1450" dirty="0">
                <a:latin typeface="+mn-lt"/>
              </a:rPr>
              <a:t>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mn-lt"/>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3155008"/>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3719118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a16="http://schemas.microsoft.com/office/drawing/2014/main" id="{83C8FAFC-C1D0-49BB-A45E-D744951A028F}"/>
              </a:ext>
            </a:extLst>
          </p:cNvPr>
          <p:cNvSpPr txBox="1"/>
          <p:nvPr/>
        </p:nvSpPr>
        <p:spPr>
          <a:xfrm>
            <a:off x="746086" y="638541"/>
            <a:ext cx="5365827" cy="494110"/>
          </a:xfrm>
          <a:prstGeom prst="rect">
            <a:avLst/>
          </a:prstGeom>
          <a:noFill/>
        </p:spPr>
        <p:txBody>
          <a:bodyPr wrap="square" rtlCol="0">
            <a:spAutoFit/>
          </a:bodyPr>
          <a:lstStyle/>
          <a:p>
            <a:pPr algn="ctr">
              <a:lnSpc>
                <a:spcPct val="150000"/>
              </a:lnSpc>
            </a:pPr>
            <a:r>
              <a:rPr lang="vi-VN" sz="2000" b="1" dirty="0">
                <a:solidFill>
                  <a:schemeClr val="accent6">
                    <a:lumMod val="50000"/>
                  </a:schemeClr>
                </a:solidFill>
                <a:latin typeface="UTM Avo" panose="02040603050506020204" pitchFamily="18" charset="0"/>
              </a:rPr>
              <a:t>Ngắt nghỉ câu dài</a:t>
            </a:r>
            <a:endParaRPr lang="en-US" sz="20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2A05FE84-F3FF-423B-ADA4-6F77209D652D}"/>
              </a:ext>
            </a:extLst>
          </p:cNvPr>
          <p:cNvSpPr/>
          <p:nvPr/>
        </p:nvSpPr>
        <p:spPr>
          <a:xfrm>
            <a:off x="424761" y="1205910"/>
            <a:ext cx="5996762" cy="1015663"/>
          </a:xfrm>
          <a:prstGeom prst="rect">
            <a:avLst/>
          </a:prstGeom>
        </p:spPr>
        <p:txBody>
          <a:bodyPr wrap="square">
            <a:spAutoFit/>
          </a:bodyPr>
          <a:lstStyle/>
          <a:p>
            <a:pPr marL="44450" lvl="0" algn="just">
              <a:lnSpc>
                <a:spcPct val="150000"/>
              </a:lnSpc>
              <a:defRPr/>
            </a:pPr>
            <a:r>
              <a:rPr lang="vi-VN" sz="2000" dirty="0">
                <a:latin typeface="+mn-lt"/>
              </a:rPr>
              <a:t>   Gió nổi lên và sóng lúa vàng dập dờn trải tới chân trời.</a:t>
            </a:r>
          </a:p>
        </p:txBody>
      </p:sp>
      <p:cxnSp>
        <p:nvCxnSpPr>
          <p:cNvPr id="8" name="Straight Connector 7">
            <a:extLst>
              <a:ext uri="{FF2B5EF4-FFF2-40B4-BE49-F238E27FC236}">
                <a16:creationId xmlns:a16="http://schemas.microsoft.com/office/drawing/2014/main" id="{19BA808F-D37E-46DF-8F52-B75EBB68AA23}"/>
              </a:ext>
            </a:extLst>
          </p:cNvPr>
          <p:cNvCxnSpPr/>
          <p:nvPr/>
        </p:nvCxnSpPr>
        <p:spPr>
          <a:xfrm flipH="1">
            <a:off x="2080492" y="1226549"/>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8D317D8-0BDE-2548-9473-1455B618C082}"/>
              </a:ext>
            </a:extLst>
          </p:cNvPr>
          <p:cNvSpPr/>
          <p:nvPr/>
        </p:nvSpPr>
        <p:spPr>
          <a:xfrm>
            <a:off x="466701" y="143417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a:extLst>
              <a:ext uri="{FF2B5EF4-FFF2-40B4-BE49-F238E27FC236}">
                <a16:creationId xmlns:a16="http://schemas.microsoft.com/office/drawing/2014/main" id="{F87EC95D-EAA1-8345-856B-572EAE6BA639}"/>
              </a:ext>
            </a:extLst>
          </p:cNvPr>
          <p:cNvGrpSpPr/>
          <p:nvPr/>
        </p:nvGrpSpPr>
        <p:grpSpPr>
          <a:xfrm>
            <a:off x="1793492" y="1656469"/>
            <a:ext cx="230207" cy="470813"/>
            <a:chOff x="4944388" y="3399410"/>
            <a:chExt cx="230207" cy="470813"/>
          </a:xfrm>
        </p:grpSpPr>
        <p:cxnSp>
          <p:nvCxnSpPr>
            <p:cNvPr id="17" name="Straight Connector 16">
              <a:extLst>
                <a:ext uri="{FF2B5EF4-FFF2-40B4-BE49-F238E27FC236}">
                  <a16:creationId xmlns:a16="http://schemas.microsoft.com/office/drawing/2014/main" id="{430C2597-854E-F642-9996-D1F0B4ACB31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2F0557-CA71-8747-942E-CF3362518AD8}"/>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C793B5F5-9E89-3347-9FAE-DEE49D9EE6AC}"/>
              </a:ext>
            </a:extLst>
          </p:cNvPr>
          <p:cNvCxnSpPr/>
          <p:nvPr/>
        </p:nvCxnSpPr>
        <p:spPr>
          <a:xfrm flipH="1">
            <a:off x="4345776" y="1210227"/>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CFB3E53-A51D-404F-9D91-23E8F892E1FD}"/>
              </a:ext>
            </a:extLst>
          </p:cNvPr>
          <p:cNvSpPr/>
          <p:nvPr/>
        </p:nvSpPr>
        <p:spPr>
          <a:xfrm>
            <a:off x="466701" y="2732991"/>
            <a:ext cx="5996762" cy="1015663"/>
          </a:xfrm>
          <a:prstGeom prst="rect">
            <a:avLst/>
          </a:prstGeom>
        </p:spPr>
        <p:txBody>
          <a:bodyPr wrap="square">
            <a:spAutoFit/>
          </a:bodyPr>
          <a:lstStyle/>
          <a:p>
            <a:pPr marL="44450" algn="just">
              <a:lnSpc>
                <a:spcPct val="150000"/>
              </a:lnSpc>
              <a:defRPr/>
            </a:pPr>
            <a:r>
              <a:rPr lang="vi-VN" sz="2000" dirty="0">
                <a:latin typeface="+mn-lt"/>
              </a:rPr>
              <a:t>   Nếu mùa nào cũng được thu hoạch thì thích lắm, phải không mẹ?</a:t>
            </a:r>
          </a:p>
        </p:txBody>
      </p:sp>
      <p:sp>
        <p:nvSpPr>
          <p:cNvPr id="28" name="Oval 27">
            <a:extLst>
              <a:ext uri="{FF2B5EF4-FFF2-40B4-BE49-F238E27FC236}">
                <a16:creationId xmlns:a16="http://schemas.microsoft.com/office/drawing/2014/main" id="{5171BCCF-04E8-F047-A57C-1A81E891285F}"/>
              </a:ext>
            </a:extLst>
          </p:cNvPr>
          <p:cNvSpPr/>
          <p:nvPr/>
        </p:nvSpPr>
        <p:spPr>
          <a:xfrm>
            <a:off x="470899" y="290721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9" name="Straight Connector 28">
            <a:extLst>
              <a:ext uri="{FF2B5EF4-FFF2-40B4-BE49-F238E27FC236}">
                <a16:creationId xmlns:a16="http://schemas.microsoft.com/office/drawing/2014/main" id="{41972CF3-BCE2-154F-B369-0C389398F5A3}"/>
              </a:ext>
            </a:extLst>
          </p:cNvPr>
          <p:cNvCxnSpPr/>
          <p:nvPr/>
        </p:nvCxnSpPr>
        <p:spPr>
          <a:xfrm flipH="1">
            <a:off x="4837047" y="2732078"/>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E17A43B-BCD6-554A-8CB7-2ECFA5E6282A}"/>
              </a:ext>
            </a:extLst>
          </p:cNvPr>
          <p:cNvGrpSpPr/>
          <p:nvPr/>
        </p:nvGrpSpPr>
        <p:grpSpPr>
          <a:xfrm>
            <a:off x="2396016" y="3215991"/>
            <a:ext cx="230207" cy="470813"/>
            <a:chOff x="4944388" y="3399410"/>
            <a:chExt cx="230207" cy="470813"/>
          </a:xfrm>
        </p:grpSpPr>
        <p:cxnSp>
          <p:nvCxnSpPr>
            <p:cNvPr id="32" name="Straight Connector 31">
              <a:extLst>
                <a:ext uri="{FF2B5EF4-FFF2-40B4-BE49-F238E27FC236}">
                  <a16:creationId xmlns:a16="http://schemas.microsoft.com/office/drawing/2014/main" id="{6F93B920-5040-7C4D-BE9C-294BDCF9EC6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FA73612-6F0C-D742-BB11-FCFFFDE31C5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69E608FD-E818-5F4F-A242-4CD90E526DCC}"/>
              </a:ext>
            </a:extLst>
          </p:cNvPr>
          <p:cNvCxnSpPr/>
          <p:nvPr/>
        </p:nvCxnSpPr>
        <p:spPr>
          <a:xfrm flipH="1">
            <a:off x="2349479" y="2732991"/>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AD7121-92BD-5E4D-9AF0-05001C5DDB40}"/>
              </a:ext>
            </a:extLst>
          </p:cNvPr>
          <p:cNvCxnSpPr/>
          <p:nvPr/>
        </p:nvCxnSpPr>
        <p:spPr>
          <a:xfrm flipH="1">
            <a:off x="6349361" y="2770009"/>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084260"/>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mn-lt"/>
                <a:sym typeface="Arial"/>
              </a:rPr>
              <a:t>     </a:t>
            </a:r>
            <a:r>
              <a:rPr lang="vi-VN" sz="1450" dirty="0">
                <a:latin typeface="+mn-lt"/>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mn-lt"/>
              </a:rPr>
              <a:t>     Minh ríu rít bên mẹ:</a:t>
            </a:r>
          </a:p>
          <a:p>
            <a:pPr marL="44450" algn="just">
              <a:lnSpc>
                <a:spcPct val="120000"/>
              </a:lnSpc>
              <a:defRPr/>
            </a:pPr>
            <a:r>
              <a:rPr lang="vi-VN" sz="1450" dirty="0">
                <a:latin typeface="+mn-lt"/>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mn-lt"/>
              </a:rPr>
              <a:t>     - Đúng thế con ạ.</a:t>
            </a:r>
          </a:p>
          <a:p>
            <a:pPr marL="44450" algn="just">
              <a:lnSpc>
                <a:spcPct val="120000"/>
              </a:lnSpc>
              <a:defRPr/>
            </a:pPr>
            <a:r>
              <a:rPr lang="vi-VN" sz="1450" dirty="0">
                <a:latin typeface="+mn-lt"/>
              </a:rPr>
              <a:t>     - Nếu mùa nào cũng được thu hoạch thì thích lắm, phải không mẹ?</a:t>
            </a:r>
          </a:p>
          <a:p>
            <a:pPr marL="44450" algn="just">
              <a:lnSpc>
                <a:spcPct val="120000"/>
              </a:lnSpc>
              <a:defRPr/>
            </a:pPr>
            <a:r>
              <a:rPr lang="vi-VN" sz="1450" dirty="0">
                <a:latin typeface="+mn-lt"/>
              </a:rPr>
              <a:t>     Mẹ âu yếm nhìn Minh và bảo:</a:t>
            </a:r>
          </a:p>
          <a:p>
            <a:pPr marL="44450" algn="just">
              <a:lnSpc>
                <a:spcPct val="120000"/>
              </a:lnSpc>
              <a:defRPr/>
            </a:pPr>
            <a:r>
              <a:rPr lang="vi-VN" sz="1450" dirty="0">
                <a:latin typeface="+mn-lt"/>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mn-lt"/>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76" y="3155008"/>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169715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een Wheat fields in the wind.mp4" descr="Green Wheat fields in the wind.mp4">
            <a:hlinkClick r:id="" action="ppaction://media"/>
            <a:extLst>
              <a:ext uri="{FF2B5EF4-FFF2-40B4-BE49-F238E27FC236}">
                <a16:creationId xmlns:a16="http://schemas.microsoft.com/office/drawing/2014/main" id="{316A3AF5-09EE-E34B-92C8-3C4DA98AD265}"/>
              </a:ext>
            </a:extLst>
          </p:cNvPr>
          <p:cNvPicPr>
            <a:picLocks noChangeAspect="1"/>
          </p:cNvPicPr>
          <p:nvPr>
            <a:videoFile r:link="rId1"/>
            <p:extLst>
              <p:ext uri="{DAA4B4D4-6D71-4841-9C94-3DE7FCFB9230}">
                <p14:media xmlns:p14="http://schemas.microsoft.com/office/powerpoint/2010/main" r:embed="rId2">
                  <p14:trim st="60319" end="13158"/>
                </p14:media>
              </p:ext>
            </p:extLst>
          </p:nvPr>
        </p:nvPicPr>
        <p:blipFill rotWithShape="1">
          <a:blip r:embed="rId5"/>
          <a:srcRect t="12079" b="13107"/>
          <a:stretch>
            <a:fillRect/>
          </a:stretch>
        </p:blipFill>
        <p:spPr>
          <a:xfrm>
            <a:off x="635793" y="2157743"/>
            <a:ext cx="5721967" cy="2614075"/>
          </a:xfrm>
          <a:prstGeom prst="rect">
            <a:avLst/>
          </a:prstGeom>
        </p:spPr>
      </p:pic>
      <p:sp>
        <p:nvSpPr>
          <p:cNvPr id="4" name="TextBox 3">
            <a:extLst>
              <a:ext uri="{FF2B5EF4-FFF2-40B4-BE49-F238E27FC236}">
                <a16:creationId xmlns:a16="http://schemas.microsoft.com/office/drawing/2014/main" id="{C07B3502-F58A-46C0-88F8-3DE26F98CD3F}"/>
              </a:ext>
            </a:extLst>
          </p:cNvPr>
          <p:cNvSpPr txBox="1"/>
          <p:nvPr/>
        </p:nvSpPr>
        <p:spPr>
          <a:xfrm>
            <a:off x="1218102" y="460493"/>
            <a:ext cx="813585" cy="507831"/>
          </a:xfrm>
          <a:prstGeom prst="rect">
            <a:avLst/>
          </a:prstGeom>
          <a:noFill/>
        </p:spPr>
        <p:txBody>
          <a:bodyPr wrap="square" rtlCol="0">
            <a:spAutoFit/>
          </a:bodyPr>
          <a:lstStyle/>
          <a:p>
            <a:pPr algn="ctr">
              <a:lnSpc>
                <a:spcPct val="150000"/>
              </a:lnSpc>
            </a:pPr>
            <a:r>
              <a:rPr lang="vi-VN" sz="1800" b="1" dirty="0">
                <a:solidFill>
                  <a:srgbClr val="17479D"/>
                </a:solidFill>
                <a:latin typeface="+mn-lt"/>
              </a:rPr>
              <a:t>ĐỌC</a:t>
            </a:r>
            <a:endParaRPr lang="en-US" sz="1800" b="1" dirty="0">
              <a:solidFill>
                <a:srgbClr val="17479D"/>
              </a:solidFill>
              <a:latin typeface="+mn-lt"/>
            </a:endParaRPr>
          </a:p>
        </p:txBody>
      </p:sp>
      <p:pic>
        <p:nvPicPr>
          <p:cNvPr id="5" name="Picture 4">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635794" y="443403"/>
            <a:ext cx="582308" cy="525172"/>
          </a:xfrm>
          <a:prstGeom prst="rect">
            <a:avLst/>
          </a:prstGeom>
        </p:spPr>
      </p:pic>
      <p:sp>
        <p:nvSpPr>
          <p:cNvPr id="6" name="TextBox 5">
            <a:extLst>
              <a:ext uri="{FF2B5EF4-FFF2-40B4-BE49-F238E27FC236}">
                <a16:creationId xmlns:a16="http://schemas.microsoft.com/office/drawing/2014/main" id="{83C8FAFC-C1D0-49BB-A45E-D744951A028F}"/>
              </a:ext>
            </a:extLst>
          </p:cNvPr>
          <p:cNvSpPr txBox="1"/>
          <p:nvPr/>
        </p:nvSpPr>
        <p:spPr>
          <a:xfrm>
            <a:off x="765271" y="583707"/>
            <a:ext cx="5365827" cy="646331"/>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mn-lt"/>
              </a:rPr>
              <a:t>Từ ngữ</a:t>
            </a:r>
            <a:endParaRPr lang="en-US" sz="2400" b="1" dirty="0">
              <a:solidFill>
                <a:schemeClr val="accent6">
                  <a:lumMod val="50000"/>
                </a:schemeClr>
              </a:solidFill>
              <a:latin typeface="+mn-lt"/>
            </a:endParaRPr>
          </a:p>
        </p:txBody>
      </p:sp>
      <p:sp>
        <p:nvSpPr>
          <p:cNvPr id="7" name="Rectangle 6">
            <a:extLst>
              <a:ext uri="{FF2B5EF4-FFF2-40B4-BE49-F238E27FC236}">
                <a16:creationId xmlns:a16="http://schemas.microsoft.com/office/drawing/2014/main" id="{2A05FE84-F3FF-423B-ADA4-6F77209D652D}"/>
              </a:ext>
            </a:extLst>
          </p:cNvPr>
          <p:cNvSpPr/>
          <p:nvPr/>
        </p:nvSpPr>
        <p:spPr>
          <a:xfrm>
            <a:off x="721850" y="1158095"/>
            <a:ext cx="5595465" cy="507831"/>
          </a:xfrm>
          <a:prstGeom prst="rect">
            <a:avLst/>
          </a:prstGeom>
        </p:spPr>
        <p:txBody>
          <a:bodyPr wrap="square">
            <a:spAutoFit/>
          </a:bodyPr>
          <a:lstStyle/>
          <a:p>
            <a:pPr algn="just">
              <a:lnSpc>
                <a:spcPct val="150000"/>
              </a:lnSpc>
            </a:pPr>
            <a:r>
              <a:rPr lang="vi-VN" sz="1800" dirty="0">
                <a:latin typeface="+mn-lt"/>
              </a:rPr>
              <a:t> dập dờn</a:t>
            </a:r>
            <a:endParaRPr lang="vi-VN" sz="1800" b="1" dirty="0">
              <a:latin typeface="+mn-lt"/>
            </a:endParaRPr>
          </a:p>
        </p:txBody>
      </p:sp>
      <p:sp>
        <p:nvSpPr>
          <p:cNvPr id="8" name="Oval 7">
            <a:extLst>
              <a:ext uri="{FF2B5EF4-FFF2-40B4-BE49-F238E27FC236}">
                <a16:creationId xmlns:a16="http://schemas.microsoft.com/office/drawing/2014/main" id="{2C8AD751-7B5F-4219-A003-AE328012CD5C}"/>
              </a:ext>
            </a:extLst>
          </p:cNvPr>
          <p:cNvSpPr/>
          <p:nvPr/>
        </p:nvSpPr>
        <p:spPr>
          <a:xfrm>
            <a:off x="540685" y="13338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3BCDD889-B037-48BC-924C-9A4CE9368C89}"/>
              </a:ext>
            </a:extLst>
          </p:cNvPr>
          <p:cNvSpPr txBox="1"/>
          <p:nvPr/>
        </p:nvSpPr>
        <p:spPr>
          <a:xfrm>
            <a:off x="1760636" y="1148562"/>
            <a:ext cx="4995047" cy="872034"/>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mn-lt"/>
              </a:rPr>
              <a:t>: (lúa) chuyển động lên xuống nhịp nhàng</a:t>
            </a:r>
            <a:r>
              <a:rPr lang="en-US" sz="1800" dirty="0">
                <a:solidFill>
                  <a:schemeClr val="accent6">
                    <a:lumMod val="50000"/>
                  </a:schemeClr>
                </a:solidFill>
                <a:latin typeface="+mn-lt"/>
              </a:rPr>
              <a:t> </a:t>
            </a:r>
          </a:p>
          <a:p>
            <a:pPr>
              <a:lnSpc>
                <a:spcPct val="150000"/>
              </a:lnSpc>
            </a:pPr>
            <a:r>
              <a:rPr lang="en-US" sz="1800" dirty="0" err="1">
                <a:solidFill>
                  <a:schemeClr val="accent6">
                    <a:lumMod val="50000"/>
                  </a:schemeClr>
                </a:solidFill>
                <a:latin typeface="+mn-lt"/>
              </a:rPr>
              <a:t>theo</a:t>
            </a:r>
            <a:r>
              <a:rPr lang="en-US" sz="1800" dirty="0">
                <a:solidFill>
                  <a:schemeClr val="accent6">
                    <a:lumMod val="50000"/>
                  </a:schemeClr>
                </a:solidFill>
                <a:latin typeface="+mn-lt"/>
              </a:rPr>
              <a:t> </a:t>
            </a:r>
            <a:r>
              <a:rPr lang="en-US" sz="1800" dirty="0" err="1">
                <a:solidFill>
                  <a:schemeClr val="accent6">
                    <a:lumMod val="50000"/>
                  </a:schemeClr>
                </a:solidFill>
                <a:latin typeface="+mn-lt"/>
              </a:rPr>
              <a:t>gió</a:t>
            </a:r>
            <a:endParaRPr lang="en-US" sz="1800" dirty="0">
              <a:solidFill>
                <a:schemeClr val="accent6">
                  <a:lumMod val="50000"/>
                </a:schemeClr>
              </a:solidFill>
              <a:latin typeface="+mn-lt"/>
            </a:endParaRPr>
          </a:p>
        </p:txBody>
      </p:sp>
      <p:sp>
        <p:nvSpPr>
          <p:cNvPr id="10" name="Rectangle 9">
            <a:extLst>
              <a:ext uri="{FF2B5EF4-FFF2-40B4-BE49-F238E27FC236}">
                <a16:creationId xmlns:a16="http://schemas.microsoft.com/office/drawing/2014/main" id="{751247C1-6F34-FC4D-B310-4530610AC21F}"/>
              </a:ext>
            </a:extLst>
          </p:cNvPr>
          <p:cNvSpPr/>
          <p:nvPr/>
        </p:nvSpPr>
        <p:spPr>
          <a:xfrm>
            <a:off x="1972506" y="2300245"/>
            <a:ext cx="4816630" cy="369332"/>
          </a:xfrm>
          <a:prstGeom prst="rect">
            <a:avLst/>
          </a:prstGeom>
        </p:spPr>
        <p:txBody>
          <a:bodyPr wrap="square">
            <a:spAutoFit/>
          </a:bodyPr>
          <a:lstStyle/>
          <a:p>
            <a:r>
              <a:rPr lang="vi-VN" sz="1800" dirty="0">
                <a:solidFill>
                  <a:schemeClr val="accent6">
                    <a:lumMod val="50000"/>
                  </a:schemeClr>
                </a:solidFill>
                <a:latin typeface="+mn-lt"/>
              </a:rPr>
              <a:t>: gieo hạt cho mọc thành cây non.</a:t>
            </a:r>
            <a:endParaRPr lang="en-VN" dirty="0">
              <a:latin typeface="+mn-lt"/>
            </a:endParaRPr>
          </a:p>
        </p:txBody>
      </p:sp>
      <p:sp>
        <p:nvSpPr>
          <p:cNvPr id="12" name="Rectangle 11">
            <a:extLst>
              <a:ext uri="{FF2B5EF4-FFF2-40B4-BE49-F238E27FC236}">
                <a16:creationId xmlns:a16="http://schemas.microsoft.com/office/drawing/2014/main" id="{EF00572A-79BD-EC42-8362-0265447F1B81}"/>
              </a:ext>
            </a:extLst>
          </p:cNvPr>
          <p:cNvSpPr/>
          <p:nvPr/>
        </p:nvSpPr>
        <p:spPr>
          <a:xfrm>
            <a:off x="802742" y="2213998"/>
            <a:ext cx="5595465" cy="507831"/>
          </a:xfrm>
          <a:prstGeom prst="rect">
            <a:avLst/>
          </a:prstGeom>
        </p:spPr>
        <p:txBody>
          <a:bodyPr wrap="square">
            <a:spAutoFit/>
          </a:bodyPr>
          <a:lstStyle/>
          <a:p>
            <a:pPr algn="just">
              <a:lnSpc>
                <a:spcPct val="150000"/>
              </a:lnSpc>
            </a:pPr>
            <a:r>
              <a:rPr lang="vi-VN" sz="1800" dirty="0">
                <a:latin typeface="+mn-lt"/>
              </a:rPr>
              <a:t> ươm mầm</a:t>
            </a:r>
            <a:endParaRPr lang="vi-VN" sz="1800" b="1" dirty="0">
              <a:latin typeface="+mn-lt"/>
            </a:endParaRPr>
          </a:p>
        </p:txBody>
      </p:sp>
      <p:sp>
        <p:nvSpPr>
          <p:cNvPr id="13" name="Oval 12">
            <a:extLst>
              <a:ext uri="{FF2B5EF4-FFF2-40B4-BE49-F238E27FC236}">
                <a16:creationId xmlns:a16="http://schemas.microsoft.com/office/drawing/2014/main" id="{049D240A-30EF-4945-90DE-20683E4CD139}"/>
              </a:ext>
            </a:extLst>
          </p:cNvPr>
          <p:cNvSpPr/>
          <p:nvPr/>
        </p:nvSpPr>
        <p:spPr>
          <a:xfrm>
            <a:off x="540685" y="235871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Thiên lý hữu tình: Ươm một mầm cây, đường xanh muôn ngả - VOV Giao thông">
            <a:extLst>
              <a:ext uri="{FF2B5EF4-FFF2-40B4-BE49-F238E27FC236}">
                <a16:creationId xmlns:a16="http://schemas.microsoft.com/office/drawing/2014/main" id="{0F82537F-681A-E74B-9885-E555CBCF86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2282" y="2682858"/>
            <a:ext cx="3853435" cy="216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2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1749" fill="hold"/>
                                        <p:tgtEl>
                                          <p:spTgt spid="16"/>
                                        </p:tgtEl>
                                      </p:cBhvr>
                                    </p:cmd>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6"/>
                                        </p:tgtEl>
                                        <p:attrNameLst>
                                          <p:attrName>style.visibility</p:attrName>
                                        </p:attrNameLst>
                                      </p:cBhvr>
                                      <p:to>
                                        <p:strVal val="hidden"/>
                                      </p:to>
                                    </p:set>
                                    <p:cmd type="call" cmd="stop">
                                      <p:cBhvr>
                                        <p:cTn id="34" dur="1">
                                          <p:stCondLst>
                                            <p:cond delay="0"/>
                                          </p:stCondLst>
                                        </p:cTn>
                                        <p:tgtEl>
                                          <p:spTgt spid="16"/>
                                        </p:tgtEl>
                                      </p:cBhvr>
                                    </p:cmd>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16"/>
                </p:tgtEl>
              </p:cMediaNode>
            </p:video>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16"/>
                                        </p:tgtEl>
                                      </p:cBhvr>
                                    </p:cmd>
                                  </p:childTnLst>
                                </p:cTn>
                              </p:par>
                            </p:childTnLst>
                          </p:cTn>
                        </p:par>
                      </p:childTnLst>
                    </p:cTn>
                  </p:par>
                </p:childTnLst>
              </p:cTn>
              <p:nextCondLst>
                <p:cond evt="onClick" delay="0">
                  <p:tgtEl>
                    <p:spTgt spid="16"/>
                  </p:tgtEl>
                </p:cond>
              </p:nextCondLst>
            </p:seq>
          </p:childTnLst>
        </p:cTn>
      </p:par>
    </p:tnLst>
    <p:bldLst>
      <p:bldP spid="6" grpId="0"/>
      <p:bldP spid="7" grpId="0"/>
      <p:bldP spid="8" grpId="0" animBg="1"/>
      <p:bldP spid="9" grpId="0"/>
      <p:bldP spid="10" grpId="0"/>
      <p:bldP spid="12" grpId="0"/>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20566019"/>
</p:tagLst>
</file>

<file path=ppt/tags/tag2.xml><?xml version="1.0" encoding="utf-8"?>
<p:tagLst xmlns:a="http://schemas.openxmlformats.org/drawingml/2006/main" xmlns:r="http://schemas.openxmlformats.org/officeDocument/2006/relationships" xmlns:p="http://schemas.openxmlformats.org/presentationml/2006/main">
  <p:tag name="INKNOEBUTTONMODEL" val="{&quot;ActivityType&quot;:6,&quot;OptionCount&quot;:4,&quot;WcOptionCount&quot;:10,&quot;HasMultipleSubmission&quot;:false,&quot;HasAutoStop&quot;:false,&quot;HasMinimizeMode&quot;:false,&quot;TimerValue&quot;:&quot;1:00&quot;,&quot;HasAutoStart&quot;:false,&quot;HasCorrectAnswers&quot;:false,&quot;McqAnswers&quot;:[],&quot;ActivityId&quot;:&quot;sli20220209021201627788&quot;,&quot;IaMcqCompetition&quot;:false,&quot;IsAnonymous&quot;:false,&quot;AutoAdvance&quot;:false,&quot;IsCompetitionMode&quot;:false}"/>
  <p:tag name="ANSWERS" val="false"/>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2692</TotalTime>
  <Words>2060</Words>
  <Application>Microsoft Office PowerPoint</Application>
  <PresentationFormat>Custom</PresentationFormat>
  <Paragraphs>161</Paragraphs>
  <Slides>21</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UTM Avo</vt:lpstr>
      <vt:lpstr>Arial</vt:lpstr>
      <vt:lpstr>Kalam</vt:lpstr>
      <vt:lpstr>Times New Roman</vt:lpstr>
      <vt:lpstr>UTM Cookies</vt:lpstr>
      <vt:lpstr>Montserrat</vt:lpstr>
      <vt:lpstr>Tahoma</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Hang</cp:lastModifiedBy>
  <cp:revision>219</cp:revision>
  <dcterms:modified xsi:type="dcterms:W3CDTF">2024-01-31T04:30:21Z</dcterms:modified>
</cp:coreProperties>
</file>