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sldIdLst>
    <p:sldId id="258" r:id="rId3"/>
    <p:sldId id="270" r:id="rId4"/>
    <p:sldId id="289" r:id="rId5"/>
    <p:sldId id="290" r:id="rId6"/>
    <p:sldId id="259" r:id="rId7"/>
    <p:sldId id="269" r:id="rId8"/>
    <p:sldId id="257" r:id="rId9"/>
    <p:sldId id="260" r:id="rId10"/>
    <p:sldId id="294" r:id="rId11"/>
    <p:sldId id="272" r:id="rId12"/>
    <p:sldId id="295" r:id="rId13"/>
    <p:sldId id="266" r:id="rId14"/>
    <p:sldId id="285" r:id="rId15"/>
    <p:sldId id="296" r:id="rId16"/>
    <p:sldId id="293" r:id="rId17"/>
    <p:sldId id="287" r:id="rId18"/>
    <p:sldId id="291" r:id="rId19"/>
    <p:sldId id="267" r:id="rId20"/>
    <p:sldId id="297" r:id="rId21"/>
    <p:sldId id="298" r:id="rId22"/>
    <p:sldId id="299" r:id="rId23"/>
    <p:sldId id="300" r:id="rId24"/>
    <p:sldId id="301" r:id="rId25"/>
    <p:sldId id="283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3210"/>
    <a:srgbClr val="FCF7E3"/>
    <a:srgbClr val="99D8F1"/>
    <a:srgbClr val="B06C3E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204" y="126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B96367-B3A1-4FAA-9855-793EB5F4A3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04C45BC-A8DA-41C5-8C72-14382B1597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8B73-2387-42F1-B51B-C78B6EA2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14CFBC-58B0-4C5D-91F0-7AF806E1B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D1B0DC4-0463-470E-99CD-E11ED445F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28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A890DA-8199-4B47-8924-F9E27DF06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726CDFB-96D1-4E2E-9267-835C5D7AD4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1C721D-052A-4A61-A37B-4BF737E48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786C56-E9BE-411D-B13A-533E1603A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13A0988-A182-4CFE-ABAA-1C46D356A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0D4DED2-65F9-4D21-AB4C-9B8F0AA9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58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D7565D-F5E3-4B2F-95C7-8597B1BC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93BB3DC-42B3-4A04-8DAD-E91BFEF1C4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0CFD9B-330D-4FCE-954A-B22E94F56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CFCDD5F-6071-4A1D-A6DB-8F40981E5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6AA5C96-0D7D-49B7-A0E1-35242CEA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300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AB79F9A-99D7-4D37-A099-B155B76287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658A96-5138-4CD9-827A-8A89BE7D3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2226A5-27EB-4465-AE8F-E936BC5B0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0667A8A-742D-42FD-8682-27F39F575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4A4C51-AFC6-425D-A2DF-3B9A5C37D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626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7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37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070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1F3142-081E-4A14-A836-451E126EA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3839F1-3C85-42A5-A507-C501A9079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168DB7-797F-40DD-9C3A-C33A4A02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24AA37-88A1-4607-93E1-3C629C861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56B922-DCD3-4953-BA8C-E7DF5134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33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CA621C-C1FA-41DB-AB51-4D2B588C5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794BED-3139-4120-ABB9-54FAF77E4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F1055-1717-4F96-8499-5C4121FF6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C15731-50AD-4310-8152-56B184DF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B441DE-64C3-435A-9EB2-374BA697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2320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704E1C-8EB2-4523-ABA8-3B33B74CE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3EED9A-820A-4C81-9F8C-A95AB4C743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5295E2B-E898-4184-B856-3ED5A724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43CA20A-81BC-4F22-9249-4CDFB3D18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A5F470-9B06-4EA6-8EB5-03CE9CDBF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20549D9-F23B-4687-9235-3E5685A2C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0806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33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E06E65-EF7B-49BA-838C-ECB5682E9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E9AB878-E8D6-4913-AAC9-EB4DA300A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014C5A2-9077-42B0-BBF6-07402078F6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1718F37-2884-481E-A3A9-BED1571476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1973291-C8A0-4C84-970C-2046AE0437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C1E4BC9-40BB-4BF6-AD9A-FF011CC7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0289C9-B3BD-4A3A-939E-624BB457F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4D35BB6-B9C9-4622-A0F6-41FCED816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709643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BA1136-B371-424C-B423-2A649DA1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B22CEC5-A753-4E07-8110-FAA99F8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DEFF429-2417-4C48-BB63-09E22856F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416FD3E-3060-4234-8FD8-1F464EF2C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367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DC4ED2A-EE37-4E75-BAF3-0896F4DB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4FECF55-7803-4178-ABF8-636960924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F1529DA-ACDB-46BB-A391-C52F10598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80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2EF69D-AFB6-4C3C-9F76-F169F4151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94A54B8-81F9-4AD4-A97E-50980CE7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955E496-4D09-4E0E-9B31-0E7833463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FE1CD1-32A2-4F3E-A722-5CB46D290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7EF63-31EF-429D-9A41-B39277A8D1DA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D56418-C15B-4F78-BAFD-28F30F1C0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8E97B0-3186-44B2-817B-1356352F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4290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8A6C6153-6B1B-4C91-A837-65C87BFEF1C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4C439BB-0A4A-4E33-9B2E-F88E8AD8C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561CC7-CDDE-4FC4-A90C-488EE8BD2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8D43D5-E0AA-4894-BAA2-FFBDAE0DE1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7EF63-31EF-429D-9A41-B39277A8D1DA}" type="datetimeFigureOut">
              <a:rPr lang="zh-CN" altLang="en-US" smtClean="0"/>
              <a:t>2022/1/14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B6642E-CB90-49E1-A903-DAC92E31A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9EE623-CF5A-42D3-B5E9-83DE25AA1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4C6EA-0B73-4255-8AB9-45B31BBFEA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4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2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3EEEAB4-4C44-48C9-B1F3-84275967BAA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20521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4.png"/><Relationship Id="rId7" Type="http://schemas.openxmlformats.org/officeDocument/2006/relationships/image" Target="../media/image32.png"/><Relationship Id="rId12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23.png"/><Relationship Id="rId10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7.png"/><Relationship Id="rId7" Type="http://schemas.openxmlformats.org/officeDocument/2006/relationships/image" Target="../media/image3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6.png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grpSp>
        <p:nvGrpSpPr>
          <p:cNvPr id="32" name="组合 31">
            <a:extLst>
              <a:ext uri="{FF2B5EF4-FFF2-40B4-BE49-F238E27FC236}">
                <a16:creationId xmlns:a16="http://schemas.microsoft.com/office/drawing/2014/main" id="{EF2BF5B4-CF6A-496A-BAC9-1A8D34BB0D54}"/>
              </a:ext>
            </a:extLst>
          </p:cNvPr>
          <p:cNvGrpSpPr/>
          <p:nvPr/>
        </p:nvGrpSpPr>
        <p:grpSpPr>
          <a:xfrm>
            <a:off x="4461908" y="2857083"/>
            <a:ext cx="3633944" cy="646331"/>
            <a:chOff x="4461908" y="2857083"/>
            <a:chExt cx="3633944" cy="646331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36481093-C338-403F-91F8-428DFCBD4336}"/>
                </a:ext>
              </a:extLst>
            </p:cNvPr>
            <p:cNvSpPr/>
            <p:nvPr/>
          </p:nvSpPr>
          <p:spPr>
            <a:xfrm>
              <a:off x="5273040" y="2857083"/>
              <a:ext cx="20116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None/>
              </a:pPr>
              <a:endParaRPr lang="zh-CN" altLang="en-US" sz="3600" dirty="0">
                <a:latin typeface="Centaur" panose="02030504050205020304" pitchFamily="18" charset="0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B28AB7A6-4ABC-4C7D-8410-5AE794F47C7D}"/>
                </a:ext>
              </a:extLst>
            </p:cNvPr>
            <p:cNvGrpSpPr/>
            <p:nvPr/>
          </p:nvGrpSpPr>
          <p:grpSpPr>
            <a:xfrm>
              <a:off x="4461908" y="2930992"/>
              <a:ext cx="811132" cy="496222"/>
              <a:chOff x="4358640" y="2921168"/>
              <a:chExt cx="1295400" cy="792480"/>
            </a:xfrm>
          </p:grpSpPr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3EFD6D44-59C4-49CF-B546-38DC1C9B00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4" name="图片 23">
                <a:extLst>
                  <a:ext uri="{FF2B5EF4-FFF2-40B4-BE49-F238E27FC236}">
                    <a16:creationId xmlns:a16="http://schemas.microsoft.com/office/drawing/2014/main" id="{9FB3F03E-436D-4A81-9AD6-7AF90B8478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F43F9C23-14A5-4876-937F-A92167F8EFF8}"/>
                </a:ext>
              </a:extLst>
            </p:cNvPr>
            <p:cNvGrpSpPr/>
            <p:nvPr/>
          </p:nvGrpSpPr>
          <p:grpSpPr>
            <a:xfrm>
              <a:off x="7284720" y="2930992"/>
              <a:ext cx="811132" cy="496222"/>
              <a:chOff x="4358640" y="2921168"/>
              <a:chExt cx="1295400" cy="792480"/>
            </a:xfrm>
          </p:grpSpPr>
          <p:pic>
            <p:nvPicPr>
              <p:cNvPr id="27" name="图片 26">
                <a:extLst>
                  <a:ext uri="{FF2B5EF4-FFF2-40B4-BE49-F238E27FC236}">
                    <a16:creationId xmlns:a16="http://schemas.microsoft.com/office/drawing/2014/main" id="{38C6D174-DF70-4AB6-9BAD-6696EE98C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61560" y="2921168"/>
                <a:ext cx="792480" cy="792480"/>
              </a:xfrm>
              <a:prstGeom prst="rect">
                <a:avLst/>
              </a:prstGeom>
            </p:spPr>
          </p:pic>
          <p:pic>
            <p:nvPicPr>
              <p:cNvPr id="28" name="图片 27">
                <a:extLst>
                  <a:ext uri="{FF2B5EF4-FFF2-40B4-BE49-F238E27FC236}">
                    <a16:creationId xmlns:a16="http://schemas.microsoft.com/office/drawing/2014/main" id="{E29E71C1-4F95-471C-AE6A-31448B685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58640" y="2921168"/>
                <a:ext cx="792480" cy="792480"/>
              </a:xfrm>
              <a:prstGeom prst="rect">
                <a:avLst/>
              </a:prstGeom>
            </p:spPr>
          </p:pic>
        </p:grpSp>
      </p:grpSp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112103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44411" t="47053" r="28358" b="33825"/>
          <a:stretch/>
        </p:blipFill>
        <p:spPr>
          <a:xfrm>
            <a:off x="3495936" y="2527161"/>
            <a:ext cx="5553935" cy="219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3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1353" y="1372033"/>
            <a:ext cx="1409205" cy="128016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BD5D85E-DE68-41CC-9D84-BF0BE1D24D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89" y="1776076"/>
            <a:ext cx="3997186" cy="4404360"/>
          </a:xfrm>
          <a:prstGeom prst="rect">
            <a:avLst/>
          </a:prstGeom>
        </p:spPr>
      </p:pic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25707" y="3464476"/>
            <a:ext cx="7790815" cy="661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7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0,35 x 0,35 x 3,14 = 0,38465 (</a:t>
            </a:r>
            <a:r>
              <a:rPr lang="en-US" altLang="en-US" sz="37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dm</a:t>
            </a:r>
            <a:r>
              <a:rPr lang="en-US" altLang="en-US" sz="3700" b="1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r>
              <a:rPr lang="en-US" altLang="en-US" sz="37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3939957" y="2266333"/>
            <a:ext cx="655659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Diện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tích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hình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tròn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đó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là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14985" y="503207"/>
            <a:ext cx="111620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0,35 </a:t>
            </a:r>
            <a:r>
              <a:rPr lang="en-US" altLang="en-US" sz="4400" b="1" i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dm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00160" y="4584536"/>
            <a:ext cx="848030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000" b="1" err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Đáp</a:t>
            </a:r>
            <a:r>
              <a:rPr lang="en-US" altLang="en-US" sz="4000" b="1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 số: </a:t>
            </a:r>
            <a:r>
              <a:rPr lang="en-US" altLang="en-US" sz="4000" b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0,38465 </a:t>
            </a:r>
            <a:r>
              <a:rPr lang="en-US" altLang="en-US" sz="4000" b="1" i="1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dm</a:t>
            </a:r>
            <a:r>
              <a:rPr lang="en-US" altLang="en-US" sz="4000" b="1" baseline="30000" dirty="0">
                <a:solidFill>
                  <a:schemeClr val="accent1">
                    <a:lumMod val="50000"/>
                  </a:schemeClr>
                </a:solidFill>
                <a:cs typeface="Arial" panose="020B0604020202020204" pitchFamily="34" charset="0"/>
              </a:rPr>
              <a:t>2</a:t>
            </a:r>
            <a:endParaRPr lang="en-US" altLang="en-US" sz="40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6287" y="1701482"/>
            <a:ext cx="2771129" cy="3770263"/>
            <a:chOff x="-203666" y="1070784"/>
            <a:chExt cx="2771129" cy="3770263"/>
          </a:xfrm>
        </p:grpSpPr>
        <p:pic>
          <p:nvPicPr>
            <p:cNvPr id="24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03666" y="2400444"/>
              <a:ext cx="2771129" cy="2341347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677073" y="1070784"/>
              <a:ext cx="1295400" cy="3770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39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239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27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83011" y="2567830"/>
            <a:ext cx="2771129" cy="2434841"/>
            <a:chOff x="6811474" y="1377786"/>
            <a:chExt cx="2771129" cy="2434841"/>
          </a:xfrm>
        </p:grpSpPr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1474" y="1377786"/>
              <a:ext cx="2771129" cy="2341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845875" y="1950579"/>
              <a:ext cx="1295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1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15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62294" y="398484"/>
            <a:ext cx="6839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C = 6,28 cm</a:t>
            </a:r>
            <a:endParaRPr lang="en-US" sz="4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64514" y="2397985"/>
            <a:ext cx="6416030" cy="3096265"/>
            <a:chOff x="723900" y="2212587"/>
            <a:chExt cx="6416030" cy="3096265"/>
          </a:xfrm>
        </p:grpSpPr>
        <p:sp>
          <p:nvSpPr>
            <p:cNvPr id="3" name="Rounded Rectangle 2"/>
            <p:cNvSpPr/>
            <p:nvPr/>
          </p:nvSpPr>
          <p:spPr>
            <a:xfrm>
              <a:off x="723900" y="2212587"/>
              <a:ext cx="5955018" cy="3096265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13088" y="2344947"/>
              <a:ext cx="497205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4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= d x 3,14</a:t>
              </a:r>
            </a:p>
            <a:p>
              <a:r>
                <a:rPr lang="en-GB" sz="4400" b="1" dirty="0">
                  <a:solidFill>
                    <a:schemeClr val="accent1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 = r x 2 x 3,14</a:t>
              </a:r>
              <a:endParaRPr lang="en-US" sz="4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80320" y="3791054"/>
              <a:ext cx="53596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C: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chu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endPara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d: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endPara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800" b="1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r: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GB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0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8106" y="1370558"/>
            <a:ext cx="4482950" cy="5151120"/>
          </a:xfrm>
          <a:prstGeom prst="rect">
            <a:avLst/>
          </a:prstGeom>
        </p:spPr>
      </p:pic>
      <p:grpSp>
        <p:nvGrpSpPr>
          <p:cNvPr id="21" name="组合 18">
            <a:extLst>
              <a:ext uri="{FF2B5EF4-FFF2-40B4-BE49-F238E27FC236}">
                <a16:creationId xmlns:a16="http://schemas.microsoft.com/office/drawing/2014/main" id="{6CA77372-C904-4B86-BB97-CE8409F4E857}"/>
              </a:ext>
            </a:extLst>
          </p:cNvPr>
          <p:cNvGrpSpPr/>
          <p:nvPr/>
        </p:nvGrpSpPr>
        <p:grpSpPr>
          <a:xfrm>
            <a:off x="43176" y="0"/>
            <a:ext cx="2242676" cy="1762103"/>
            <a:chOff x="5056546" y="1975436"/>
            <a:chExt cx="1772914" cy="1393004"/>
          </a:xfrm>
        </p:grpSpPr>
        <p:pic>
          <p:nvPicPr>
            <p:cNvPr id="22" name="图片 19">
              <a:extLst>
                <a:ext uri="{FF2B5EF4-FFF2-40B4-BE49-F238E27FC236}">
                  <a16:creationId xmlns:a16="http://schemas.microsoft.com/office/drawing/2014/main" id="{0E6BFE63-F3C8-4133-B18B-024247ED1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23" name="图片 20">
              <a:extLst>
                <a:ext uri="{FF2B5EF4-FFF2-40B4-BE49-F238E27FC236}">
                  <a16:creationId xmlns:a16="http://schemas.microsoft.com/office/drawing/2014/main" id="{9290F9D7-E8D2-432D-9C15-0EA125D5B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24" name="图片 21">
              <a:extLst>
                <a:ext uri="{FF2B5EF4-FFF2-40B4-BE49-F238E27FC236}">
                  <a16:creationId xmlns:a16="http://schemas.microsoft.com/office/drawing/2014/main" id="{044BA694-63F0-4FD1-AF7C-B8BA69034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02454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737" y="336928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8C024A3-7B6C-48F8-920A-ACE2F37BC2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4533" y="1934520"/>
            <a:ext cx="5056828" cy="50568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0161" y="275373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festival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template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0161" y="446518"/>
            <a:ext cx="102794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biết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C = 6,28 cm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31566" y="2966519"/>
            <a:ext cx="53678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cs typeface="Arial" panose="020B0604020202020204" pitchFamily="34" charset="0"/>
              </a:rPr>
              <a:t>6,28 : 3,14 : 2 = 1 (</a:t>
            </a:r>
            <a:r>
              <a:rPr lang="en-US" altLang="en-US" sz="3600" b="1" i="1" dirty="0">
                <a:cs typeface="Arial" panose="020B0604020202020204" pitchFamily="34" charset="0"/>
              </a:rPr>
              <a:t>cm</a:t>
            </a:r>
            <a:r>
              <a:rPr lang="en-US" altLang="en-US" sz="3600" b="1" dirty="0">
                <a:cs typeface="Arial" panose="020B0604020202020204" pitchFamily="34" charset="0"/>
              </a:rPr>
              <a:t>)</a:t>
            </a:r>
            <a:endParaRPr lang="en-US" altLang="en-US" sz="3600" dirty="0"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367201" y="4613220"/>
            <a:ext cx="59606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cs typeface="Arial" panose="020B0604020202020204" pitchFamily="34" charset="0"/>
              </a:rPr>
              <a:t>1 </a:t>
            </a:r>
            <a:r>
              <a:rPr lang="en-US" altLang="en-US" sz="3600" dirty="0">
                <a:cs typeface="Arial" panose="020B0604020202020204" pitchFamily="34" charset="0"/>
              </a:rPr>
              <a:t>x</a:t>
            </a:r>
            <a:r>
              <a:rPr lang="en-US" altLang="en-US" sz="3600" b="1" dirty="0">
                <a:cs typeface="Arial" panose="020B0604020202020204" pitchFamily="34" charset="0"/>
              </a:rPr>
              <a:t> 1 </a:t>
            </a:r>
            <a:r>
              <a:rPr lang="en-US" altLang="en-US" sz="3600" dirty="0">
                <a:cs typeface="Arial" panose="020B0604020202020204" pitchFamily="34" charset="0"/>
              </a:rPr>
              <a:t>x</a:t>
            </a:r>
            <a:r>
              <a:rPr lang="en-US" altLang="en-US" sz="3600" b="1" dirty="0">
                <a:cs typeface="Arial" panose="020B0604020202020204" pitchFamily="34" charset="0"/>
              </a:rPr>
              <a:t> 3,14 = 3,14 (</a:t>
            </a:r>
            <a:r>
              <a:rPr lang="en-US" altLang="en-US" sz="3600" b="1" i="1" dirty="0">
                <a:cs typeface="Arial" panose="020B0604020202020204" pitchFamily="34" charset="0"/>
              </a:rPr>
              <a:t>cm</a:t>
            </a:r>
            <a:r>
              <a:rPr lang="en-US" altLang="en-US" sz="3600" b="1" baseline="30000" dirty="0">
                <a:cs typeface="Arial" panose="020B0604020202020204" pitchFamily="34" charset="0"/>
              </a:rPr>
              <a:t>2</a:t>
            </a:r>
            <a:r>
              <a:rPr lang="en-US" altLang="en-US" sz="3600" b="1" dirty="0">
                <a:cs typeface="Arial" panose="020B0604020202020204" pitchFamily="34" charset="0"/>
              </a:rPr>
              <a:t>)</a:t>
            </a:r>
            <a:endParaRPr lang="en-US" altLang="en-US" sz="3600" dirty="0"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222417" y="5432729"/>
            <a:ext cx="5105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cs typeface="Arial" panose="020B0604020202020204" pitchFamily="34" charset="0"/>
              </a:rPr>
              <a:t>Đáp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cs typeface="Arial" panose="020B0604020202020204" pitchFamily="34" charset="0"/>
              </a:rPr>
              <a:t>: 3,14 </a:t>
            </a:r>
            <a:r>
              <a:rPr lang="en-US" altLang="en-US" sz="3200" b="1" i="1" dirty="0">
                <a:cs typeface="Arial" panose="020B0604020202020204" pitchFamily="34" charset="0"/>
              </a:rPr>
              <a:t>cm</a:t>
            </a:r>
            <a:r>
              <a:rPr lang="en-US" altLang="en-US" sz="3200" b="1" baseline="30000" dirty="0">
                <a:cs typeface="Arial" panose="020B0604020202020204" pitchFamily="34" charset="0"/>
              </a:rPr>
              <a:t>2</a:t>
            </a:r>
          </a:p>
        </p:txBody>
      </p: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1092844" y="2128800"/>
            <a:ext cx="59410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cs typeface="Arial" panose="020B0604020202020204" pitchFamily="34" charset="0"/>
              </a:rPr>
              <a:t>Bán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kính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của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tròn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đó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là</a:t>
            </a:r>
            <a:r>
              <a:rPr lang="en-US" altLang="en-US" sz="3200" b="1" dirty="0">
                <a:cs typeface="Arial" panose="020B0604020202020204" pitchFamily="34" charset="0"/>
              </a:rPr>
              <a:t>: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1092844" y="3780764"/>
            <a:ext cx="512191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 err="1">
                <a:cs typeface="Arial" panose="020B0604020202020204" pitchFamily="34" charset="0"/>
              </a:rPr>
              <a:t>Diện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tích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hình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tròn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đó</a:t>
            </a:r>
            <a:r>
              <a:rPr lang="en-US" altLang="en-US" sz="3200" b="1" dirty="0"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cs typeface="Arial" panose="020B0604020202020204" pitchFamily="34" charset="0"/>
              </a:rPr>
              <a:t>là</a:t>
            </a:r>
            <a:r>
              <a:rPr lang="en-US" altLang="en-US" sz="3200" b="1" dirty="0">
                <a:cs typeface="Arial" panose="020B0604020202020204" pitchFamily="34" charset="0"/>
              </a:rPr>
              <a:t>: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72002" y="1244439"/>
            <a:ext cx="463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36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6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-384088" y="4749911"/>
            <a:ext cx="2771129" cy="2341347"/>
            <a:chOff x="-220518" y="3352404"/>
            <a:chExt cx="2771129" cy="2341347"/>
          </a:xfrm>
        </p:grpSpPr>
        <p:pic>
          <p:nvPicPr>
            <p:cNvPr id="21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40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6" grpId="0"/>
      <p:bldP spid="17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83011" y="2567830"/>
            <a:ext cx="2771129" cy="2434841"/>
            <a:chOff x="6811474" y="1377786"/>
            <a:chExt cx="2771129" cy="2434841"/>
          </a:xfrm>
        </p:grpSpPr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1474" y="1377786"/>
              <a:ext cx="2771129" cy="2341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845875" y="1950579"/>
              <a:ext cx="1295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1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9150" y="2567830"/>
            <a:ext cx="2771129" cy="2341347"/>
            <a:chOff x="-220518" y="3352404"/>
            <a:chExt cx="2771129" cy="2341347"/>
          </a:xfrm>
        </p:grpSpPr>
        <p:pic>
          <p:nvPicPr>
            <p:cNvPr id="15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319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5" name="图片 12">
            <a:extLst>
              <a:ext uri="{FF2B5EF4-FFF2-40B4-BE49-F238E27FC236}">
                <a16:creationId xmlns:a16="http://schemas.microsoft.com/office/drawing/2014/main" id="{62AFF118-54BC-439A-85C4-B9A97AEF50F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655" t="646"/>
          <a:stretch/>
        </p:blipFill>
        <p:spPr>
          <a:xfrm flipH="1">
            <a:off x="31750" y="1487915"/>
            <a:ext cx="6860349" cy="49377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944" y="1918559"/>
            <a:ext cx="6459847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kính</a:t>
            </a:r>
            <a:r>
              <a:rPr lang="en-US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0,7 m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alt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0,3 m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miệng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giếng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5685" y="-266419"/>
            <a:ext cx="1409205" cy="1280160"/>
          </a:xfrm>
          <a:prstGeom prst="rect">
            <a:avLst/>
          </a:prstGeom>
        </p:spPr>
      </p:pic>
      <p:grpSp>
        <p:nvGrpSpPr>
          <p:cNvPr id="31" name="组合 22">
            <a:extLst>
              <a:ext uri="{FF2B5EF4-FFF2-40B4-BE49-F238E27FC236}">
                <a16:creationId xmlns:a16="http://schemas.microsoft.com/office/drawing/2014/main" id="{F0308CEC-B242-473C-8D49-F97924FAE470}"/>
              </a:ext>
            </a:extLst>
          </p:cNvPr>
          <p:cNvGrpSpPr/>
          <p:nvPr/>
        </p:nvGrpSpPr>
        <p:grpSpPr>
          <a:xfrm>
            <a:off x="44927" y="116277"/>
            <a:ext cx="2242676" cy="1762103"/>
            <a:chOff x="7591354" y="2055431"/>
            <a:chExt cx="1772914" cy="1393004"/>
          </a:xfrm>
        </p:grpSpPr>
        <p:pic>
          <p:nvPicPr>
            <p:cNvPr id="32" name="图片 27">
              <a:extLst>
                <a:ext uri="{FF2B5EF4-FFF2-40B4-BE49-F238E27FC236}">
                  <a16:creationId xmlns:a16="http://schemas.microsoft.com/office/drawing/2014/main" id="{A1A53FCE-0189-487C-8328-1378DD392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1354" y="2055431"/>
              <a:ext cx="1772914" cy="1393004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D248B0FC-51D8-44B1-8804-30E0D287D51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7082" y="2383789"/>
              <a:ext cx="560164" cy="826471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8EC2E966-D07B-43B0-933F-428270D57A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00364" y="2582875"/>
              <a:ext cx="560786" cy="865560"/>
            </a:xfrm>
            <a:prstGeom prst="rect">
              <a:avLst/>
            </a:prstGeom>
          </p:spPr>
        </p:pic>
      </p:grpSp>
      <p:sp>
        <p:nvSpPr>
          <p:cNvPr id="36" name="Oval 35"/>
          <p:cNvSpPr/>
          <p:nvPr/>
        </p:nvSpPr>
        <p:spPr>
          <a:xfrm>
            <a:off x="7778131" y="1275263"/>
            <a:ext cx="3276600" cy="3276600"/>
          </a:xfrm>
          <a:prstGeom prst="ellipse">
            <a:avLst/>
          </a:prstGeom>
          <a:solidFill>
            <a:srgbClr val="99D8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8616331" y="2037263"/>
            <a:ext cx="1752600" cy="1752600"/>
          </a:xfrm>
          <a:prstGeom prst="ellipse">
            <a:avLst/>
          </a:prstGeom>
          <a:solidFill>
            <a:srgbClr val="FCF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8" name="Straight Connector 37"/>
          <p:cNvCxnSpPr>
            <a:endCxn id="37" idx="6"/>
          </p:cNvCxnSpPr>
          <p:nvPr/>
        </p:nvCxnSpPr>
        <p:spPr>
          <a:xfrm>
            <a:off x="9454531" y="2875463"/>
            <a:ext cx="882650" cy="22225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9456088" y="2426081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0,7m</a:t>
            </a:r>
          </a:p>
        </p:txBody>
      </p: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520837" y="2848330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0,3m</a:t>
            </a:r>
          </a:p>
        </p:txBody>
      </p:sp>
      <p:sp>
        <p:nvSpPr>
          <p:cNvPr id="41" name="Line 16"/>
          <p:cNvSpPr>
            <a:spLocks noChangeShapeType="1"/>
          </p:cNvSpPr>
          <p:nvPr/>
        </p:nvSpPr>
        <p:spPr bwMode="auto">
          <a:xfrm>
            <a:off x="10368931" y="2812169"/>
            <a:ext cx="685800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302625" y="2300444"/>
            <a:ext cx="659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167" b="49333" l="7829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75554" t="19962" r="-839" b="51231"/>
          <a:stretch/>
        </p:blipFill>
        <p:spPr>
          <a:xfrm>
            <a:off x="1899763" y="-34009"/>
            <a:ext cx="1790700" cy="2095500"/>
          </a:xfrm>
          <a:prstGeom prst="rect">
            <a:avLst/>
          </a:prstGeom>
        </p:spPr>
      </p:pic>
      <p:pic>
        <p:nvPicPr>
          <p:cNvPr id="47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7000" b="100000" l="62564" r="9504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8080" t="66935" r="6635" b="4258"/>
          <a:stretch/>
        </p:blipFill>
        <p:spPr>
          <a:xfrm>
            <a:off x="-117393" y="5631433"/>
            <a:ext cx="1252878" cy="14661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599" b="88281" l="59517" r="96633">
                        <a14:foregroundMark x1="73939" y1="40625" x2="73939" y2="40625"/>
                        <a14:foregroundMark x1="74012" y1="40365" x2="82943" y2="46094"/>
                        <a14:foregroundMark x1="74305" y1="35156" x2="84553" y2="42578"/>
                        <a14:foregroundMark x1="77233" y1="32943" x2="75549" y2="52214"/>
                        <a14:foregroundMark x1="70571" y1="36068" x2="84993" y2="58854"/>
                        <a14:foregroundMark x1="74524" y1="28776" x2="89678" y2="44141"/>
                        <a14:foregroundMark x1="90410" y1="45182" x2="92167" y2="45052"/>
                        <a14:foregroundMark x1="72548" y1="42188" x2="75549" y2="50651"/>
                        <a14:foregroundMark x1="76501" y1="38672" x2="84187" y2="43229"/>
                        <a14:backgroundMark x1="65007" y1="20182" x2="65007" y2="20182"/>
                        <a14:backgroundMark x1="65520" y1="18750" x2="62445" y2="47266"/>
                        <a14:backgroundMark x1="63177" y1="20703" x2="62445" y2="43750"/>
                        <a14:backgroundMark x1="68009" y1="21484" x2="61713" y2="30729"/>
                        <a14:backgroundMark x1="66252" y1="18490" x2="89605" y2="15885"/>
                        <a14:backgroundMark x1="92020" y1="18750" x2="93777" y2="65365"/>
                        <a14:backgroundMark x1="62299" y1="51823" x2="66764" y2="73568"/>
                      </a14:backgroundRemoval>
                    </a14:imgEffect>
                  </a14:imgLayer>
                </a14:imgProps>
              </a:ext>
            </a:extLst>
          </a:blip>
          <a:srcRect l="63250" t="12489" r="5063" b="31151"/>
          <a:stretch/>
        </p:blipFill>
        <p:spPr>
          <a:xfrm>
            <a:off x="9205769" y="197041"/>
            <a:ext cx="2523410" cy="2523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92099" y="2381318"/>
            <a:ext cx="5182508" cy="2456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3200" b="1" u="sng" dirty="0" err="1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GB" sz="3200" b="1" u="sng" dirty="0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u="sng" dirty="0" err="1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r>
              <a:rPr lang="en-GB" sz="3200" b="1" u="sng" dirty="0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0,7m</a:t>
            </a:r>
          </a:p>
          <a:p>
            <a:pPr>
              <a:lnSpc>
                <a:spcPct val="120000"/>
              </a:lnSpc>
            </a:pP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rộng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0,3 m</a:t>
            </a:r>
          </a:p>
          <a:p>
            <a:pPr>
              <a:lnSpc>
                <a:spcPct val="120000"/>
              </a:lnSpc>
            </a:pP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...m</a:t>
            </a:r>
            <a:r>
              <a:rPr lang="en-GB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b="1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41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 animBg="1"/>
      <p:bldP spid="36" grpId="1" animBg="1"/>
      <p:bldP spid="37" grpId="0" animBg="1"/>
      <p:bldP spid="37" grpId="1" animBg="1"/>
      <p:bldP spid="39" grpId="0"/>
      <p:bldP spid="39" grpId="1"/>
      <p:bldP spid="40" grpId="0"/>
      <p:bldP spid="40" grpId="1"/>
      <p:bldP spid="41" grpId="0" animBg="1"/>
      <p:bldP spid="41" grpId="1" animBg="1"/>
      <p:bldP spid="5" grpId="0"/>
      <p:bldP spid="5" grpId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2795" y="-468807"/>
            <a:ext cx="2708950" cy="193851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392722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6845" y="101466"/>
            <a:ext cx="893140" cy="81135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203676" y="354278"/>
            <a:ext cx="2650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GB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51608" y="986207"/>
            <a:ext cx="10916492" cy="537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0,7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0,7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3,14 </a:t>
            </a:r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= 1,5386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0,7 + 0,3 = 1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1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3,14 </a:t>
            </a:r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= 3,14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giếng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3,14– 1,5386 </a:t>
            </a:r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= 1,6014 (</a:t>
            </a:r>
            <a:r>
              <a:rPr lang="en-US" alt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z="3200" b="1" i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: 1,6014 </a:t>
            </a:r>
            <a:r>
              <a:rPr lang="en-US" sz="3200" b="1" i="1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8476018" y="1001111"/>
            <a:ext cx="3276600" cy="3276600"/>
          </a:xfrm>
          <a:prstGeom prst="ellipse">
            <a:avLst/>
          </a:prstGeom>
          <a:solidFill>
            <a:srgbClr val="99D8F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9314218" y="1763111"/>
            <a:ext cx="1752600" cy="1752600"/>
          </a:xfrm>
          <a:prstGeom prst="ellipse">
            <a:avLst/>
          </a:prstGeom>
          <a:solidFill>
            <a:srgbClr val="FCF7E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39" name="Straight Connector 38"/>
          <p:cNvCxnSpPr>
            <a:endCxn id="38" idx="6"/>
          </p:cNvCxnSpPr>
          <p:nvPr/>
        </p:nvCxnSpPr>
        <p:spPr>
          <a:xfrm>
            <a:off x="10152418" y="2601311"/>
            <a:ext cx="882650" cy="22225"/>
          </a:xfrm>
          <a:prstGeom prst="line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10153975" y="2151929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0,7m</a:t>
            </a: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11218724" y="2574178"/>
            <a:ext cx="106680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500" b="1" dirty="0">
                <a:cs typeface="Arial" panose="020B0604020202020204" pitchFamily="34" charset="0"/>
              </a:rPr>
              <a:t>0,3m</a:t>
            </a:r>
          </a:p>
        </p:txBody>
      </p:sp>
      <p:sp>
        <p:nvSpPr>
          <p:cNvPr id="42" name="Line 16"/>
          <p:cNvSpPr>
            <a:spLocks noChangeShapeType="1"/>
          </p:cNvSpPr>
          <p:nvPr/>
        </p:nvSpPr>
        <p:spPr bwMode="auto">
          <a:xfrm>
            <a:off x="11066818" y="2538017"/>
            <a:ext cx="685800" cy="0"/>
          </a:xfrm>
          <a:prstGeom prst="line">
            <a:avLst/>
          </a:prstGeom>
          <a:ln w="2857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10000512" y="2026292"/>
            <a:ext cx="659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7" b="47000" l="0" r="217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825" t="19079" r="75540" b="52114"/>
          <a:stretch/>
        </p:blipFill>
        <p:spPr>
          <a:xfrm>
            <a:off x="-57262" y="5331199"/>
            <a:ext cx="1535801" cy="1797214"/>
          </a:xfrm>
          <a:prstGeom prst="rect">
            <a:avLst/>
          </a:prstGeom>
        </p:spPr>
      </p:pic>
      <p:pic>
        <p:nvPicPr>
          <p:cNvPr id="45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25333" l="65128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4002" t="-1871" r="10713" b="73064"/>
          <a:stretch/>
        </p:blipFill>
        <p:spPr>
          <a:xfrm flipH="1">
            <a:off x="776506" y="5929755"/>
            <a:ext cx="1153641" cy="1350005"/>
          </a:xfrm>
          <a:prstGeom prst="rect">
            <a:avLst/>
          </a:prstGeom>
        </p:spPr>
      </p:pic>
      <p:pic>
        <p:nvPicPr>
          <p:cNvPr id="46" name="图片 2">
            <a:extLst>
              <a:ext uri="{FF2B5EF4-FFF2-40B4-BE49-F238E27FC236}">
                <a16:creationId xmlns:a16="http://schemas.microsoft.com/office/drawing/2014/main" id="{01A9D9D0-2FC9-4554-8625-41BFFCF7AC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500" b="78500" l="6717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0312" t="47087" r="-5597" b="24106"/>
          <a:stretch/>
        </p:blipFill>
        <p:spPr>
          <a:xfrm>
            <a:off x="-465816" y="4807543"/>
            <a:ext cx="1535801" cy="1797214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8728753" y="4458572"/>
            <a:ext cx="2771129" cy="2341347"/>
            <a:chOff x="-220518" y="3352404"/>
            <a:chExt cx="2771129" cy="2341347"/>
          </a:xfrm>
        </p:grpSpPr>
        <p:pic>
          <p:nvPicPr>
            <p:cNvPr id="4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238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383011" y="2567830"/>
            <a:ext cx="2771129" cy="2434841"/>
            <a:chOff x="6811474" y="1377786"/>
            <a:chExt cx="2771129" cy="2434841"/>
          </a:xfrm>
        </p:grpSpPr>
        <p:pic>
          <p:nvPicPr>
            <p:cNvPr id="12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11474" y="1377786"/>
              <a:ext cx="2771129" cy="2341347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845875" y="1950579"/>
              <a:ext cx="129540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5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lang="en-US" sz="11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59150" y="2567830"/>
            <a:ext cx="2771129" cy="2341347"/>
            <a:chOff x="-220518" y="3352404"/>
            <a:chExt cx="2771129" cy="2341347"/>
          </a:xfrm>
        </p:grpSpPr>
        <p:pic>
          <p:nvPicPr>
            <p:cNvPr id="15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9685523" y="2567829"/>
            <a:ext cx="2771129" cy="2341347"/>
            <a:chOff x="-220518" y="3352404"/>
            <a:chExt cx="2771129" cy="2341347"/>
          </a:xfrm>
        </p:grpSpPr>
        <p:pic>
          <p:nvPicPr>
            <p:cNvPr id="18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759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85E8033-D5E6-48AE-88EF-CC10B650EE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2820" b="66907"/>
          <a:stretch/>
        </p:blipFill>
        <p:spPr>
          <a:xfrm>
            <a:off x="-10281" y="1103969"/>
            <a:ext cx="7863881" cy="375232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FE323BB-BA11-40E2-95F1-25151D7B0F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2424" y="1271649"/>
            <a:ext cx="5883786" cy="54329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95663" y="2478322"/>
            <a:ext cx="4700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CỦNG CỐ</a:t>
            </a:r>
            <a:endParaRPr lang="en-US" sz="8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200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B96122-B37E-4AE4-BB86-EE3FDFB438BA}"/>
              </a:ext>
            </a:extLst>
          </p:cNvPr>
          <p:cNvSpPr/>
          <p:nvPr/>
        </p:nvSpPr>
        <p:spPr>
          <a:xfrm>
            <a:off x="1199388" y="220722"/>
            <a:ext cx="10404348" cy="11972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3" y="137793"/>
            <a:ext cx="1409205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54213-260D-40F3-8085-420F9CBC77A6}"/>
              </a:ext>
            </a:extLst>
          </p:cNvPr>
          <p:cNvSpPr txBox="1"/>
          <p:nvPr/>
        </p:nvSpPr>
        <p:spPr>
          <a:xfrm>
            <a:off x="1713891" y="362374"/>
            <a:ext cx="996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 diện tích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60D382-58F8-4DCE-9D21-AC2FC5148EAE}"/>
              </a:ext>
            </a:extLst>
          </p:cNvPr>
          <p:cNvSpPr/>
          <p:nvPr/>
        </p:nvSpPr>
        <p:spPr>
          <a:xfrm>
            <a:off x="3337560" y="2686490"/>
            <a:ext cx="1069848" cy="1053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AA81F-310D-4A20-801F-A8AA7F345591}"/>
              </a:ext>
            </a:extLst>
          </p:cNvPr>
          <p:cNvSpPr txBox="1"/>
          <p:nvPr/>
        </p:nvSpPr>
        <p:spPr>
          <a:xfrm>
            <a:off x="2491740" y="1659717"/>
            <a:ext cx="6190488" cy="4010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r x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2 x 3,14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511432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646" y="92201"/>
            <a:ext cx="7055318" cy="549036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1201" y="830947"/>
            <a:ext cx="1409205" cy="128016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1854AC68-B793-4665-83D1-71817FEC5B4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" y="1937043"/>
            <a:ext cx="4419600" cy="441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8516" b="92448" l="6662" r="40044">
                        <a14:foregroundMark x1="35066" y1="41146" x2="35066" y2="41146"/>
                        <a14:foregroundMark x1="35725" y1="41016" x2="35212" y2="41536"/>
                        <a14:foregroundMark x1="14129" y1="34245" x2="14934" y2="38411"/>
                        <a14:foregroundMark x1="13031" y1="34505" x2="13543" y2="36198"/>
                        <a14:foregroundMark x1="17936" y1="38281" x2="18668" y2="39974"/>
                      </a14:backgroundRemoval>
                    </a14:imgEffect>
                  </a14:imgLayer>
                </a14:imgProps>
              </a:ext>
            </a:extLst>
          </a:blip>
          <a:srcRect l="6230" t="27468" r="59124"/>
          <a:stretch/>
        </p:blipFill>
        <p:spPr>
          <a:xfrm>
            <a:off x="684998" y="1842830"/>
            <a:ext cx="4315326" cy="50793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58653" y="2213811"/>
            <a:ext cx="1061987" cy="417094"/>
          </a:xfrm>
          <a:prstGeom prst="rect">
            <a:avLst/>
          </a:prstGeom>
          <a:solidFill>
            <a:srgbClr val="FCF7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320988" y="2381730"/>
            <a:ext cx="514666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8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5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B96122-B37E-4AE4-BB86-EE3FDFB438BA}"/>
              </a:ext>
            </a:extLst>
          </p:cNvPr>
          <p:cNvSpPr/>
          <p:nvPr/>
        </p:nvSpPr>
        <p:spPr>
          <a:xfrm>
            <a:off x="1199388" y="220722"/>
            <a:ext cx="10404348" cy="11972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3" y="137793"/>
            <a:ext cx="1409205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54213-260D-40F3-8085-420F9CBC77A6}"/>
              </a:ext>
            </a:extLst>
          </p:cNvPr>
          <p:cNvSpPr txBox="1"/>
          <p:nvPr/>
        </p:nvSpPr>
        <p:spPr>
          <a:xfrm>
            <a:off x="1713891" y="362374"/>
            <a:ext cx="996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 chu vi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8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60D382-58F8-4DCE-9D21-AC2FC5148EAE}"/>
              </a:ext>
            </a:extLst>
          </p:cNvPr>
          <p:cNvSpPr/>
          <p:nvPr/>
        </p:nvSpPr>
        <p:spPr>
          <a:xfrm>
            <a:off x="3337560" y="3702483"/>
            <a:ext cx="1069848" cy="1053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AA81F-310D-4A20-801F-A8AA7F345591}"/>
              </a:ext>
            </a:extLst>
          </p:cNvPr>
          <p:cNvSpPr txBox="1"/>
          <p:nvPr/>
        </p:nvSpPr>
        <p:spPr>
          <a:xfrm>
            <a:off x="2491740" y="1659717"/>
            <a:ext cx="6190488" cy="40107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r x r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3,14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d x 2 x 3,14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645353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DB96122-B37E-4AE4-BB86-EE3FDFB438BA}"/>
              </a:ext>
            </a:extLst>
          </p:cNvPr>
          <p:cNvSpPr/>
          <p:nvPr/>
        </p:nvSpPr>
        <p:spPr>
          <a:xfrm>
            <a:off x="1199388" y="220722"/>
            <a:ext cx="10404348" cy="1197231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73" y="137793"/>
            <a:ext cx="1409205" cy="1280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E54213-260D-40F3-8085-420F9CBC77A6}"/>
              </a:ext>
            </a:extLst>
          </p:cNvPr>
          <p:cNvSpPr txBox="1"/>
          <p:nvPr/>
        </p:nvSpPr>
        <p:spPr>
          <a:xfrm>
            <a:off x="1713891" y="362374"/>
            <a:ext cx="9962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 Diện tích hình tròn có bán kính </a:t>
            </a:r>
            <a:r>
              <a:rPr lang="en-US" sz="4400" b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4 m </a:t>
            </a:r>
            <a:r>
              <a:rPr lang="en-US" sz="4400" b="1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400" b="1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D60D382-58F8-4DCE-9D21-AC2FC5148EAE}"/>
              </a:ext>
            </a:extLst>
          </p:cNvPr>
          <p:cNvSpPr/>
          <p:nvPr/>
        </p:nvSpPr>
        <p:spPr>
          <a:xfrm>
            <a:off x="3605415" y="4969210"/>
            <a:ext cx="1069848" cy="1053406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FAA81F-310D-4A20-801F-A8AA7F345591}"/>
              </a:ext>
            </a:extLst>
          </p:cNvPr>
          <p:cNvSpPr txBox="1"/>
          <p:nvPr/>
        </p:nvSpPr>
        <p:spPr>
          <a:xfrm>
            <a:off x="2713413" y="1530611"/>
            <a:ext cx="6190488" cy="4446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12,56 m</a:t>
            </a:r>
            <a:r>
              <a:rPr kumimoji="0" lang="en-US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25,12 m</a:t>
            </a:r>
            <a:r>
              <a:rPr kumimoji="0" lang="en-US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6,28</a:t>
            </a:r>
            <a:r>
              <a:rPr kumimoji="0" lang="en-US" sz="6000" b="1" i="0" u="none" strike="noStrike" kern="1200" cap="none" spc="0" normalizeH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kumimoji="0" lang="en-US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pPr marL="1427163" marR="0" lvl="0" indent="-342900" algn="just" defTabSz="489867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50,24 m</a:t>
            </a:r>
            <a:r>
              <a:rPr kumimoji="0" lang="en-GB" sz="6000" b="1" i="0" u="none" strike="noStrike" kern="1200" cap="none" spc="0" normalizeH="0" baseline="3000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200" baseline="30000"/>
          </a:p>
        </p:txBody>
      </p:sp>
    </p:spTree>
    <p:extLst>
      <p:ext uri="{BB962C8B-B14F-4D97-AF65-F5344CB8AC3E}">
        <p14:creationId xmlns:p14="http://schemas.microsoft.com/office/powerpoint/2010/main" val="817836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851289" y="776746"/>
            <a:ext cx="2718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800" b="1" dirty="0" err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Mục</a:t>
            </a:r>
            <a:r>
              <a:rPr lang="en-US" altLang="zh-CN" sz="4800" b="1" dirty="0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tiêu</a:t>
            </a:r>
            <a:endParaRPr lang="zh-CN" altLang="en-US" sz="4800" b="1" dirty="0">
              <a:solidFill>
                <a:srgbClr val="B06C3E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6FD989-2D9B-4179-9A3E-F7DA003A6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9" y="2101468"/>
            <a:ext cx="6205871" cy="43059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34" y="2058303"/>
            <a:ext cx="4764618" cy="4574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557" y="3069441"/>
            <a:ext cx="484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 tròn.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97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999071" y="743319"/>
            <a:ext cx="2718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800" b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Dặn dò</a:t>
            </a:r>
            <a:endParaRPr lang="zh-CN" altLang="en-US" sz="4800" b="1" dirty="0">
              <a:solidFill>
                <a:srgbClr val="B06C3E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6FD989-2D9B-4179-9A3E-F7DA003A6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9" y="2101468"/>
            <a:ext cx="6205871" cy="43059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34" y="2058303"/>
            <a:ext cx="4764618" cy="4574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557" y="3258784"/>
            <a:ext cx="484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Xem lại cách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>
                <a:latin typeface="Calibri" panose="020F0502020204030204" pitchFamily="34" charset="0"/>
                <a:cs typeface="Calibri" panose="020F0502020204030204" pitchFamily="34" charset="0"/>
              </a:rPr>
              <a:t> tròn.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716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6FCB47A-14CD-4011-B3AF-EF10B8E8C7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96" t="10595" r="7481" b="10516"/>
          <a:stretch/>
        </p:blipFill>
        <p:spPr>
          <a:xfrm>
            <a:off x="1554480" y="228600"/>
            <a:ext cx="8869680" cy="54102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A646AA4-CF01-4C3C-9A96-298CAF30FC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1147" y="4073545"/>
            <a:ext cx="12594294" cy="2906376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27990EFA-EBF1-41FE-B701-23F4CB1384C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9557" y="579120"/>
            <a:ext cx="1409205" cy="12801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8632" y="2727158"/>
            <a:ext cx="6689557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5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HẸN GẶP LẠI CÁC EM VÀO TIẾT HỌC TỚI !</a:t>
            </a:r>
            <a:endParaRPr lang="en-US" sz="54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072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045566" y="4143113"/>
            <a:ext cx="689811" cy="689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45890" y="250875"/>
            <a:ext cx="1409205" cy="128016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8B62CB30-6C1F-48E1-B4B4-4717D91D39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665" y="1620228"/>
            <a:ext cx="4508500" cy="4508500"/>
          </a:xfrm>
          <a:prstGeom prst="rect">
            <a:avLst/>
          </a:prstGeom>
        </p:spPr>
      </p:pic>
      <p:pic>
        <p:nvPicPr>
          <p:cNvPr id="24" name="图片 23" descr="8c028dabe04d64ea3c3aa11767f6d819">
            <a:extLst>
              <a:ext uri="{FF2B5EF4-FFF2-40B4-BE49-F238E27FC236}">
                <a16:creationId xmlns:a16="http://schemas.microsoft.com/office/drawing/2014/main" id="{74978D22-1740-4DFE-8D54-9434E640BB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592" y="-272716"/>
            <a:ext cx="8951408" cy="66426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027323" y="1971246"/>
            <a:ext cx="789271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US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r x 3,14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US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r x r x 3,14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US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d x 3,14</a:t>
            </a:r>
          </a:p>
          <a:p>
            <a:pPr marL="1427163" indent="-342900" algn="just" defTabSz="489867">
              <a:lnSpc>
                <a:spcPct val="120000"/>
              </a:lnSpc>
              <a:buAutoNum type="alphaUcPeriod"/>
              <a:defRPr/>
            </a:pPr>
            <a:r>
              <a:rPr lang="en-GB" sz="40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d x 2 x 3,14</a:t>
            </a:r>
            <a:endParaRPr lang="en-US" sz="40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1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62982623-F549-4A30-8BAF-06B51D06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832"/>
            <a:ext cx="12192000" cy="684917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BF4F961-4129-47E6-A1C1-72C20196074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263" y="-26750"/>
            <a:ext cx="11229473" cy="7410640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83832" y="3678570"/>
            <a:ext cx="689811" cy="689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57137" y="1565792"/>
            <a:ext cx="79889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3693" indent="-303693" algn="ctr" defTabSz="653156">
              <a:defRPr/>
            </a:pP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0,5 cm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</a:p>
          <a:p>
            <a:pPr marL="303693" indent="-303693" algn="ctr" defTabSz="653156">
              <a:defRPr/>
            </a:pP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2966647"/>
            <a:ext cx="6096000" cy="2707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26578" indent="-326578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   1,57 cm</a:t>
            </a:r>
          </a:p>
          <a:p>
            <a:pPr marL="342900" indent="-342900" algn="just" defTabSz="653156">
              <a:lnSpc>
                <a:spcPct val="120000"/>
              </a:lnSpc>
              <a:buAutoNum type="alphaUcPeriod" startAt="2"/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3,14 cm</a:t>
            </a:r>
          </a:p>
          <a:p>
            <a:pPr marL="342900" indent="-342900" algn="just" defTabSz="653156">
              <a:lnSpc>
                <a:spcPct val="120000"/>
              </a:lnSpc>
              <a:buAutoNum type="alphaUcPeriod" startAt="2"/>
              <a:defRPr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3,14 cm</a:t>
            </a:r>
            <a:r>
              <a:rPr lang="en-US" sz="3600" b="1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 defTabSz="653156">
              <a:lnSpc>
                <a:spcPct val="120000"/>
              </a:lnSpc>
              <a:buFontTx/>
              <a:buAutoNum type="alphaUcPeriod" startAt="2"/>
              <a:defRPr/>
            </a:pPr>
            <a:r>
              <a:rPr lang="en-GB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1,57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sz="3600" b="1" baseline="300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53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2AFF118-54BC-439A-85C4-B9A97AEF50F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13347" y="1042737"/>
            <a:ext cx="8598569" cy="536611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A7B7AC6-085B-4F72-9B85-E17D1A758DE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1874" y="1257732"/>
            <a:ext cx="4482950" cy="515112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915" y="-1257733"/>
            <a:ext cx="3515201" cy="2515465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2141621" y="4446886"/>
            <a:ext cx="689811" cy="68981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50758" y="1318228"/>
            <a:ext cx="6809872" cy="5090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3693" indent="-303693" algn="just" defTabSz="653156">
              <a:defRPr/>
            </a:pPr>
            <a:r>
              <a:rPr lang="en-US" sz="4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cm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miếng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600" b="1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A.    </a:t>
            </a:r>
            <a:r>
              <a:rPr lang="en-US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cm</a:t>
            </a:r>
            <a:r>
              <a:rPr lang="en-US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B.    </a:t>
            </a:r>
            <a:r>
              <a:rPr lang="en-US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6,28 cm</a:t>
            </a:r>
            <a:r>
              <a:rPr lang="en-US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US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C.    </a:t>
            </a:r>
            <a:r>
              <a:rPr lang="en-US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3,14 cm</a:t>
            </a:r>
            <a:r>
              <a:rPr lang="en-US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38188" indent="-273050" algn="just" defTabSz="653156">
              <a:lnSpc>
                <a:spcPct val="120000"/>
              </a:lnSpc>
              <a:defRPr/>
            </a:pPr>
            <a:r>
              <a:rPr lang="en-GB" sz="3600" b="1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D.   </a:t>
            </a:r>
            <a:r>
              <a:rPr lang="en-GB" sz="3600" b="1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7,3 cm</a:t>
            </a:r>
            <a:r>
              <a:rPr lang="en-GB" sz="3600" b="1" baseline="3000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sz="3600" b="1" baseline="30000" dirty="0">
              <a:solidFill>
                <a:srgbClr val="66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26578" indent="-326578" algn="just" defTabSz="653156">
              <a:defRPr/>
            </a:pP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0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8399" y="-413997"/>
            <a:ext cx="3515201" cy="2515465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6004F4CE-0067-4731-8ED0-651D5735978B}"/>
              </a:ext>
            </a:extLst>
          </p:cNvPr>
          <p:cNvSpPr/>
          <p:nvPr/>
        </p:nvSpPr>
        <p:spPr>
          <a:xfrm>
            <a:off x="4851289" y="776746"/>
            <a:ext cx="27180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en-US" altLang="zh-CN" sz="4800" b="1" dirty="0" err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Mục</a:t>
            </a:r>
            <a:r>
              <a:rPr lang="en-US" altLang="zh-CN" sz="4800" b="1" dirty="0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dirty="0" err="1">
                <a:solidFill>
                  <a:srgbClr val="B06C3E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tiêu</a:t>
            </a:r>
            <a:endParaRPr lang="zh-CN" altLang="en-US" sz="4800" b="1" dirty="0">
              <a:solidFill>
                <a:srgbClr val="B06C3E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6FD989-2D9B-4179-9A3E-F7DA003A6E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649" y="2101468"/>
            <a:ext cx="6205871" cy="430597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44F8271-2CB8-4342-9AB7-EA26C95D23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1434" y="2058303"/>
            <a:ext cx="4764618" cy="45744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12557" y="3069441"/>
            <a:ext cx="4846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Củng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cố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kĩ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chu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vi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5394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5D9CBF9-D65A-48B3-8602-893C9F5A63E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4" y="4227575"/>
            <a:ext cx="11926831" cy="275234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B5C2A14A-3024-4CEC-9A28-D3ECA7B03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1222" y="1803354"/>
            <a:ext cx="5074402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lvl="0">
              <a:buNone/>
            </a:pPr>
            <a:r>
              <a:rPr lang="en-US" altLang="zh-CN" sz="4800" b="1" dirty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rPr>
              <a:t>TRUY TÌM ẨN SỐ</a:t>
            </a:r>
            <a:endParaRPr lang="zh-CN" altLang="en-US" sz="4800" b="1" dirty="0">
              <a:solidFill>
                <a:srgbClr val="C00000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E39976D7-EA25-4798-8425-B7357053E8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356" y="1802996"/>
            <a:ext cx="548726" cy="548726"/>
          </a:xfrm>
          <a:prstGeom prst="rect">
            <a:avLst/>
          </a:prstGeom>
        </p:spPr>
      </p:pic>
      <p:grpSp>
        <p:nvGrpSpPr>
          <p:cNvPr id="22" name="组合 21">
            <a:extLst>
              <a:ext uri="{FF2B5EF4-FFF2-40B4-BE49-F238E27FC236}">
                <a16:creationId xmlns:a16="http://schemas.microsoft.com/office/drawing/2014/main" id="{4E236450-CD91-4B16-8F9D-E864BC6F93D6}"/>
              </a:ext>
            </a:extLst>
          </p:cNvPr>
          <p:cNvGrpSpPr/>
          <p:nvPr/>
        </p:nvGrpSpPr>
        <p:grpSpPr>
          <a:xfrm>
            <a:off x="3828590" y="163612"/>
            <a:ext cx="3659473" cy="1443247"/>
            <a:chOff x="2312904" y="777422"/>
            <a:chExt cx="3659473" cy="1443247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C09050D3-5B00-47AF-B13F-9BE2D9FD9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37076" y="777422"/>
              <a:ext cx="3483973" cy="1443247"/>
            </a:xfrm>
            <a:prstGeom prst="rect">
              <a:avLst/>
            </a:prstGeom>
          </p:spPr>
        </p:pic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649A9A54-11C4-457A-B861-63099B178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12904" y="1168399"/>
              <a:ext cx="3659473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zh-CN" sz="4800" b="1" dirty="0" err="1">
                  <a:solidFill>
                    <a:srgbClr val="B06C3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Trò</a:t>
              </a:r>
              <a:r>
                <a:rPr lang="en-GB" altLang="zh-CN" sz="4800" b="1" dirty="0">
                  <a:solidFill>
                    <a:srgbClr val="B06C3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 </a:t>
              </a:r>
              <a:r>
                <a:rPr lang="en-GB" altLang="zh-CN" sz="4800" b="1" dirty="0" err="1">
                  <a:solidFill>
                    <a:srgbClr val="B06C3E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  <a:sym typeface="+mn-lt"/>
                </a:rPr>
                <a:t>chơi</a:t>
              </a:r>
              <a:endParaRPr lang="en-US" altLang="zh-CN" sz="4800" b="1" dirty="0">
                <a:solidFill>
                  <a:srgbClr val="B06C3E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+mn-lt"/>
              </a:endParaRPr>
            </a:p>
          </p:txBody>
        </p:sp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008ABBBE-A577-41BA-889E-919A27556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143" y="1652964"/>
            <a:ext cx="5732791" cy="5326957"/>
          </a:xfrm>
          <a:prstGeom prst="rect">
            <a:avLst/>
          </a:prstGeom>
        </p:spPr>
      </p:pic>
      <p:pic>
        <p:nvPicPr>
          <p:cNvPr id="9" name="图片 12">
            <a:extLst>
              <a:ext uri="{FF2B5EF4-FFF2-40B4-BE49-F238E27FC236}">
                <a16:creationId xmlns:a16="http://schemas.microsoft.com/office/drawing/2014/main" id="{62AFF118-54BC-439A-85C4-B9A97AEF50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874" t="-222"/>
          <a:stretch/>
        </p:blipFill>
        <p:spPr>
          <a:xfrm flipH="1">
            <a:off x="962082" y="2926481"/>
            <a:ext cx="6159061" cy="31571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88352" y="3227774"/>
            <a:ext cx="51728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err="1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Luật</a:t>
            </a:r>
            <a:r>
              <a:rPr lang="en-GB" sz="3200" b="1" dirty="0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b="1" dirty="0" err="1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GB" sz="3200" b="1" dirty="0">
                <a:solidFill>
                  <a:srgbClr val="65321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cùng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chú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khủng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long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mảnh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kí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ghép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nhau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1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01EFD92-33AA-4598-83A2-40990318B9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2795" y="176010"/>
            <a:ext cx="1409205" cy="12801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26184" y="361645"/>
            <a:ext cx="67445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bán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kính</a:t>
            </a:r>
            <a:r>
              <a:rPr lang="en-US" altLang="en-US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 = 6 cm</a:t>
            </a:r>
            <a:endParaRPr lang="en-US" sz="44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537301" y="2365787"/>
            <a:ext cx="6324600" cy="2535119"/>
            <a:chOff x="2800350" y="2170239"/>
            <a:chExt cx="6324600" cy="2535119"/>
          </a:xfrm>
        </p:grpSpPr>
        <p:sp>
          <p:nvSpPr>
            <p:cNvPr id="3" name="Rounded Rectangle 2"/>
            <p:cNvSpPr/>
            <p:nvPr/>
          </p:nvSpPr>
          <p:spPr>
            <a:xfrm>
              <a:off x="2800350" y="2170239"/>
              <a:ext cx="6324600" cy="2535119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28575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409950" y="2519281"/>
              <a:ext cx="52768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5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 = r x r x 3,14</a:t>
              </a:r>
              <a:endPara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695700" y="3535375"/>
              <a:ext cx="429834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diện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tích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GB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kính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GB" sz="28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03233" y="3289457"/>
            <a:ext cx="66586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US" alt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3,14 = 113,04 (</a:t>
            </a:r>
            <a:r>
              <a:rPr lang="en-US" altLang="en-US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altLang="en-US" sz="4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10"/>
          <p:cNvSpPr>
            <a:spLocks noChangeArrowheads="1"/>
          </p:cNvSpPr>
          <p:nvPr/>
        </p:nvSpPr>
        <p:spPr bwMode="auto">
          <a:xfrm>
            <a:off x="1858712" y="2062729"/>
            <a:ext cx="67962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tròn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alt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184138" y="4516184"/>
            <a:ext cx="665866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: 113,04 </a:t>
            </a:r>
            <a:r>
              <a:rPr lang="en-US" altLang="en-US" sz="4400" b="1" i="1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  <a:r>
              <a:rPr lang="en-US" altLang="en-US" sz="44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US" altLang="en-US"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9" name="图片 18" descr="2223be3d229db37d30f334096b915142">
            <a:extLst>
              <a:ext uri="{FF2B5EF4-FFF2-40B4-BE49-F238E27FC236}">
                <a16:creationId xmlns:a16="http://schemas.microsoft.com/office/drawing/2014/main" id="{5594FFA9-3EDF-499A-A4C5-51574235EB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292" y="2265481"/>
            <a:ext cx="4662822" cy="4387881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-220518" y="3352404"/>
            <a:ext cx="2771129" cy="2341347"/>
            <a:chOff x="-220518" y="3352404"/>
            <a:chExt cx="2771129" cy="2341347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组合 13">
            <a:extLst>
              <a:ext uri="{FF2B5EF4-FFF2-40B4-BE49-F238E27FC236}">
                <a16:creationId xmlns:a16="http://schemas.microsoft.com/office/drawing/2014/main" id="{2F7035EB-A504-48EE-AF08-67175FE90406}"/>
              </a:ext>
            </a:extLst>
          </p:cNvPr>
          <p:cNvGrpSpPr/>
          <p:nvPr/>
        </p:nvGrpSpPr>
        <p:grpSpPr>
          <a:xfrm>
            <a:off x="172163" y="-118765"/>
            <a:ext cx="2242676" cy="1762103"/>
            <a:chOff x="2485459" y="1975436"/>
            <a:chExt cx="1772914" cy="1393004"/>
          </a:xfrm>
        </p:grpSpPr>
        <p:pic>
          <p:nvPicPr>
            <p:cNvPr id="29" name="图片 14">
              <a:extLst>
                <a:ext uri="{FF2B5EF4-FFF2-40B4-BE49-F238E27FC236}">
                  <a16:creationId xmlns:a16="http://schemas.microsoft.com/office/drawing/2014/main" id="{8A6CA58F-650D-42E3-B50C-4D4A3BBAAA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15">
              <a:extLst>
                <a:ext uri="{FF2B5EF4-FFF2-40B4-BE49-F238E27FC236}">
                  <a16:creationId xmlns:a16="http://schemas.microsoft.com/office/drawing/2014/main" id="{88733343-7AAC-4C6B-8CAF-191695F9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35" name="图片 17">
              <a:extLst>
                <a:ext uri="{FF2B5EF4-FFF2-40B4-BE49-F238E27FC236}">
                  <a16:creationId xmlns:a16="http://schemas.microsoft.com/office/drawing/2014/main" id="{C04C2A23-BEA4-4264-BF0B-339340C877B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3415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7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5C09F252-F7DB-494D-A868-3AA96ACEF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1159" y="-121903"/>
            <a:ext cx="4133951" cy="269549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BBBFE32-C524-4C1F-A79A-F1C97A8B71B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01"/>
          <a:stretch/>
        </p:blipFill>
        <p:spPr>
          <a:xfrm>
            <a:off x="0" y="5008433"/>
            <a:ext cx="12192000" cy="1849568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F876977-192E-4A13-93DC-FEEBA4BA9AB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42" y="1135830"/>
            <a:ext cx="3515200" cy="624701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810DDE25-4ACD-46EF-88CB-480DB2CA08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4317" y="631569"/>
            <a:ext cx="1409205" cy="12801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147608" y="2573592"/>
            <a:ext cx="2771129" cy="2341347"/>
            <a:chOff x="-220518" y="3352404"/>
            <a:chExt cx="2771129" cy="2341347"/>
          </a:xfrm>
        </p:grpSpPr>
        <p:pic>
          <p:nvPicPr>
            <p:cNvPr id="9" name="图片 4">
              <a:extLst>
                <a:ext uri="{FF2B5EF4-FFF2-40B4-BE49-F238E27FC236}">
                  <a16:creationId xmlns:a16="http://schemas.microsoft.com/office/drawing/2014/main" id="{23CF4AA4-FF81-4BAB-B5A6-9D3979C10C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220518" y="3352404"/>
              <a:ext cx="2771129" cy="2341347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73147" y="4585322"/>
              <a:ext cx="8407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866427" y="1485488"/>
            <a:ext cx="2794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GB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644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bmeybk4">
      <a:majorFont>
        <a:latin typeface="微软雅黑" panose="020F0302020204030204"/>
        <a:ea typeface="方正卡通简体"/>
        <a:cs typeface=""/>
      </a:majorFont>
      <a:minorFont>
        <a:latin typeface="微软雅黑" panose="020F0502020204030204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410</TotalTime>
  <Words>686</Words>
  <Application>Microsoft Office PowerPoint</Application>
  <PresentationFormat>Widescreen</PresentationFormat>
  <Paragraphs>109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微软雅黑</vt:lpstr>
      <vt:lpstr>Arial</vt:lpstr>
      <vt:lpstr>Calibri</vt:lpstr>
      <vt:lpstr>Centaur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subject>9Slide.vn</dc:subject>
  <dc:creator>Admin</dc:creator>
  <cp:keywords>www.freeppt7.com</cp:keywords>
  <dc:description>9Slide.vn</dc:description>
  <cp:lastModifiedBy>Mai Nguyen</cp:lastModifiedBy>
  <cp:revision>55</cp:revision>
  <dcterms:created xsi:type="dcterms:W3CDTF">2020-01-29T09:42:18Z</dcterms:created>
  <dcterms:modified xsi:type="dcterms:W3CDTF">2022-01-14T15:36:30Z</dcterms:modified>
  <cp:category>9Slide.vn</cp:category>
</cp:coreProperties>
</file>