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58" r:id="rId4"/>
    <p:sldId id="260" r:id="rId5"/>
    <p:sldId id="274" r:id="rId6"/>
    <p:sldId id="275" r:id="rId7"/>
    <p:sldId id="276" r:id="rId8"/>
    <p:sldId id="261" r:id="rId9"/>
    <p:sldId id="263" r:id="rId10"/>
    <p:sldId id="262" r:id="rId11"/>
    <p:sldId id="264" r:id="rId12"/>
    <p:sldId id="266" r:id="rId13"/>
    <p:sldId id="267" r:id="rId14"/>
    <p:sldId id="268" r:id="rId15"/>
    <p:sldId id="270" r:id="rId16"/>
    <p:sldId id="271" r:id="rId17"/>
    <p:sldId id="272" r:id="rId18"/>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66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Phần</a:t>
            </a:r>
            <a:r>
              <a:rPr lang="en-US" baseline="0"/>
              <a:t> này GV k đánh dấu câu nữa mà để hs chủ động đánh dấu trong sách, chủ động đọc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162143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Nhắc</a:t>
            </a:r>
            <a:r>
              <a:rPr lang="en-US" baseline="0"/>
              <a:t> HS chú ý cách viết hoa tên ngày lễ. HS rất giỏi nên GV nhắc là nó sẽ nhớ đó. Đừng xem thường bọn nhỏ khi dạy học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676506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2/5/2024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5</a:t>
            </a:r>
          </a:p>
        </p:txBody>
      </p:sp>
      <p:sp>
        <p:nvSpPr>
          <p:cNvPr id="24" name="TextBox 23"/>
          <p:cNvSpPr txBox="1"/>
          <p:nvPr/>
        </p:nvSpPr>
        <p:spPr>
          <a:xfrm>
            <a:off x="2210732" y="2289089"/>
            <a:ext cx="5121462" cy="646282"/>
          </a:xfrm>
          <a:prstGeom prst="rect">
            <a:avLst/>
          </a:prstGeom>
          <a:noFill/>
        </p:spPr>
        <p:txBody>
          <a:bodyPr wrap="square" lIns="91391" tIns="45696" rIns="91391" bIns="45696" rtlCol="0">
            <a:spAutoFit/>
          </a:bodyPr>
          <a:lstStyle/>
          <a:p>
            <a:pPr algn="ctr"/>
            <a:r>
              <a:rPr lang="en-US" sz="3600" b="1">
                <a:solidFill>
                  <a:srgbClr val="F68426"/>
                </a:solidFill>
                <a:latin typeface="Arial-Rounded" pitchFamily="34" charset="0"/>
                <a:ea typeface="Arial-Rounded" pitchFamily="34" charset="0"/>
                <a:cs typeface="Arial-Rounded" pitchFamily="34" charset="0"/>
              </a:rPr>
              <a:t>BỮA CƠM GIA ĐÌNH</a:t>
            </a:r>
          </a:p>
        </p:txBody>
      </p:sp>
    </p:spTree>
    <p:extLst>
      <p:ext uri="{BB962C8B-B14F-4D97-AF65-F5344CB8AC3E}">
        <p14:creationId xmlns:p14="http://schemas.microsoft.com/office/powerpoint/2010/main" val="383030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963138" y="8656"/>
            <a:ext cx="5653834" cy="477005"/>
          </a:xfrm>
          <a:prstGeom prst="rect">
            <a:avLst/>
          </a:prstGeom>
          <a:noFill/>
        </p:spPr>
        <p:txBody>
          <a:bodyPr wrap="square" lIns="91391" tIns="45696" rIns="91391" bIns="45696" rtlCol="0">
            <a:spAutoFit/>
          </a:bodyPr>
          <a:lstStyle/>
          <a:p>
            <a:pPr algn="ctr"/>
            <a:r>
              <a:rPr lang="en-US" sz="2400" b="1">
                <a:latin typeface="Arial-Rounded" pitchFamily="34" charset="0"/>
                <a:ea typeface="Arial-Rounded" pitchFamily="34" charset="0"/>
                <a:cs typeface="Arial-Rounded" pitchFamily="34" charset="0"/>
              </a:rPr>
              <a:t>Bữa cơm gia đình</a:t>
            </a:r>
            <a:endParaRPr lang="en-US" sz="2400" b="1">
              <a:latin typeface="Arial Rounded MT Bold" pitchFamily="34" charset="0"/>
              <a:ea typeface="Arial-Rounded" pitchFamily="34" charset="0"/>
              <a:cs typeface="Arial-Rounded" pitchFamily="34" charset="0"/>
            </a:endParaRPr>
          </a:p>
        </p:txBody>
      </p:sp>
      <p:sp>
        <p:nvSpPr>
          <p:cNvPr id="17" name="TextBox 16"/>
          <p:cNvSpPr txBox="1"/>
          <p:nvPr/>
        </p:nvSpPr>
        <p:spPr>
          <a:xfrm>
            <a:off x="536863" y="353153"/>
            <a:ext cx="8548254" cy="4154935"/>
          </a:xfrm>
          <a:prstGeom prst="rect">
            <a:avLst/>
          </a:prstGeom>
          <a:noFill/>
        </p:spPr>
        <p:txBody>
          <a:bodyPr wrap="square" lIns="91391" tIns="45696" rIns="91391" bIns="45696" rtlCol="0">
            <a:spAutoFit/>
          </a:bodyPr>
          <a:lstStyle/>
          <a:p>
            <a:pPr marL="0" lvl="1" algn="just"/>
            <a:r>
              <a:rPr lang="en-US" sz="2400">
                <a:latin typeface="Arial-Rounded" pitchFamily="34" charset="0"/>
                <a:ea typeface="Arial-Rounded" pitchFamily="34" charset="0"/>
                <a:cs typeface="Arial-Rounded" pitchFamily="34" charset="0"/>
              </a:rPr>
              <a:t>	Thấy mẹ đi chợ về, Chi hỏi:</a:t>
            </a:r>
          </a:p>
          <a:p>
            <a:pPr marL="0" lvl="1" algn="just"/>
            <a:r>
              <a:rPr lang="en-US" sz="2400">
                <a:latin typeface="Arial-Rounded" pitchFamily="34" charset="0"/>
                <a:ea typeface="Arial-Rounded" pitchFamily="34" charset="0"/>
                <a:cs typeface="Arial-Rounded" pitchFamily="34" charset="0"/>
              </a:rPr>
              <a:t>	- Sao mẹ mua nhiều đồ ăn thế ạ?</a:t>
            </a:r>
          </a:p>
          <a:p>
            <a:pPr marL="0" lvl="1" algn="just"/>
            <a:r>
              <a:rPr lang="en-US" sz="2400">
                <a:latin typeface="Arial-Rounded" pitchFamily="34" charset="0"/>
                <a:ea typeface="Arial-Rounded" pitchFamily="34" charset="0"/>
                <a:cs typeface="Arial-Rounded" pitchFamily="34" charset="0"/>
              </a:rPr>
              <a:t>	- Đố con hôm nay là ngày gì?</a:t>
            </a:r>
          </a:p>
          <a:p>
            <a:pPr marL="0" lvl="1" algn="just"/>
            <a:r>
              <a:rPr lang="en-US" sz="2400">
                <a:latin typeface="Arial-Rounded" pitchFamily="34" charset="0"/>
                <a:ea typeface="Arial-Rounded" pitchFamily="34" charset="0"/>
                <a:cs typeface="Arial-Rounded" pitchFamily="34" charset="0"/>
              </a:rPr>
              <a:t>	Chi chạy lại xem lịch:</a:t>
            </a:r>
          </a:p>
          <a:p>
            <a:pPr marL="0" lvl="1" algn="just"/>
            <a:r>
              <a:rPr lang="en-US" sz="2400">
                <a:latin typeface="Arial-Rounded" pitchFamily="34" charset="0"/>
                <a:ea typeface="Arial-Rounded" pitchFamily="34" charset="0"/>
                <a:cs typeface="Arial-Rounded" pitchFamily="34" charset="0"/>
              </a:rPr>
              <a:t>	- A, ngày 28 tháng 6, Ngày Gia đình Việt Nam.</a:t>
            </a:r>
          </a:p>
          <a:p>
            <a:pPr marL="0" lvl="1" algn="just"/>
            <a:r>
              <a:rPr lang="en-US" sz="240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40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cơm. Cả nhà quây quần bên nhau. Bữa cơm thật tuyệt. Chi thích ngày nào cũng là Ngày Gia đình Việt Nam.	</a:t>
            </a:r>
          </a:p>
          <a:p>
            <a:pPr algn="just"/>
            <a:r>
              <a:rPr lang="en-US" sz="2000">
                <a:latin typeface="Arial-Rounded" pitchFamily="34" charset="0"/>
                <a:ea typeface="Arial-Rounded" pitchFamily="34" charset="0"/>
                <a:cs typeface="Arial-Rounded" pitchFamily="34" charset="0"/>
              </a:rPr>
              <a:t>                                                                                         </a:t>
            </a:r>
            <a:r>
              <a:rPr lang="en-US" sz="2400">
                <a:latin typeface="Arial-Rounded" pitchFamily="34" charset="0"/>
                <a:ea typeface="Arial-Rounded" pitchFamily="34" charset="0"/>
                <a:cs typeface="Arial-Rounded" pitchFamily="34" charset="0"/>
              </a:rPr>
              <a:t>(Châu Anh)</a:t>
            </a:r>
            <a:endParaRPr lang="en-US" sz="2400">
              <a:latin typeface="Arial Rounded MT Bold" pitchFamily="34" charset="0"/>
              <a:ea typeface="Arial-Rounded" pitchFamily="34" charset="0"/>
              <a:cs typeface="Arial-Rounded" pitchFamily="34" charset="0"/>
            </a:endParaRPr>
          </a:p>
        </p:txBody>
      </p:sp>
      <p:sp>
        <p:nvSpPr>
          <p:cNvPr id="12" name="TextBox 11"/>
          <p:cNvSpPr txBox="1"/>
          <p:nvPr/>
        </p:nvSpPr>
        <p:spPr>
          <a:xfrm>
            <a:off x="962891" y="4404099"/>
            <a:ext cx="70866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Bài đọc có mấy đoạn?</a:t>
            </a:r>
          </a:p>
        </p:txBody>
      </p:sp>
      <p:sp>
        <p:nvSpPr>
          <p:cNvPr id="8" name="TextBox 7"/>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58191" y="4404099"/>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316" y="-53686"/>
            <a:ext cx="527050" cy="254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411570"/>
            <a:ext cx="5270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1+#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3671455" y="4324350"/>
            <a:ext cx="2729345"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sp>
        <p:nvSpPr>
          <p:cNvPr id="6" name="TextBox 5"/>
          <p:cNvSpPr txBox="1"/>
          <p:nvPr/>
        </p:nvSpPr>
        <p:spPr>
          <a:xfrm>
            <a:off x="1488621" y="-19052"/>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7" name="TextBox 6"/>
          <p:cNvSpPr txBox="1"/>
          <p:nvPr/>
        </p:nvSpPr>
        <p:spPr>
          <a:xfrm>
            <a:off x="62346" y="325445"/>
            <a:ext cx="8991600" cy="4324212"/>
          </a:xfrm>
          <a:prstGeom prst="rect">
            <a:avLst/>
          </a:prstGeom>
          <a:noFill/>
        </p:spPr>
        <p:txBody>
          <a:bodyPr wrap="square" lIns="91391" tIns="45696" rIns="91391" bIns="45696" rtlCol="0">
            <a:spAutoFit/>
          </a:bodyPr>
          <a:lstStyle/>
          <a:p>
            <a:pPr marL="0" lvl="1" algn="just"/>
            <a:r>
              <a:rPr lang="en-US" sz="2500">
                <a:latin typeface="Arial-Rounded" pitchFamily="34" charset="0"/>
                <a:ea typeface="Arial-Rounded" pitchFamily="34" charset="0"/>
                <a:cs typeface="Arial-Rounded" pitchFamily="34" charset="0"/>
              </a:rPr>
              <a:t>	Thấy mẹ đi chợ về, Chi hỏi:</a:t>
            </a:r>
          </a:p>
          <a:p>
            <a:pPr marL="0" lvl="1" algn="just"/>
            <a:r>
              <a:rPr lang="en-US" sz="2500">
                <a:latin typeface="Arial-Rounded" pitchFamily="34" charset="0"/>
                <a:ea typeface="Arial-Rounded" pitchFamily="34" charset="0"/>
                <a:cs typeface="Arial-Rounded" pitchFamily="34" charset="0"/>
              </a:rPr>
              <a:t>	- Sao mẹ mua nhiều đồ ăn thế ạ?</a:t>
            </a:r>
          </a:p>
          <a:p>
            <a:pPr marL="0" lvl="1" algn="just"/>
            <a:r>
              <a:rPr lang="en-US" sz="2500">
                <a:latin typeface="Arial-Rounded" pitchFamily="34" charset="0"/>
                <a:ea typeface="Arial-Rounded" pitchFamily="34" charset="0"/>
                <a:cs typeface="Arial-Rounded" pitchFamily="34" charset="0"/>
              </a:rPr>
              <a:t>	- Đố con hôm nay là ngày gì?</a:t>
            </a:r>
          </a:p>
          <a:p>
            <a:pPr marL="0" lvl="1" algn="just"/>
            <a:r>
              <a:rPr lang="en-US" sz="2500">
                <a:latin typeface="Arial-Rounded" pitchFamily="34" charset="0"/>
                <a:ea typeface="Arial-Rounded" pitchFamily="34" charset="0"/>
                <a:cs typeface="Arial-Rounded" pitchFamily="34" charset="0"/>
              </a:rPr>
              <a:t>	Chi chạy lại xem lịch:</a:t>
            </a:r>
          </a:p>
          <a:p>
            <a:pPr marL="0" lvl="1" algn="just"/>
            <a:r>
              <a:rPr lang="en-US" sz="2500">
                <a:latin typeface="Arial-Rounded" pitchFamily="34" charset="0"/>
                <a:ea typeface="Arial-Rounded" pitchFamily="34" charset="0"/>
                <a:cs typeface="Arial-Rounded" pitchFamily="34" charset="0"/>
              </a:rPr>
              <a:t>	- A, ngày 28 tháng 6, Ngày Gia đình Việt Nam.</a:t>
            </a:r>
          </a:p>
          <a:p>
            <a:pPr marL="0" lvl="1" algn="just"/>
            <a:r>
              <a:rPr lang="en-US" sz="250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50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cơm. Cả nhà quây quần bên nhau. Bữa cơm thật tuyệt. Chi thích ngày nào cũng là Ngày Gia đình Việt Nam.	</a:t>
            </a:r>
          </a:p>
          <a:p>
            <a:pPr algn="just"/>
            <a:r>
              <a:rPr lang="en-US" sz="2400">
                <a:latin typeface="Arial-Rounded" pitchFamily="34" charset="0"/>
                <a:ea typeface="Arial-Rounded" pitchFamily="34" charset="0"/>
                <a:cs typeface="Arial-Rounded" pitchFamily="34" charset="0"/>
              </a:rPr>
              <a:t>                                                                                         </a:t>
            </a:r>
            <a:r>
              <a:rPr lang="en-US" sz="2500">
                <a:latin typeface="Arial-Rounded" pitchFamily="34" charset="0"/>
                <a:ea typeface="Arial-Rounded" pitchFamily="34" charset="0"/>
                <a:cs typeface="Arial-Rounded" pitchFamily="34" charset="0"/>
              </a:rPr>
              <a:t>(Châu Anh)</a:t>
            </a:r>
            <a:endParaRPr lang="en-US" sz="25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22028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sp>
        <p:nvSpPr>
          <p:cNvPr id="2" name="Cloud 1"/>
          <p:cNvSpPr/>
          <p:nvPr/>
        </p:nvSpPr>
        <p:spPr>
          <a:xfrm>
            <a:off x="6934200" y="238635"/>
            <a:ext cx="2209800" cy="9144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a:solidFill>
                  <a:schemeClr val="tx1"/>
                </a:solidFill>
                <a:latin typeface="Arial-Rounded" pitchFamily="34" charset="0"/>
                <a:ea typeface="Arial-Rounded" pitchFamily="34" charset="0"/>
                <a:cs typeface="Arial-Rounded" pitchFamily="34" charset="0"/>
              </a:rPr>
              <a:t>Đọc toàn bài</a:t>
            </a:r>
          </a:p>
        </p:txBody>
      </p:sp>
      <p:sp>
        <p:nvSpPr>
          <p:cNvPr id="9" name="TextBox 8"/>
          <p:cNvSpPr txBox="1"/>
          <p:nvPr/>
        </p:nvSpPr>
        <p:spPr>
          <a:xfrm>
            <a:off x="1488621" y="488505"/>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10" name="TextBox 9"/>
          <p:cNvSpPr txBox="1"/>
          <p:nvPr/>
        </p:nvSpPr>
        <p:spPr>
          <a:xfrm>
            <a:off x="62346" y="833002"/>
            <a:ext cx="8991600" cy="4324212"/>
          </a:xfrm>
          <a:prstGeom prst="rect">
            <a:avLst/>
          </a:prstGeom>
          <a:noFill/>
        </p:spPr>
        <p:txBody>
          <a:bodyPr wrap="square" lIns="91391" tIns="45696" rIns="91391" bIns="45696" rtlCol="0">
            <a:spAutoFit/>
          </a:bodyPr>
          <a:lstStyle/>
          <a:p>
            <a:pPr marL="0" lvl="1" algn="just"/>
            <a:r>
              <a:rPr lang="en-US" sz="2500">
                <a:latin typeface="Arial-Rounded" pitchFamily="34" charset="0"/>
                <a:ea typeface="Arial-Rounded" pitchFamily="34" charset="0"/>
                <a:cs typeface="Arial-Rounded" pitchFamily="34" charset="0"/>
              </a:rPr>
              <a:t>	Thấy mẹ đi chợ về, Chi hỏi:</a:t>
            </a:r>
          </a:p>
          <a:p>
            <a:pPr marL="0" lvl="1" algn="just"/>
            <a:r>
              <a:rPr lang="en-US" sz="2500">
                <a:latin typeface="Arial-Rounded" pitchFamily="34" charset="0"/>
                <a:ea typeface="Arial-Rounded" pitchFamily="34" charset="0"/>
                <a:cs typeface="Arial-Rounded" pitchFamily="34" charset="0"/>
              </a:rPr>
              <a:t>	- Sao mẹ mua nhiều đồ ăn thế ạ?</a:t>
            </a:r>
          </a:p>
          <a:p>
            <a:pPr marL="0" lvl="1" algn="just"/>
            <a:r>
              <a:rPr lang="en-US" sz="2500">
                <a:latin typeface="Arial-Rounded" pitchFamily="34" charset="0"/>
                <a:ea typeface="Arial-Rounded" pitchFamily="34" charset="0"/>
                <a:cs typeface="Arial-Rounded" pitchFamily="34" charset="0"/>
              </a:rPr>
              <a:t>	- Đố con hôm nay là ngày gì?</a:t>
            </a:r>
          </a:p>
          <a:p>
            <a:pPr marL="0" lvl="1" algn="just"/>
            <a:r>
              <a:rPr lang="en-US" sz="2500">
                <a:latin typeface="Arial-Rounded" pitchFamily="34" charset="0"/>
                <a:ea typeface="Arial-Rounded" pitchFamily="34" charset="0"/>
                <a:cs typeface="Arial-Rounded" pitchFamily="34" charset="0"/>
              </a:rPr>
              <a:t>	Chi chạy lại xem lịch:</a:t>
            </a:r>
          </a:p>
          <a:p>
            <a:pPr marL="0" lvl="1" algn="just"/>
            <a:r>
              <a:rPr lang="en-US" sz="2500">
                <a:latin typeface="Arial-Rounded" pitchFamily="34" charset="0"/>
                <a:ea typeface="Arial-Rounded" pitchFamily="34" charset="0"/>
                <a:cs typeface="Arial-Rounded" pitchFamily="34" charset="0"/>
              </a:rPr>
              <a:t>	- A, ngày 28 tháng 6, Ngày Gia đình Việt Nam.</a:t>
            </a:r>
          </a:p>
          <a:p>
            <a:pPr marL="0" lvl="1" algn="just"/>
            <a:r>
              <a:rPr lang="en-US" sz="250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50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cơm. Cả nhà quây quần bên nhau. Bữa cơm thật tuyệt. Chi thích ngày nào cũng là Ngày Gia đình Việt Nam.	</a:t>
            </a:r>
          </a:p>
          <a:p>
            <a:pPr algn="just"/>
            <a:r>
              <a:rPr lang="en-US" sz="2400">
                <a:latin typeface="Arial-Rounded" pitchFamily="34" charset="0"/>
                <a:ea typeface="Arial-Rounded" pitchFamily="34" charset="0"/>
                <a:cs typeface="Arial-Rounded" pitchFamily="34" charset="0"/>
              </a:rPr>
              <a:t>                                                                                         </a:t>
            </a:r>
            <a:r>
              <a:rPr lang="en-US" sz="2500">
                <a:latin typeface="Arial-Rounded" pitchFamily="34" charset="0"/>
                <a:ea typeface="Arial-Rounded" pitchFamily="34" charset="0"/>
                <a:cs typeface="Arial-Rounded" pitchFamily="34" charset="0"/>
              </a:rPr>
              <a:t>(Châu Anh)</a:t>
            </a:r>
            <a:endParaRPr lang="en-US" sz="25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95350"/>
            <a:ext cx="8839199" cy="3108507"/>
          </a:xfrm>
          <a:prstGeom prst="rect">
            <a:avLst/>
          </a:prstGeom>
        </p:spPr>
        <p:txBody>
          <a:bodyPr wrap="square" lIns="91403" tIns="45702" rIns="91403" bIns="45702">
            <a:spAutoFit/>
          </a:bodyPr>
          <a:lstStyle/>
          <a:p>
            <a:pPr marL="0" lvl="1" algn="just"/>
            <a:r>
              <a:rPr lang="en-US" sz="2800">
                <a:latin typeface="Arial-Rounded" pitchFamily="34" charset="0"/>
                <a:ea typeface="Arial-Rounded" pitchFamily="34" charset="0"/>
                <a:cs typeface="Arial-Rounded" pitchFamily="34" charset="0"/>
              </a:rPr>
              <a:t>	Thấy mẹ đi chợ về, Chi hỏi:</a:t>
            </a:r>
          </a:p>
          <a:p>
            <a:pPr marL="0" lvl="1" algn="just"/>
            <a:r>
              <a:rPr lang="en-US" sz="2800">
                <a:latin typeface="Arial-Rounded" pitchFamily="34" charset="0"/>
                <a:ea typeface="Arial-Rounded" pitchFamily="34" charset="0"/>
                <a:cs typeface="Arial-Rounded" pitchFamily="34" charset="0"/>
              </a:rPr>
              <a:t>	- Sao mẹ mua nhiều đồ ăn thế ạ?</a:t>
            </a:r>
          </a:p>
          <a:p>
            <a:pPr marL="0" lvl="1" algn="just"/>
            <a:r>
              <a:rPr lang="en-US" sz="2800">
                <a:latin typeface="Arial-Rounded" pitchFamily="34" charset="0"/>
                <a:ea typeface="Arial-Rounded" pitchFamily="34" charset="0"/>
                <a:cs typeface="Arial-Rounded" pitchFamily="34" charset="0"/>
              </a:rPr>
              <a:t>	- Đố con hôm nay là ngày gì?</a:t>
            </a:r>
          </a:p>
          <a:p>
            <a:pPr marL="0" lvl="1" algn="just"/>
            <a:r>
              <a:rPr lang="en-US" sz="2800">
                <a:latin typeface="Arial-Rounded" pitchFamily="34" charset="0"/>
                <a:ea typeface="Arial-Rounded" pitchFamily="34" charset="0"/>
                <a:cs typeface="Arial-Rounded" pitchFamily="34" charset="0"/>
              </a:rPr>
              <a:t>	Chi chạy lại xem lịch:</a:t>
            </a:r>
          </a:p>
          <a:p>
            <a:pPr marL="0" lvl="1" algn="just"/>
            <a:r>
              <a:rPr lang="en-US" sz="2800">
                <a:latin typeface="Arial-Rounded" pitchFamily="34" charset="0"/>
                <a:ea typeface="Arial-Rounded" pitchFamily="34" charset="0"/>
                <a:cs typeface="Arial-Rounded" pitchFamily="34" charset="0"/>
              </a:rPr>
              <a:t>	- A, ngày 28 tháng 6, Ngày Gia đình Việt Nam.</a:t>
            </a:r>
          </a:p>
          <a:p>
            <a:pPr marL="0" lvl="1" algn="just"/>
            <a:r>
              <a:rPr lang="en-US" sz="2800">
                <a:latin typeface="Arial-Rounded" pitchFamily="34" charset="0"/>
                <a:ea typeface="Arial-Rounded" pitchFamily="34" charset="0"/>
                <a:cs typeface="Arial-Rounded" pitchFamily="34" charset="0"/>
              </a:rPr>
              <a:t>	- Đúng rồi. Vì thế, hôm nay cả nhà mình liên hoan con ạ.</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7" name="TextBox 6"/>
          <p:cNvSpPr txBox="1"/>
          <p:nvPr/>
        </p:nvSpPr>
        <p:spPr>
          <a:xfrm>
            <a:off x="1025236" y="4255578"/>
            <a:ext cx="7453746"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Ngày Gia đình Việt Nam là ngày nào?</a:t>
            </a:r>
          </a:p>
        </p:txBody>
      </p:sp>
      <p:sp>
        <p:nvSpPr>
          <p:cNvPr id="8" name="TextBox 7"/>
          <p:cNvSpPr txBox="1"/>
          <p:nvPr/>
        </p:nvSpPr>
        <p:spPr>
          <a:xfrm>
            <a:off x="152400" y="4255578"/>
            <a:ext cx="8839200"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Trong “Ngày Gia đình Việt Nam, chữ nào được viết hoa?</a:t>
            </a:r>
          </a:p>
        </p:txBody>
      </p:sp>
      <p:cxnSp>
        <p:nvCxnSpPr>
          <p:cNvPr id="4" name="Straight Connector 3"/>
          <p:cNvCxnSpPr/>
          <p:nvPr/>
        </p:nvCxnSpPr>
        <p:spPr>
          <a:xfrm>
            <a:off x="1676400" y="3073977"/>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326082" y="3068782"/>
            <a:ext cx="703118" cy="51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157355" y="3058391"/>
            <a:ext cx="457200" cy="51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520814" y="3042804"/>
            <a:ext cx="457200" cy="51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162800" y="3042804"/>
            <a:ext cx="685800" cy="103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1+#ppt_w/2"/>
                                          </p:val>
                                        </p:tav>
                                        <p:tav tm="100000">
                                          <p:val>
                                            <p:strVal val="#ppt_x"/>
                                          </p:val>
                                        </p:tav>
                                      </p:tavLst>
                                    </p:anim>
                                    <p:anim calcmode="lin" valueType="num">
                                      <p:cBhvr additive="base">
                                        <p:cTn id="3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4019550"/>
            <a:ext cx="8534400"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Vào ngày này, gia đình Chi làm gì?</a:t>
            </a:r>
          </a:p>
        </p:txBody>
      </p:sp>
      <p:sp>
        <p:nvSpPr>
          <p:cNvPr id="6" name="TextBox 5"/>
          <p:cNvSpPr txBox="1"/>
          <p:nvPr/>
        </p:nvSpPr>
        <p:spPr>
          <a:xfrm>
            <a:off x="381000" y="3999612"/>
            <a:ext cx="8534400"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Theo em, vì sao Chi rất vui?</a:t>
            </a:r>
          </a:p>
        </p:txBody>
      </p:sp>
      <p:sp>
        <p:nvSpPr>
          <p:cNvPr id="3" name="Rectangle 2"/>
          <p:cNvSpPr/>
          <p:nvPr/>
        </p:nvSpPr>
        <p:spPr>
          <a:xfrm>
            <a:off x="415028" y="1047750"/>
            <a:ext cx="8575964" cy="2616064"/>
          </a:xfrm>
          <a:prstGeom prst="rect">
            <a:avLst/>
          </a:prstGeom>
        </p:spPr>
        <p:txBody>
          <a:bodyPr wrap="square" lIns="91403" tIns="45702" rIns="91403" bIns="45702">
            <a:spAutoFit/>
          </a:bodyPr>
          <a:lstStyle/>
          <a:p>
            <a:pPr marL="0" lvl="1" algn="just"/>
            <a:r>
              <a:rPr lang="en-US" sz="3600">
                <a:latin typeface="Arial-Rounded" pitchFamily="34" charset="0"/>
                <a:ea typeface="Arial-Rounded" pitchFamily="34" charset="0"/>
                <a:cs typeface="Arial-Rounded" pitchFamily="34" charset="0"/>
              </a:rPr>
              <a:t>	 </a:t>
            </a:r>
            <a:r>
              <a:rPr lang="en-US" sz="3200">
                <a:latin typeface="Arial-Rounded" pitchFamily="34" charset="0"/>
                <a:ea typeface="Arial-Rounded" pitchFamily="34" charset="0"/>
                <a:cs typeface="Arial-Rounded" pitchFamily="34" charset="0"/>
              </a:rPr>
              <a:t>Chi vui lắm. Em nhặt rau giúp mẹ. Bố dọn nhà, rửa xoong nồi, cốc chén. Ông bà trông em bé để mẹ nấu cơm. Cả nhà quây quần bên nhau. Bữa cơm thật tuyệt. Chi thích ngày nào cũng là Ngày Gia đình Việt Nam.</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8" name="TextBox 7"/>
          <p:cNvSpPr txBox="1"/>
          <p:nvPr/>
        </p:nvSpPr>
        <p:spPr>
          <a:xfrm>
            <a:off x="381000" y="4019550"/>
            <a:ext cx="8534400"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Em có nhận xét gì về gia đình Chi?</a:t>
            </a:r>
            <a:endParaRPr lang="en-US" sz="2400">
              <a:latin typeface="Arial-Rounded" pitchFamily="34" charset="0"/>
              <a:ea typeface="Arial-Rounded" pitchFamily="34" charset="0"/>
              <a:cs typeface="Arial-Rounded" pitchFamily="34" charset="0"/>
            </a:endParaRPr>
          </a:p>
        </p:txBody>
      </p:sp>
      <p:sp>
        <p:nvSpPr>
          <p:cNvPr id="9" name="TextBox 8"/>
          <p:cNvSpPr txBox="1"/>
          <p:nvPr/>
        </p:nvSpPr>
        <p:spPr>
          <a:xfrm>
            <a:off x="381000" y="4019550"/>
            <a:ext cx="8534400"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Em hãy kể một kỉ niệm hạnh phúc của gia đình em</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1+#ppt_w/2"/>
                                          </p:val>
                                        </p:tav>
                                        <p:tav tm="100000">
                                          <p:val>
                                            <p:strVal val="#ppt_x"/>
                                          </p:val>
                                        </p:tav>
                                      </p:tavLst>
                                    </p:anim>
                                    <p:anim calcmode="lin" valueType="num">
                                      <p:cBhvr additive="base">
                                        <p:cTn id="1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1+#ppt_w/2"/>
                                          </p:val>
                                        </p:tav>
                                        <p:tav tm="100000">
                                          <p:val>
                                            <p:strVal val="#ppt_x"/>
                                          </p:val>
                                        </p:tav>
                                      </p:tavLst>
                                    </p:anim>
                                    <p:anim calcmode="lin" valueType="num">
                                      <p:cBhvr additive="base">
                                        <p:cTn id="25"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1000" fill="hold"/>
                                        <p:tgtEl>
                                          <p:spTgt spid="9"/>
                                        </p:tgtEl>
                                        <p:attrNameLst>
                                          <p:attrName>ppt_x</p:attrName>
                                        </p:attrNameLst>
                                      </p:cBhvr>
                                      <p:tavLst>
                                        <p:tav tm="0">
                                          <p:val>
                                            <p:strVal val="1+#ppt_w/2"/>
                                          </p:val>
                                        </p:tav>
                                        <p:tav tm="100000">
                                          <p:val>
                                            <p:strVal val="#ppt_x"/>
                                          </p:val>
                                        </p:tav>
                                      </p:tavLst>
                                    </p:anim>
                                    <p:anim calcmode="lin" valueType="num">
                                      <p:cBhvr additive="base">
                                        <p:cTn id="37"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3" grpId="0"/>
      <p:bldP spid="5"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63" y="2117607"/>
            <a:ext cx="8937363" cy="2147323"/>
            <a:chOff x="-38099" y="3503807"/>
            <a:chExt cx="8937363"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8099" y="3971178"/>
              <a:ext cx="8649947" cy="584775"/>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Vào wgày wày, gia đì</a:t>
              </a:r>
              <a:r>
                <a:rPr lang="el-GR" sz="3200" b="1">
                  <a:solidFill>
                    <a:srgbClr val="7030A0"/>
                  </a:solidFill>
                  <a:latin typeface="HP001 4 hàng" pitchFamily="34" charset="0"/>
                  <a:ea typeface="Arial-Rounded" pitchFamily="34" charset="0"/>
                  <a:cs typeface="Arial-Rounded" pitchFamily="34" charset="0"/>
                </a:rPr>
                <a:t>ζ </a:t>
              </a:r>
              <a:r>
                <a:rPr lang="vi-VN" sz="3200" b="1">
                  <a:solidFill>
                    <a:srgbClr val="7030A0"/>
                  </a:solidFill>
                  <a:latin typeface="HP001 4 hàng" pitchFamily="34" charset="0"/>
                  <a:ea typeface="Arial-Rounded" pitchFamily="34" charset="0"/>
                  <a:cs typeface="Arial-Rounded" pitchFamily="34" charset="0"/>
                </a:rPr>
                <a:t>Chi l</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łn h</a:t>
              </a:r>
              <a:r>
                <a:rPr lang="el-GR" sz="3200" b="1">
                  <a:solidFill>
                    <a:srgbClr val="7030A0"/>
                  </a:solidFill>
                  <a:latin typeface="HP001 4 hàng" pitchFamily="34" charset="0"/>
                  <a:ea typeface="Arial-Rounded" pitchFamily="34" charset="0"/>
                  <a:cs typeface="Arial-Rounded" pitchFamily="34" charset="0"/>
                </a:rPr>
                <a:t>Ξ</a:t>
              </a:r>
              <a:r>
                <a:rPr lang="vi-VN" sz="3200" b="1">
                  <a:solidFill>
                    <a:srgbClr val="7030A0"/>
                  </a:solidFill>
                  <a:latin typeface="HP001 4 hàng" pitchFamily="34" charset="0"/>
                  <a:ea typeface="Arial-Rounded" pitchFamily="34" charset="0"/>
                  <a:cs typeface="Arial-Rounded" pitchFamily="34" charset="0"/>
                </a:rPr>
                <a:t>n</a:t>
              </a:r>
              <a:r>
                <a:rPr lang="en-US" sz="3200" b="1">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8" y="445960"/>
            <a:ext cx="7384472" cy="46161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r>
              <a:rPr lang="en-US" sz="2400" b="1" dirty="0">
                <a:latin typeface="Arial-Rounded" pitchFamily="34" charset="0"/>
                <a:ea typeface="Arial-Rounded" pitchFamily="34" charset="0"/>
                <a:cs typeface="Arial-Rounded" pitchFamily="34" charset="0"/>
              </a:rPr>
              <a:t> b ở </a:t>
            </a:r>
            <a:r>
              <a:rPr lang="en-US" sz="2400" b="1" dirty="0" err="1">
                <a:latin typeface="Arial-Rounded" pitchFamily="34" charset="0"/>
                <a:ea typeface="Arial-Rounded" pitchFamily="34" charset="0"/>
                <a:cs typeface="Arial-Rounded" pitchFamily="34" charset="0"/>
              </a:rPr>
              <a:t>mục</a:t>
            </a:r>
            <a:r>
              <a:rPr lang="en-US" sz="2400" b="1" dirty="0">
                <a:latin typeface="Arial-Rounded" pitchFamily="34" charset="0"/>
                <a:ea typeface="Arial-Rounded" pitchFamily="34" charset="0"/>
                <a:cs typeface="Arial-Rounded" pitchFamily="34" charset="0"/>
              </a:rPr>
              <a:t> </a:t>
            </a:r>
            <a:r>
              <a:rPr lang="en-US" sz="2400" b="1" dirty="0">
                <a:latin typeface="Arial Rounded MT Bold" pitchFamily="34" charset="0"/>
                <a:ea typeface="Arial-Rounded" pitchFamily="34" charset="0"/>
                <a:cs typeface="Arial-Rounded" pitchFamily="34" charset="0"/>
              </a:rPr>
              <a:t>3</a:t>
            </a:r>
          </a:p>
        </p:txBody>
      </p:sp>
      <p:sp>
        <p:nvSpPr>
          <p:cNvPr id="5" name="Rectangle 4"/>
          <p:cNvSpPr/>
          <p:nvPr/>
        </p:nvSpPr>
        <p:spPr>
          <a:xfrm>
            <a:off x="11463" y="1040425"/>
            <a:ext cx="9161565" cy="584739"/>
          </a:xfrm>
          <a:prstGeom prst="rect">
            <a:avLst/>
          </a:prstGeom>
        </p:spPr>
        <p:txBody>
          <a:bodyPr wrap="square" lIns="91403" tIns="45702" rIns="91403" bIns="45702">
            <a:spAutoFit/>
          </a:bodyPr>
          <a:lstStyle/>
          <a:p>
            <a:pPr algn="just"/>
            <a:r>
              <a:rPr lang="en-US" sz="3200">
                <a:latin typeface="Arial-Rounded" pitchFamily="34" charset="0"/>
                <a:ea typeface="Arial-Rounded" pitchFamily="34" charset="0"/>
                <a:cs typeface="Arial-Rounded" pitchFamily="34" charset="0"/>
              </a:rPr>
              <a:t>c. Vào ngày này, gia đình Chi (…).</a:t>
            </a:r>
          </a:p>
        </p:txBody>
      </p:sp>
      <p:sp>
        <p:nvSpPr>
          <p:cNvPr id="34" name="TextBox 33"/>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Cần chú ý gì khi viết chữ đầu câu?</a:t>
            </a:r>
          </a:p>
        </p:txBody>
      </p:sp>
      <p:sp>
        <p:nvSpPr>
          <p:cNvPr id="35" name="TextBox 34"/>
          <p:cNvSpPr txBox="1"/>
          <p:nvPr/>
        </p:nvSpPr>
        <p:spPr>
          <a:xfrm>
            <a:off x="710046" y="4411308"/>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Cuối câu có dấu gì?</a:t>
            </a:r>
          </a:p>
        </p:txBody>
      </p:sp>
      <p:sp>
        <p:nvSpPr>
          <p:cNvPr id="36" name="TextBox 35"/>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Khoảng cách giữa các chữ như thế nào?</a:t>
            </a:r>
          </a:p>
        </p:txBody>
      </p:sp>
      <p:sp>
        <p:nvSpPr>
          <p:cNvPr id="27" name="TextBox 26"/>
          <p:cNvSpPr txBox="1"/>
          <p:nvPr/>
        </p:nvSpPr>
        <p:spPr>
          <a:xfrm>
            <a:off x="681842" y="4417530"/>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Ngoài ra, những chữ nào trong bài cần viết hoa? Vì sao?</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1000" fill="hold"/>
                                        <p:tgtEl>
                                          <p:spTgt spid="35"/>
                                        </p:tgtEl>
                                        <p:attrNameLst>
                                          <p:attrName>ppt_x</p:attrName>
                                        </p:attrNameLst>
                                      </p:cBhvr>
                                      <p:tavLst>
                                        <p:tav tm="0">
                                          <p:val>
                                            <p:strVal val="1+#ppt_w/2"/>
                                          </p:val>
                                        </p:tav>
                                        <p:tav tm="100000">
                                          <p:val>
                                            <p:strVal val="#ppt_x"/>
                                          </p:val>
                                        </p:tav>
                                      </p:tavLst>
                                    </p:anim>
                                    <p:anim calcmode="lin" valueType="num">
                                      <p:cBhvr additive="base">
                                        <p:cTn id="24"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1000" fill="hold"/>
                                        <p:tgtEl>
                                          <p:spTgt spid="36"/>
                                        </p:tgtEl>
                                        <p:attrNameLst>
                                          <p:attrName>ppt_x</p:attrName>
                                        </p:attrNameLst>
                                      </p:cBhvr>
                                      <p:tavLst>
                                        <p:tav tm="0">
                                          <p:val>
                                            <p:strVal val="1+#ppt_w/2"/>
                                          </p:val>
                                        </p:tav>
                                        <p:tav tm="100000">
                                          <p:val>
                                            <p:strVal val="#ppt_x"/>
                                          </p:val>
                                        </p:tav>
                                      </p:tavLst>
                                    </p:anim>
                                    <p:anim calcmode="lin" valueType="num">
                                      <p:cBhvr additive="base">
                                        <p:cTn id="3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000" fill="hold"/>
                                        <p:tgtEl>
                                          <p:spTgt spid="27"/>
                                        </p:tgtEl>
                                        <p:attrNameLst>
                                          <p:attrName>ppt_x</p:attrName>
                                        </p:attrNameLst>
                                      </p:cBhvr>
                                      <p:tavLst>
                                        <p:tav tm="0">
                                          <p:val>
                                            <p:strVal val="1+#ppt_w/2"/>
                                          </p:val>
                                        </p:tav>
                                        <p:tav tm="100000">
                                          <p:val>
                                            <p:strVal val="#ppt_x"/>
                                          </p:val>
                                        </p:tav>
                                      </p:tavLst>
                                    </p:anim>
                                    <p:anim calcmode="lin" valueType="num">
                                      <p:cBhvr additive="base">
                                        <p:cTn id="36"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Xem bài: </a:t>
            </a:r>
            <a:r>
              <a:rPr lang="en-US" sz="2800" b="1" i="1">
                <a:latin typeface="Arial-Rounded" pitchFamily="34" charset="0"/>
                <a:ea typeface="Arial-Rounded" pitchFamily="34" charset="0"/>
                <a:cs typeface="Arial-Rounded" pitchFamily="34" charset="0"/>
              </a:rPr>
              <a:t>Bữa cơm gia đình</a:t>
            </a:r>
            <a:endParaRPr lang="en-US" sz="2800" b="1">
              <a:latin typeface="Arial-Rounded" pitchFamily="34" charset="0"/>
              <a:ea typeface="Arial-Rounded" pitchFamily="34" charset="0"/>
              <a:cs typeface="Arial-Rounded" pitchFamily="34" charset="0"/>
            </a:endParaRPr>
          </a:p>
          <a:p>
            <a:pPr algn="ctr"/>
            <a:r>
              <a:rPr lang="en-US" sz="2800" b="1">
                <a:latin typeface="Arial-Rounded" pitchFamily="34" charset="0"/>
                <a:ea typeface="Arial-Rounded" pitchFamily="34" charset="0"/>
                <a:cs typeface="Arial-Rounded" pitchFamily="34" charset="0"/>
              </a:rPr>
              <a:t>      +  Xem bài trang 38, trang 39.</a:t>
            </a: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7326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22779" y="247260"/>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Nói những gì em quan sát được trong tranh</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88" t="20000" r="17374" b="16363"/>
          <a:stretch/>
        </p:blipFill>
        <p:spPr bwMode="auto">
          <a:xfrm>
            <a:off x="990599" y="782868"/>
            <a:ext cx="7184141" cy="399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324212"/>
          </a:xfrm>
          <a:prstGeom prst="rect">
            <a:avLst/>
          </a:prstGeom>
          <a:noFill/>
        </p:spPr>
        <p:txBody>
          <a:bodyPr wrap="square" lIns="91391" tIns="45696" rIns="91391" bIns="45696" rtlCol="0">
            <a:spAutoFit/>
          </a:bodyPr>
          <a:lstStyle/>
          <a:p>
            <a:pPr marL="0" lvl="1" algn="just"/>
            <a:r>
              <a:rPr lang="en-US" sz="2500">
                <a:latin typeface="Arial-Rounded" pitchFamily="34" charset="0"/>
                <a:ea typeface="Arial-Rounded" pitchFamily="34" charset="0"/>
                <a:cs typeface="Arial-Rounded" pitchFamily="34" charset="0"/>
              </a:rPr>
              <a:t>	Thấy mẹ đi chợ về, Chi hỏi:</a:t>
            </a:r>
          </a:p>
          <a:p>
            <a:pPr marL="0" lvl="1" algn="just"/>
            <a:r>
              <a:rPr lang="en-US" sz="2500">
                <a:latin typeface="Arial-Rounded" pitchFamily="34" charset="0"/>
                <a:ea typeface="Arial-Rounded" pitchFamily="34" charset="0"/>
                <a:cs typeface="Arial-Rounded" pitchFamily="34" charset="0"/>
              </a:rPr>
              <a:t>	- Sao mẹ mua nhiều đồ ăn thế ạ?</a:t>
            </a:r>
          </a:p>
          <a:p>
            <a:pPr marL="0" lvl="1" algn="just"/>
            <a:r>
              <a:rPr lang="en-US" sz="2500">
                <a:latin typeface="Arial-Rounded" pitchFamily="34" charset="0"/>
                <a:ea typeface="Arial-Rounded" pitchFamily="34" charset="0"/>
                <a:cs typeface="Arial-Rounded" pitchFamily="34" charset="0"/>
              </a:rPr>
              <a:t>	- Đố con hôm nay là ngày gì?</a:t>
            </a:r>
          </a:p>
          <a:p>
            <a:pPr marL="0" lvl="1" algn="just"/>
            <a:r>
              <a:rPr lang="en-US" sz="2500">
                <a:latin typeface="Arial-Rounded" pitchFamily="34" charset="0"/>
                <a:ea typeface="Arial-Rounded" pitchFamily="34" charset="0"/>
                <a:cs typeface="Arial-Rounded" pitchFamily="34" charset="0"/>
              </a:rPr>
              <a:t>	Chi chạy lại xem lịch:</a:t>
            </a:r>
          </a:p>
          <a:p>
            <a:pPr marL="0" lvl="1" algn="just"/>
            <a:r>
              <a:rPr lang="en-US" sz="2500">
                <a:latin typeface="Arial-Rounded" pitchFamily="34" charset="0"/>
                <a:ea typeface="Arial-Rounded" pitchFamily="34" charset="0"/>
                <a:cs typeface="Arial-Rounded" pitchFamily="34" charset="0"/>
              </a:rPr>
              <a:t>	- A, ngày 28 tháng 6, Ngày Gia đình Việt Nam.</a:t>
            </a:r>
          </a:p>
          <a:p>
            <a:pPr marL="0" lvl="1" algn="just"/>
            <a:r>
              <a:rPr lang="en-US" sz="250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50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cơm. Cả nhà quây quần bên nhau. Bữa cơm thật tuyệt. Chi thích ngày nào cũng là Ngày Gia đình Việt Nam.	</a:t>
            </a:r>
          </a:p>
          <a:p>
            <a:pPr algn="just"/>
            <a:r>
              <a:rPr lang="en-US" sz="2400">
                <a:latin typeface="Arial-Rounded" pitchFamily="34" charset="0"/>
                <a:ea typeface="Arial-Rounded" pitchFamily="34" charset="0"/>
                <a:cs typeface="Arial-Rounded" pitchFamily="34" charset="0"/>
              </a:rPr>
              <a:t>                                                                                         </a:t>
            </a:r>
            <a:r>
              <a:rPr lang="en-US" sz="2500">
                <a:latin typeface="Arial-Rounded" pitchFamily="34" charset="0"/>
                <a:ea typeface="Arial-Rounded" pitchFamily="34" charset="0"/>
                <a:cs typeface="Arial-Rounded" pitchFamily="34" charset="0"/>
              </a:rPr>
              <a:t>(Châu Anh)</a:t>
            </a:r>
            <a:endParaRPr lang="en-US" sz="250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Arial-Rounded" pitchFamily="34" charset="0"/>
                <a:ea typeface="Arial-Rounded" pitchFamily="34" charset="0"/>
                <a:cs typeface="Arial-Rounded" pitchFamily="34" charset="0"/>
              </a:rPr>
              <a:t>Đọc mẫu</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6231" y="4357483"/>
            <a:ext cx="7773005" cy="584739"/>
          </a:xfrm>
          <a:prstGeom prst="rect">
            <a:avLst/>
          </a:prstGeom>
          <a:solidFill>
            <a:srgbClr val="FFD347"/>
          </a:solidFill>
        </p:spPr>
        <p:txBody>
          <a:bodyPr wrap="square" lIns="91403" tIns="45702" rIns="91403" bIns="45702"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5" name="Straight Connector 4"/>
          <p:cNvCxnSpPr/>
          <p:nvPr/>
        </p:nvCxnSpPr>
        <p:spPr>
          <a:xfrm flipH="1">
            <a:off x="7640781" y="2931968"/>
            <a:ext cx="6939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096000" y="2604488"/>
            <a:ext cx="983066" cy="36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758545" y="3257550"/>
            <a:ext cx="5761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36863" y="3596986"/>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80682" y="3257550"/>
            <a:ext cx="3510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19532" y="0"/>
            <a:ext cx="8101013" cy="4448492"/>
            <a:chOff x="419532" y="0"/>
            <a:chExt cx="8101013" cy="4448492"/>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532" y="0"/>
              <a:ext cx="8101013" cy="444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80809" y="2646612"/>
              <a:ext cx="138545" cy="267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9550"/>
            <a:ext cx="3505200" cy="857250"/>
          </a:xfrm>
        </p:spPr>
        <p:txBody>
          <a:bodyPr/>
          <a:lstStyle/>
          <a:p>
            <a:pPr algn="just"/>
            <a:r>
              <a:rPr lang="en-US">
                <a:latin typeface="Arial-Rounded" pitchFamily="34" charset="0"/>
                <a:ea typeface="Arial-Rounded" pitchFamily="34" charset="0"/>
                <a:cs typeface="Arial-Rounded" pitchFamily="34" charset="0"/>
              </a:rPr>
              <a:t>oong</a:t>
            </a:r>
          </a:p>
        </p:txBody>
      </p:sp>
      <p:sp>
        <p:nvSpPr>
          <p:cNvPr id="3" name="Title 1"/>
          <p:cNvSpPr txBox="1">
            <a:spLocks/>
          </p:cNvSpPr>
          <p:nvPr/>
        </p:nvSpPr>
        <p:spPr>
          <a:xfrm>
            <a:off x="5105400" y="209550"/>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latin typeface="Arial-Rounded" pitchFamily="34" charset="0"/>
                <a:ea typeface="Arial-Rounded" pitchFamily="34" charset="0"/>
                <a:cs typeface="Arial-Rounded" pitchFamily="34" charset="0"/>
              </a:rPr>
              <a:t>xoong nồi</a:t>
            </a:r>
          </a:p>
        </p:txBody>
      </p:sp>
      <p:cxnSp>
        <p:nvCxnSpPr>
          <p:cNvPr id="11" name="Straight Arrow Connector 10"/>
          <p:cNvCxnSpPr/>
          <p:nvPr/>
        </p:nvCxnSpPr>
        <p:spPr>
          <a:xfrm>
            <a:off x="3048000" y="742950"/>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949" b="19890"/>
          <a:stretch/>
        </p:blipFill>
        <p:spPr bwMode="auto">
          <a:xfrm>
            <a:off x="5379" y="1352550"/>
            <a:ext cx="6596063" cy="350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7416" y="1904997"/>
            <a:ext cx="2737314" cy="295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32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2857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FF0000"/>
                </a:solidFill>
                <a:latin typeface="Arial-Rounded" pitchFamily="34" charset="0"/>
                <a:ea typeface="Arial-Rounded" pitchFamily="34" charset="0"/>
                <a:cs typeface="Arial-Rounded" pitchFamily="34" charset="0"/>
              </a:rPr>
              <a:t>Liên hoan</a:t>
            </a:r>
            <a:r>
              <a:rPr lang="en-US">
                <a:latin typeface="Arial-Rounded" pitchFamily="34" charset="0"/>
                <a:ea typeface="Arial-Rounded" pitchFamily="34" charset="0"/>
                <a:cs typeface="Arial-Rounded" pitchFamily="34" charset="0"/>
              </a:rPr>
              <a:t>: cuộc vui chung có nhiều người tham gia nhân một dịp gì đó.</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0707"/>
          <a:stretch/>
        </p:blipFill>
        <p:spPr>
          <a:xfrm>
            <a:off x="304800" y="1352550"/>
            <a:ext cx="3650828" cy="352425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0909"/>
          <a:stretch/>
        </p:blipFill>
        <p:spPr>
          <a:xfrm>
            <a:off x="4114800" y="1352550"/>
            <a:ext cx="4818260" cy="3524250"/>
          </a:xfrm>
          <a:prstGeom prst="rect">
            <a:avLst/>
          </a:prstGeom>
        </p:spPr>
      </p:pic>
    </p:spTree>
    <p:extLst>
      <p:ext uri="{BB962C8B-B14F-4D97-AF65-F5344CB8AC3E}">
        <p14:creationId xmlns:p14="http://schemas.microsoft.com/office/powerpoint/2010/main" val="1675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9433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FF0000"/>
                </a:solidFill>
                <a:latin typeface="Arial-Rounded" pitchFamily="34" charset="0"/>
                <a:ea typeface="Arial-Rounded" pitchFamily="34" charset="0"/>
                <a:cs typeface="Arial-Rounded" pitchFamily="34" charset="0"/>
              </a:rPr>
              <a:t>Quây quần</a:t>
            </a:r>
            <a:r>
              <a:rPr lang="en-US">
                <a:latin typeface="Arial-Rounded" pitchFamily="34" charset="0"/>
                <a:ea typeface="Arial-Rounded" pitchFamily="34" charset="0"/>
                <a:cs typeface="Arial-Rounded" pitchFamily="34" charset="0"/>
              </a:rPr>
              <a:t>: tụ tập lại trong một không khí thân mật, đầm ấm.</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481"/>
          <a:stretch/>
        </p:blipFill>
        <p:spPr>
          <a:xfrm>
            <a:off x="5486400" y="361950"/>
            <a:ext cx="3200400" cy="339953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049" t="12303" r="5244" b="20768"/>
          <a:stretch/>
        </p:blipFill>
        <p:spPr>
          <a:xfrm>
            <a:off x="228600" y="722637"/>
            <a:ext cx="5163671" cy="3038850"/>
          </a:xfrm>
          <a:prstGeom prst="rect">
            <a:avLst/>
          </a:prstGeom>
        </p:spPr>
      </p:pic>
    </p:spTree>
    <p:extLst>
      <p:ext uri="{BB962C8B-B14F-4D97-AF65-F5344CB8AC3E}">
        <p14:creationId xmlns:p14="http://schemas.microsoft.com/office/powerpoint/2010/main" val="37123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4355684"/>
            <a:ext cx="63246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Em hãy tự ngắt câu vào SGK</a:t>
            </a:r>
          </a:p>
        </p:txBody>
      </p:sp>
      <p:sp>
        <p:nvSpPr>
          <p:cNvPr id="7" name="TextBox 6"/>
          <p:cNvSpPr txBox="1"/>
          <p:nvPr/>
        </p:nvSpPr>
        <p:spPr>
          <a:xfrm>
            <a:off x="1" y="4355685"/>
            <a:ext cx="63246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sp>
        <p:nvSpPr>
          <p:cNvPr id="8" name="TextBox 7"/>
          <p:cNvSpPr txBox="1"/>
          <p:nvPr/>
        </p:nvSpPr>
        <p:spPr>
          <a:xfrm>
            <a:off x="1488621" y="31301"/>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9" name="TextBox 8"/>
          <p:cNvSpPr txBox="1"/>
          <p:nvPr/>
        </p:nvSpPr>
        <p:spPr>
          <a:xfrm>
            <a:off x="62346" y="375798"/>
            <a:ext cx="8991600" cy="4324212"/>
          </a:xfrm>
          <a:prstGeom prst="rect">
            <a:avLst/>
          </a:prstGeom>
          <a:noFill/>
        </p:spPr>
        <p:txBody>
          <a:bodyPr wrap="square" lIns="91391" tIns="45696" rIns="91391" bIns="45696" rtlCol="0">
            <a:spAutoFit/>
          </a:bodyPr>
          <a:lstStyle/>
          <a:p>
            <a:pPr marL="0" lvl="1" algn="just"/>
            <a:r>
              <a:rPr lang="en-US" sz="2500">
                <a:latin typeface="Arial-Rounded" pitchFamily="34" charset="0"/>
                <a:ea typeface="Arial-Rounded" pitchFamily="34" charset="0"/>
                <a:cs typeface="Arial-Rounded" pitchFamily="34" charset="0"/>
              </a:rPr>
              <a:t>	Thấy mẹ đi chợ về, Chi hỏi:</a:t>
            </a:r>
          </a:p>
          <a:p>
            <a:pPr marL="0" lvl="1" algn="just"/>
            <a:r>
              <a:rPr lang="en-US" sz="2500">
                <a:latin typeface="Arial-Rounded" pitchFamily="34" charset="0"/>
                <a:ea typeface="Arial-Rounded" pitchFamily="34" charset="0"/>
                <a:cs typeface="Arial-Rounded" pitchFamily="34" charset="0"/>
              </a:rPr>
              <a:t>	- Sao mẹ mua nhiều đồ ăn thế ạ?</a:t>
            </a:r>
          </a:p>
          <a:p>
            <a:pPr marL="0" lvl="1" algn="just"/>
            <a:r>
              <a:rPr lang="en-US" sz="2500">
                <a:latin typeface="Arial-Rounded" pitchFamily="34" charset="0"/>
                <a:ea typeface="Arial-Rounded" pitchFamily="34" charset="0"/>
                <a:cs typeface="Arial-Rounded" pitchFamily="34" charset="0"/>
              </a:rPr>
              <a:t>	- Đố con hôm nay là ngày gì?</a:t>
            </a:r>
          </a:p>
          <a:p>
            <a:pPr marL="0" lvl="1" algn="just"/>
            <a:r>
              <a:rPr lang="en-US" sz="2500">
                <a:latin typeface="Arial-Rounded" pitchFamily="34" charset="0"/>
                <a:ea typeface="Arial-Rounded" pitchFamily="34" charset="0"/>
                <a:cs typeface="Arial-Rounded" pitchFamily="34" charset="0"/>
              </a:rPr>
              <a:t>	Chi chạy lại xem lịch:</a:t>
            </a:r>
          </a:p>
          <a:p>
            <a:pPr marL="0" lvl="1" algn="just"/>
            <a:r>
              <a:rPr lang="en-US" sz="2500">
                <a:latin typeface="Arial-Rounded" pitchFamily="34" charset="0"/>
                <a:ea typeface="Arial-Rounded" pitchFamily="34" charset="0"/>
                <a:cs typeface="Arial-Rounded" pitchFamily="34" charset="0"/>
              </a:rPr>
              <a:t>	- A, ngày 28 tháng 6, Ngày Gia đình Việt Nam.</a:t>
            </a:r>
          </a:p>
          <a:p>
            <a:pPr marL="0" lvl="1" algn="just"/>
            <a:r>
              <a:rPr lang="en-US" sz="250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50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cơm. Cả nhà quây quần bên nhau. Bữa cơm thật tuyệt. Chi thích ngày nào cũng là Ngày Gia đình Việt Nam.	</a:t>
            </a:r>
          </a:p>
          <a:p>
            <a:pPr algn="just"/>
            <a:r>
              <a:rPr lang="en-US" sz="2400">
                <a:latin typeface="Arial-Rounded" pitchFamily="34" charset="0"/>
                <a:ea typeface="Arial-Rounded" pitchFamily="34" charset="0"/>
                <a:cs typeface="Arial-Rounded" pitchFamily="34" charset="0"/>
              </a:rPr>
              <a:t>                                                                                         </a:t>
            </a:r>
            <a:r>
              <a:rPr lang="en-US" sz="2500">
                <a:latin typeface="Arial-Rounded" pitchFamily="34" charset="0"/>
                <a:ea typeface="Arial-Rounded" pitchFamily="34" charset="0"/>
                <a:cs typeface="Arial-Rounded" pitchFamily="34" charset="0"/>
              </a:rPr>
              <a:t>(Châu Anh)</a:t>
            </a:r>
            <a:endParaRPr lang="en-US" sz="25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6934" y="310178"/>
            <a:ext cx="3642531" cy="584739"/>
          </a:xfrm>
          <a:prstGeom prst="rect">
            <a:avLst/>
          </a:prstGeom>
          <a:solidFill>
            <a:srgbClr val="FFC000"/>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82661" y="1456799"/>
            <a:ext cx="8382000" cy="584739"/>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Ông bà trông em bé để mẹ nấu cơm.</a:t>
            </a:r>
          </a:p>
        </p:txBody>
      </p:sp>
      <p:cxnSp>
        <p:nvCxnSpPr>
          <p:cNvPr id="7" name="Straight Connector 6"/>
          <p:cNvCxnSpPr/>
          <p:nvPr/>
        </p:nvCxnSpPr>
        <p:spPr>
          <a:xfrm flipH="1">
            <a:off x="4038600" y="156691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8150" y="2583202"/>
            <a:ext cx="8382000" cy="1077182"/>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Chi thích ngày nào cũng là Ngày Gia đình Việt Nam.</a:t>
            </a:r>
          </a:p>
        </p:txBody>
      </p:sp>
      <p:grpSp>
        <p:nvGrpSpPr>
          <p:cNvPr id="6" name="Group 5"/>
          <p:cNvGrpSpPr/>
          <p:nvPr/>
        </p:nvGrpSpPr>
        <p:grpSpPr>
          <a:xfrm>
            <a:off x="1536823" y="3231089"/>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963638" y="1531359"/>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2085109" y="269656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334000" y="264341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1439</TotalTime>
  <Words>1265</Words>
  <Application>Microsoft Office PowerPoint</Application>
  <PresentationFormat>On-screen Show (16:9)</PresentationFormat>
  <Paragraphs>108</Paragraphs>
  <Slides>17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Rounded MT Bold</vt:lpstr>
      <vt:lpstr>Arial-Rounded</vt:lpstr>
      <vt:lpstr>Calibri</vt:lpstr>
      <vt:lpstr>HP001 4 hàng</vt:lpstr>
      <vt:lpstr>Office Theme</vt:lpstr>
      <vt:lpstr>PowerPoint Presentation</vt:lpstr>
      <vt:lpstr>PowerPoint Presentation</vt:lpstr>
      <vt:lpstr>PowerPoint Presentation</vt:lpstr>
      <vt:lpstr>PowerPoint Presentation</vt:lpstr>
      <vt:lpstr>oong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MTC</cp:lastModifiedBy>
  <cp:revision>120</cp:revision>
  <dcterms:created xsi:type="dcterms:W3CDTF">2020-12-08T15:48:47Z</dcterms:created>
  <dcterms:modified xsi:type="dcterms:W3CDTF">2024-02-05T08:19:19Z</dcterms:modified>
</cp:coreProperties>
</file>