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9"/>
  </p:notesMasterIdLst>
  <p:sldIdLst>
    <p:sldId id="317" r:id="rId3"/>
    <p:sldId id="323" r:id="rId4"/>
    <p:sldId id="324" r:id="rId5"/>
    <p:sldId id="332" r:id="rId6"/>
    <p:sldId id="341" r:id="rId7"/>
    <p:sldId id="333" r:id="rId8"/>
    <p:sldId id="334" r:id="rId9"/>
    <p:sldId id="335" r:id="rId10"/>
    <p:sldId id="300" r:id="rId11"/>
    <p:sldId id="299" r:id="rId12"/>
    <p:sldId id="337" r:id="rId13"/>
    <p:sldId id="348" r:id="rId14"/>
    <p:sldId id="340" r:id="rId15"/>
    <p:sldId id="349" r:id="rId16"/>
    <p:sldId id="347" r:id="rId17"/>
    <p:sldId id="339" r:id="rId18"/>
  </p:sldIdLst>
  <p:sldSz cx="12192000" cy="6858000"/>
  <p:notesSz cx="6858000" cy="9144000"/>
  <p:embeddedFontLst>
    <p:embeddedFont>
      <p:font typeface="等线" panose="02010600030101010101" pitchFamily="2" charset="-122"/>
      <p:regular r:id="rId20"/>
      <p:bold r:id="rId21"/>
    </p:embeddedFont>
    <p:embeddedFont>
      <p:font typeface="宋体" panose="02010600030101010101" pitchFamily="2" charset="-122"/>
      <p:regular r:id="rId22"/>
    </p:embeddedFont>
    <p:embeddedFont>
      <p:font typeface="#9Slide07 Altus" pitchFamily="2" charset="0"/>
      <p:regular r:id="rId23"/>
    </p:embeddedFont>
    <p:embeddedFont>
      <p:font typeface="#9Slide07 HoneyCream" pitchFamily="2" charset="0"/>
      <p:regular r:id="rId24"/>
    </p:embeddedFont>
    <p:embeddedFont>
      <p:font typeface="#9Slide07 SVNZiclets" panose="02000603000000000000" pitchFamily="2" charset="0"/>
      <p:regular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Cambria" panose="02040503050406030204" pitchFamily="18" charset="0"/>
      <p:regular r:id="rId30"/>
      <p:bold r:id="rId31"/>
      <p:italic r:id="rId32"/>
      <p:boldItalic r:id="rId33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FCB"/>
    <a:srgbClr val="F9D044"/>
    <a:srgbClr val="8DCCE3"/>
    <a:srgbClr val="508E2B"/>
    <a:srgbClr val="9CC7D4"/>
    <a:srgbClr val="FA3702"/>
    <a:srgbClr val="ED29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06" autoAdjust="0"/>
    <p:restoredTop sz="94660"/>
  </p:normalViewPr>
  <p:slideViewPr>
    <p:cSldViewPr snapToGrid="0">
      <p:cViewPr varScale="1">
        <p:scale>
          <a:sx n="79" d="100"/>
          <a:sy n="79" d="100"/>
        </p:scale>
        <p:origin x="970" y="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7.fntdata"/><Relationship Id="rId21" Type="http://schemas.openxmlformats.org/officeDocument/2006/relationships/font" Target="fonts/font2.fntdata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CD85DD-9F2C-44F3-8AA4-E194CF00A0E3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BA5CAA-BB68-423E-A4B8-485E82B1B06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99046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BA5CAA-BB68-423E-A4B8-485E82B1B06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87174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BA5CAA-BB68-423E-A4B8-485E82B1B06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19721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BA5CAA-BB68-423E-A4B8-485E82B1B06B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33010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BA5CAA-BB68-423E-A4B8-485E82B1B06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35084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BA5CAA-BB68-423E-A4B8-485E82B1B06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04503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BA5CAA-BB68-423E-A4B8-485E82B1B06B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15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9519721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BA5CAA-BB68-423E-A4B8-485E82B1B06B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57146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1827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阿里巴巴普惠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2024/2/15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阿里巴巴普惠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阿里巴巴普惠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阿里巴巴普惠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阿里巴巴普惠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4069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阿里巴巴普惠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2024/2/15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阿里巴巴普惠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阿里巴巴普惠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阿里巴巴普惠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阿里巴巴普惠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0592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阿里巴巴普惠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2024/2/15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阿里巴巴普惠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阿里巴巴普惠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阿里巴巴普惠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阿里巴巴普惠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2333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5268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4142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4277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2100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4763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7317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8653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218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440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7892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7651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0248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5562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2567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4.png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groups/629898828017053" TargetMode="Externa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image" Target="../media/image5.png"/><Relationship Id="rId2" Type="http://schemas.openxmlformats.org/officeDocument/2006/relationships/slideLayout" Target="../slideLayouts/slideLayout11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14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424543" y="384628"/>
            <a:ext cx="11342914" cy="608874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17500" dist="38100" dir="2700000" algn="tl" rotWithShape="0">
              <a:schemeClr val="accent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2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Hồng Linh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094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n-ea"/>
          <a:ea typeface="+mn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ea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ea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ea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ea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ea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424543" y="384628"/>
            <a:ext cx="11342914" cy="608874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17500" dist="38100" dir="2700000" algn="tl" rotWithShape="0">
              <a:schemeClr val="accent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阿里巴巴普惠体"/>
              <a:cs typeface="+mn-cs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22" r="5599" b="66349"/>
          <a:stretch/>
        </p:blipFill>
        <p:spPr>
          <a:xfrm flipH="1">
            <a:off x="424543" y="384628"/>
            <a:ext cx="1208106" cy="14458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2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Hồng Linh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726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n-ea"/>
          <a:ea typeface="+mn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ea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ea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ea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ea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ea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jp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5.png"/><Relationship Id="rId5" Type="http://schemas.openxmlformats.org/officeDocument/2006/relationships/image" Target="../media/image8.png"/><Relationship Id="rId4" Type="http://schemas.openxmlformats.org/officeDocument/2006/relationships/image" Target="../media/image1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4.png"/><Relationship Id="rId5" Type="http://schemas.openxmlformats.org/officeDocument/2006/relationships/image" Target="../media/image8.png"/><Relationship Id="rId4" Type="http://schemas.openxmlformats.org/officeDocument/2006/relationships/image" Target="../media/image1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899886" y="794657"/>
            <a:ext cx="10392228" cy="5268686"/>
          </a:xfrm>
          <a:prstGeom prst="rect">
            <a:avLst/>
          </a:prstGeom>
          <a:solidFill>
            <a:srgbClr val="FFEFCB"/>
          </a:solidFill>
          <a:ln>
            <a:noFill/>
          </a:ln>
          <a:effectLst>
            <a:outerShdw blurRad="317500" dist="38100" dir="2700000" algn="tl" rotWithShape="0">
              <a:schemeClr val="accent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31">
            <a:extLst>
              <a:ext uri="{FF2B5EF4-FFF2-40B4-BE49-F238E27FC236}">
                <a16:creationId xmlns:a16="http://schemas.microsoft.com/office/drawing/2014/main" id="{0A88477C-0AA9-4022-A800-8A39A9BDB9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5439" y="4384092"/>
            <a:ext cx="1877138" cy="2346085"/>
          </a:xfrm>
          <a:prstGeom prst="rect">
            <a:avLst/>
          </a:prstGeom>
        </p:spPr>
      </p:pic>
      <p:pic>
        <p:nvPicPr>
          <p:cNvPr id="15" name="图片 42">
            <a:extLst>
              <a:ext uri="{FF2B5EF4-FFF2-40B4-BE49-F238E27FC236}">
                <a16:creationId xmlns:a16="http://schemas.microsoft.com/office/drawing/2014/main" id="{9DA012B0-24A7-4F15-9306-0205D069B83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8" t="58761" r="71974" b="8662"/>
          <a:stretch/>
        </p:blipFill>
        <p:spPr>
          <a:xfrm>
            <a:off x="556948" y="873691"/>
            <a:ext cx="1876501" cy="1101246"/>
          </a:xfrm>
          <a:prstGeom prst="rect">
            <a:avLst/>
          </a:prstGeom>
        </p:spPr>
      </p:pic>
      <p:pic>
        <p:nvPicPr>
          <p:cNvPr id="16" name="图片 41">
            <a:extLst>
              <a:ext uri="{FF2B5EF4-FFF2-40B4-BE49-F238E27FC236}">
                <a16:creationId xmlns:a16="http://schemas.microsoft.com/office/drawing/2014/main" id="{60487474-1146-4612-A02B-59E45101575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65" t="32152" b="35271"/>
          <a:stretch/>
        </p:blipFill>
        <p:spPr>
          <a:xfrm>
            <a:off x="8999767" y="397329"/>
            <a:ext cx="2906579" cy="1390011"/>
          </a:xfrm>
          <a:prstGeom prst="rect">
            <a:avLst/>
          </a:prstGeom>
        </p:spPr>
      </p:pic>
      <p:pic>
        <p:nvPicPr>
          <p:cNvPr id="17" name="图片 9">
            <a:extLst>
              <a:ext uri="{FF2B5EF4-FFF2-40B4-BE49-F238E27FC236}">
                <a16:creationId xmlns:a16="http://schemas.microsoft.com/office/drawing/2014/main" id="{D873063E-174F-4A8F-82F6-F5D188EF755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923" r="1923" b="5582"/>
          <a:stretch/>
        </p:blipFill>
        <p:spPr>
          <a:xfrm>
            <a:off x="-22290" y="5165479"/>
            <a:ext cx="12192000" cy="168715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0" y="-101276"/>
            <a:ext cx="1503506" cy="15035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5221" y="873691"/>
            <a:ext cx="10961558" cy="5486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539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>
            <a:extLst>
              <a:ext uri="{FF2B5EF4-FFF2-40B4-BE49-F238E27FC236}">
                <a16:creationId xmlns:a16="http://schemas.microsoft.com/office/drawing/2014/main" id="{2F5CE3BF-AB26-5A30-5BA5-1F9CD7FB8FB1}"/>
              </a:ext>
            </a:extLst>
          </p:cNvPr>
          <p:cNvGrpSpPr/>
          <p:nvPr/>
        </p:nvGrpSpPr>
        <p:grpSpPr>
          <a:xfrm>
            <a:off x="263477" y="-297454"/>
            <a:ext cx="10767196" cy="2048318"/>
            <a:chOff x="3147328" y="-134094"/>
            <a:chExt cx="10767196" cy="2048318"/>
          </a:xfrm>
        </p:grpSpPr>
        <p:sp>
          <p:nvSpPr>
            <p:cNvPr id="26" name="矩形: 圆角 25">
              <a:extLst>
                <a:ext uri="{FF2B5EF4-FFF2-40B4-BE49-F238E27FC236}">
                  <a16:creationId xmlns:a16="http://schemas.microsoft.com/office/drawing/2014/main" id="{13DA0883-F7E1-0476-45FE-44A33938D671}"/>
                </a:ext>
              </a:extLst>
            </p:cNvPr>
            <p:cNvSpPr/>
            <p:nvPr/>
          </p:nvSpPr>
          <p:spPr>
            <a:xfrm>
              <a:off x="4263854" y="605837"/>
              <a:ext cx="9650670" cy="80437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nl-NL" sz="4000" b="1" dirty="0">
                  <a:solidFill>
                    <a:srgbClr val="92D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Nhìn tranh, đặt và trả lời câu hỏi ở đâu?</a:t>
              </a:r>
              <a:endParaRPr lang="en-US" sz="4000" dirty="0">
                <a:solidFill>
                  <a:srgbClr val="92D05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A99D20E4-D6DC-D41B-5226-A889E259B607}"/>
                </a:ext>
              </a:extLst>
            </p:cNvPr>
            <p:cNvSpPr txBox="1"/>
            <p:nvPr/>
          </p:nvSpPr>
          <p:spPr>
            <a:xfrm>
              <a:off x="3147328" y="-134094"/>
              <a:ext cx="1572433" cy="20483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9600" b="1" dirty="0">
                  <a:solidFill>
                    <a:srgbClr val="4D5559"/>
                  </a:solidFill>
                  <a:latin typeface="思源宋体 CN" panose="02020400000000000000" pitchFamily="18" charset="-122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3</a:t>
              </a:r>
              <a:endParaRPr lang="zh-CN" altLang="en-US" sz="9600" b="1" dirty="0">
                <a:solidFill>
                  <a:srgbClr val="4D5559"/>
                </a:solidFill>
                <a:latin typeface="思源宋体 CN" panose="02020400000000000000" pitchFamily="18" charset="-122"/>
                <a:ea typeface="思源宋体 CN" panose="02020400000000000000" pitchFamily="18" charset="-122"/>
                <a:sym typeface="思源宋体 CN" panose="02020400000000000000" pitchFamily="18" charset="-122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166" y="1374175"/>
            <a:ext cx="7568090" cy="5057181"/>
          </a:xfrm>
          <a:prstGeom prst="rect">
            <a:avLst/>
          </a:prstGeom>
        </p:spPr>
      </p:pic>
      <p:sp>
        <p:nvSpPr>
          <p:cNvPr id="16" name="矩形 10">
            <a:extLst>
              <a:ext uri="{FF2B5EF4-FFF2-40B4-BE49-F238E27FC236}">
                <a16:creationId xmlns:a16="http://schemas.microsoft.com/office/drawing/2014/main" id="{DC7D305B-7B97-B382-6959-CC2B3D2C21DA}"/>
              </a:ext>
            </a:extLst>
          </p:cNvPr>
          <p:cNvSpPr/>
          <p:nvPr/>
        </p:nvSpPr>
        <p:spPr>
          <a:xfrm>
            <a:off x="7905509" y="1628082"/>
            <a:ext cx="3761772" cy="1815882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just"/>
            <a:r>
              <a:rPr lang="en-US" altLang="zh-CN" sz="28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58号-创中黑" panose="00000500000000000000" charset="-122"/>
                <a:sym typeface="思源宋体 CN" panose="02020400000000000000" pitchFamily="18" charset="-122"/>
              </a:rPr>
              <a:t>M: </a:t>
            </a:r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en-US" altLang="zh-CN" sz="2800" i="1" dirty="0" err="1">
                <a:solidFill>
                  <a:srgbClr val="40404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58号-创中黑" panose="00000500000000000000" charset="-122"/>
                <a:sym typeface="思源宋体 CN" panose="02020400000000000000" pitchFamily="18" charset="-122"/>
              </a:rPr>
              <a:t>Cú</a:t>
            </a:r>
            <a:r>
              <a:rPr lang="en-US" altLang="zh-CN" sz="2800" i="1" dirty="0">
                <a:solidFill>
                  <a:srgbClr val="40404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58号-创中黑" panose="00000500000000000000" charset="-122"/>
                <a:sym typeface="思源宋体 CN" panose="02020400000000000000" pitchFamily="18" charset="-122"/>
              </a:rPr>
              <a:t> </a:t>
            </a:r>
            <a:r>
              <a:rPr lang="en-US" altLang="zh-CN" sz="2800" i="1" dirty="0" err="1">
                <a:solidFill>
                  <a:srgbClr val="40404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58号-创中黑" panose="00000500000000000000" charset="-122"/>
                <a:sym typeface="思源宋体 CN" panose="02020400000000000000" pitchFamily="18" charset="-122"/>
              </a:rPr>
              <a:t>mèo</a:t>
            </a:r>
            <a:r>
              <a:rPr lang="en-US" altLang="zh-CN" sz="2800" i="1" dirty="0">
                <a:solidFill>
                  <a:srgbClr val="40404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58号-创中黑" panose="00000500000000000000" charset="-122"/>
                <a:sym typeface="思源宋体 CN" panose="02020400000000000000" pitchFamily="18" charset="-122"/>
              </a:rPr>
              <a:t> </a:t>
            </a:r>
            <a:r>
              <a:rPr lang="en-US" altLang="zh-CN" sz="2800" i="1" dirty="0" err="1">
                <a:solidFill>
                  <a:srgbClr val="40404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58号-创中黑" panose="00000500000000000000" charset="-122"/>
                <a:sym typeface="思源宋体 CN" panose="02020400000000000000" pitchFamily="18" charset="-122"/>
              </a:rPr>
              <a:t>làm</a:t>
            </a:r>
            <a:r>
              <a:rPr lang="en-US" altLang="zh-CN" sz="2800" i="1" dirty="0">
                <a:solidFill>
                  <a:srgbClr val="40404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58号-创中黑" panose="00000500000000000000" charset="-122"/>
                <a:sym typeface="思源宋体 CN" panose="02020400000000000000" pitchFamily="18" charset="-122"/>
              </a:rPr>
              <a:t> </a:t>
            </a:r>
            <a:r>
              <a:rPr lang="en-US" altLang="zh-CN" sz="2800" i="1" dirty="0" err="1">
                <a:solidFill>
                  <a:srgbClr val="40404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58号-创中黑" panose="00000500000000000000" charset="-122"/>
                <a:sym typeface="思源宋体 CN" panose="02020400000000000000" pitchFamily="18" charset="-122"/>
              </a:rPr>
              <a:t>tổ</a:t>
            </a:r>
            <a:r>
              <a:rPr lang="en-US" altLang="zh-CN" sz="2800" i="1" dirty="0">
                <a:solidFill>
                  <a:srgbClr val="40404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58号-创中黑" panose="00000500000000000000" charset="-122"/>
                <a:sym typeface="思源宋体 CN" panose="02020400000000000000" pitchFamily="18" charset="-122"/>
              </a:rPr>
              <a:t> </a:t>
            </a:r>
            <a:r>
              <a:rPr lang="en-US" altLang="zh-CN" sz="2800" b="1" i="1" dirty="0">
                <a:solidFill>
                  <a:srgbClr val="40404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58号-创中黑" panose="00000500000000000000" charset="-122"/>
                <a:sym typeface="思源宋体 CN" panose="02020400000000000000" pitchFamily="18" charset="-122"/>
              </a:rPr>
              <a:t>ở </a:t>
            </a:r>
            <a:r>
              <a:rPr lang="en-US" altLang="zh-CN" sz="2800" b="1" i="1" dirty="0" err="1">
                <a:solidFill>
                  <a:srgbClr val="40404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58号-创中黑" panose="00000500000000000000" charset="-122"/>
                <a:sym typeface="思源宋体 CN" panose="02020400000000000000" pitchFamily="18" charset="-122"/>
              </a:rPr>
              <a:t>đâu</a:t>
            </a:r>
            <a:r>
              <a:rPr lang="en-US" altLang="zh-CN" sz="2800" b="1" i="1" dirty="0">
                <a:solidFill>
                  <a:srgbClr val="40404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58号-创中黑" panose="00000500000000000000" charset="-122"/>
                <a:sym typeface="思源宋体 CN" panose="02020400000000000000" pitchFamily="18" charset="-122"/>
              </a:rPr>
              <a:t>?</a:t>
            </a:r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en-US" altLang="zh-CN" sz="2800" i="1" dirty="0" err="1">
                <a:solidFill>
                  <a:srgbClr val="40404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58号-创中黑" panose="00000500000000000000" charset="-122"/>
                <a:sym typeface="思源宋体 CN" panose="02020400000000000000" pitchFamily="18" charset="-122"/>
              </a:rPr>
              <a:t>Cú</a:t>
            </a:r>
            <a:r>
              <a:rPr lang="en-US" altLang="zh-CN" sz="2800" i="1" dirty="0">
                <a:solidFill>
                  <a:srgbClr val="40404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58号-创中黑" panose="00000500000000000000" charset="-122"/>
                <a:sym typeface="思源宋体 CN" panose="02020400000000000000" pitchFamily="18" charset="-122"/>
              </a:rPr>
              <a:t> </a:t>
            </a:r>
            <a:r>
              <a:rPr lang="en-US" altLang="zh-CN" sz="2800" i="1" dirty="0" err="1">
                <a:solidFill>
                  <a:srgbClr val="40404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58号-创中黑" panose="00000500000000000000" charset="-122"/>
                <a:sym typeface="思源宋体 CN" panose="02020400000000000000" pitchFamily="18" charset="-122"/>
              </a:rPr>
              <a:t>mèo</a:t>
            </a:r>
            <a:r>
              <a:rPr lang="en-US" altLang="zh-CN" sz="2800" i="1" dirty="0">
                <a:solidFill>
                  <a:srgbClr val="40404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58号-创中黑" panose="00000500000000000000" charset="-122"/>
                <a:sym typeface="思源宋体 CN" panose="02020400000000000000" pitchFamily="18" charset="-122"/>
              </a:rPr>
              <a:t> </a:t>
            </a:r>
            <a:r>
              <a:rPr lang="en-US" altLang="zh-CN" sz="2800" i="1" dirty="0" err="1">
                <a:solidFill>
                  <a:srgbClr val="40404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58号-创中黑" panose="00000500000000000000" charset="-122"/>
                <a:sym typeface="思源宋体 CN" panose="02020400000000000000" pitchFamily="18" charset="-122"/>
              </a:rPr>
              <a:t>làm</a:t>
            </a:r>
            <a:r>
              <a:rPr lang="en-US" altLang="zh-CN" sz="2800" i="1" dirty="0">
                <a:solidFill>
                  <a:srgbClr val="40404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58号-创中黑" panose="00000500000000000000" charset="-122"/>
                <a:sym typeface="思源宋体 CN" panose="02020400000000000000" pitchFamily="18" charset="-122"/>
              </a:rPr>
              <a:t> </a:t>
            </a:r>
            <a:r>
              <a:rPr lang="en-US" altLang="zh-CN" sz="2800" i="1" dirty="0" err="1">
                <a:solidFill>
                  <a:srgbClr val="40404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58号-创中黑" panose="00000500000000000000" charset="-122"/>
                <a:sym typeface="思源宋体 CN" panose="02020400000000000000" pitchFamily="18" charset="-122"/>
              </a:rPr>
              <a:t>tổ</a:t>
            </a:r>
            <a:r>
              <a:rPr lang="en-US" altLang="zh-CN" sz="2800" i="1" dirty="0">
                <a:solidFill>
                  <a:srgbClr val="40404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58号-创中黑" panose="00000500000000000000" charset="-122"/>
                <a:sym typeface="思源宋体 CN" panose="02020400000000000000" pitchFamily="18" charset="-122"/>
              </a:rPr>
              <a:t> ở </a:t>
            </a:r>
            <a:r>
              <a:rPr lang="en-US" altLang="zh-CN" sz="2800" b="1" i="1" dirty="0" err="1">
                <a:solidFill>
                  <a:srgbClr val="40404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58号-创中黑" panose="00000500000000000000" charset="-122"/>
                <a:sym typeface="思源宋体 CN" panose="02020400000000000000" pitchFamily="18" charset="-122"/>
              </a:rPr>
              <a:t>trong</a:t>
            </a:r>
            <a:r>
              <a:rPr lang="en-US" altLang="zh-CN" sz="2800" b="1" i="1" dirty="0">
                <a:solidFill>
                  <a:srgbClr val="40404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58号-创中黑" panose="00000500000000000000" charset="-122"/>
                <a:sym typeface="思源宋体 CN" panose="02020400000000000000" pitchFamily="18" charset="-122"/>
              </a:rPr>
              <a:t> </a:t>
            </a:r>
            <a:r>
              <a:rPr lang="en-US" altLang="zh-CN" sz="2800" b="1" i="1" dirty="0" err="1">
                <a:solidFill>
                  <a:srgbClr val="40404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58号-创中黑" panose="00000500000000000000" charset="-122"/>
                <a:sym typeface="思源宋体 CN" panose="02020400000000000000" pitchFamily="18" charset="-122"/>
              </a:rPr>
              <a:t>hốc</a:t>
            </a:r>
            <a:r>
              <a:rPr lang="en-US" altLang="zh-CN" sz="2800" b="1" i="1" dirty="0">
                <a:solidFill>
                  <a:srgbClr val="40404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58号-创中黑" panose="00000500000000000000" charset="-122"/>
                <a:sym typeface="思源宋体 CN" panose="02020400000000000000" pitchFamily="18" charset="-122"/>
              </a:rPr>
              <a:t> </a:t>
            </a:r>
            <a:r>
              <a:rPr lang="en-US" altLang="zh-CN" sz="2800" b="1" i="1" dirty="0" err="1">
                <a:solidFill>
                  <a:srgbClr val="40404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58号-创中黑" panose="00000500000000000000" charset="-122"/>
                <a:sym typeface="思源宋体 CN" panose="02020400000000000000" pitchFamily="18" charset="-122"/>
              </a:rPr>
              <a:t>cây</a:t>
            </a:r>
            <a:r>
              <a:rPr lang="en-US" altLang="zh-CN" sz="2800" b="1" i="1" dirty="0">
                <a:solidFill>
                  <a:srgbClr val="40404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58号-创中黑" panose="00000500000000000000" charset="-122"/>
                <a:sym typeface="思源宋体 CN" panose="02020400000000000000" pitchFamily="18" charset="-122"/>
              </a:rPr>
              <a:t>.</a:t>
            </a:r>
            <a:endParaRPr lang="zh-CN" altLang="en-US" sz="2800" b="1" i="1" dirty="0">
              <a:solidFill>
                <a:srgbClr val="404040"/>
              </a:solidFill>
              <a:latin typeface="Cambria" panose="02040503050406030204" pitchFamily="18" charset="0"/>
              <a:ea typeface="思源宋体 CN" panose="02020400000000000000" pitchFamily="18" charset="-122"/>
              <a:cs typeface="字魂58号-创中黑" panose="00000500000000000000" charset="-122"/>
              <a:sym typeface="思源宋体 CN" panose="02020400000000000000" pitchFamily="18" charset="-122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4899" y="3697871"/>
            <a:ext cx="3090940" cy="3432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88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>
            <a:extLst>
              <a:ext uri="{FF2B5EF4-FFF2-40B4-BE49-F238E27FC236}">
                <a16:creationId xmlns:a16="http://schemas.microsoft.com/office/drawing/2014/main" id="{2F5CE3BF-AB26-5A30-5BA5-1F9CD7FB8FB1}"/>
              </a:ext>
            </a:extLst>
          </p:cNvPr>
          <p:cNvGrpSpPr/>
          <p:nvPr/>
        </p:nvGrpSpPr>
        <p:grpSpPr>
          <a:xfrm>
            <a:off x="217999" y="245209"/>
            <a:ext cx="11202370" cy="1954381"/>
            <a:chOff x="3147328" y="-134094"/>
            <a:chExt cx="11202370" cy="1954381"/>
          </a:xfrm>
        </p:grpSpPr>
        <p:sp>
          <p:nvSpPr>
            <p:cNvPr id="26" name="矩形: 圆角 25">
              <a:extLst>
                <a:ext uri="{FF2B5EF4-FFF2-40B4-BE49-F238E27FC236}">
                  <a16:creationId xmlns:a16="http://schemas.microsoft.com/office/drawing/2014/main" id="{13DA0883-F7E1-0476-45FE-44A33938D671}"/>
                </a:ext>
              </a:extLst>
            </p:cNvPr>
            <p:cNvSpPr/>
            <p:nvPr/>
          </p:nvSpPr>
          <p:spPr>
            <a:xfrm>
              <a:off x="4437475" y="235871"/>
              <a:ext cx="9912223" cy="121445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nl-NL" sz="36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Dựa vào đoạn thơ dưới đây, đặt và trả lời câu hỏi khi nào?</a:t>
              </a:r>
              <a:endPara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A99D20E4-D6DC-D41B-5226-A889E259B607}"/>
                </a:ext>
              </a:extLst>
            </p:cNvPr>
            <p:cNvSpPr txBox="1"/>
            <p:nvPr/>
          </p:nvSpPr>
          <p:spPr>
            <a:xfrm>
              <a:off x="3147328" y="-134094"/>
              <a:ext cx="1572433" cy="1954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8800" b="1" dirty="0">
                  <a:solidFill>
                    <a:srgbClr val="4D5559"/>
                  </a:solidFill>
                  <a:latin typeface="思源宋体 CN" panose="02020400000000000000" pitchFamily="18" charset="-122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4</a:t>
              </a:r>
              <a:endParaRPr lang="zh-CN" altLang="en-US" sz="8800" b="1" dirty="0">
                <a:solidFill>
                  <a:srgbClr val="4D5559"/>
                </a:solidFill>
                <a:latin typeface="思源宋体 CN" panose="02020400000000000000" pitchFamily="18" charset="-122"/>
                <a:ea typeface="思源宋体 CN" panose="02020400000000000000" pitchFamily="18" charset="-122"/>
                <a:sym typeface="思源宋体 CN" panose="02020400000000000000" pitchFamily="18" charset="-122"/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439838" y="1829624"/>
            <a:ext cx="734992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Rùa con đi chợ đầu xuân</a:t>
            </a:r>
            <a:b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Mới đến cổng chợ bước chân sang hè</a:t>
            </a:r>
            <a:b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Chợ đông hoa trái bộn bề</a:t>
            </a:r>
            <a:b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Rùa mua hạt giống đem về trồng gieo.</a:t>
            </a:r>
            <a:b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Mua xong chợ đã vãn chiều</a:t>
            </a:r>
            <a:b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Heo heo gió thổi cánh diều mùa thu</a:t>
            </a:r>
            <a:b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 dài chẳng ngại nắng mưa</a:t>
            </a:r>
            <a:b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Kịp về tới cửa trời vừa sang đông.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r"/>
            <a:r>
              <a:rPr lang="en-US" sz="28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(Mai </a:t>
            </a:r>
            <a:r>
              <a:rPr lang="en-US" sz="28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28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Hai)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9762" y="1951531"/>
            <a:ext cx="3680779" cy="3726503"/>
          </a:xfrm>
          <a:prstGeom prst="rect">
            <a:avLst/>
          </a:prstGeom>
        </p:spPr>
      </p:pic>
      <p:sp>
        <p:nvSpPr>
          <p:cNvPr id="12" name="矩形 10">
            <a:extLst>
              <a:ext uri="{FF2B5EF4-FFF2-40B4-BE49-F238E27FC236}">
                <a16:creationId xmlns:a16="http://schemas.microsoft.com/office/drawing/2014/main" id="{DC7D305B-7B97-B382-6959-CC2B3D2C21DA}"/>
              </a:ext>
            </a:extLst>
          </p:cNvPr>
          <p:cNvSpPr/>
          <p:nvPr/>
        </p:nvSpPr>
        <p:spPr>
          <a:xfrm>
            <a:off x="641778" y="5533751"/>
            <a:ext cx="5992249" cy="954107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just"/>
            <a:r>
              <a:rPr lang="en-US" altLang="zh-CN" sz="28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58号-创中黑" panose="00000500000000000000" charset="-122"/>
                <a:sym typeface="思源宋体 CN" panose="02020400000000000000" pitchFamily="18" charset="-122"/>
              </a:rPr>
              <a:t>M: 	</a:t>
            </a:r>
            <a:r>
              <a:rPr lang="en-US" altLang="zh-CN" sz="28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58号-创中黑" panose="00000500000000000000" charset="-122"/>
                <a:sym typeface="思源宋体 CN" panose="02020400000000000000" pitchFamily="18" charset="-122"/>
              </a:rPr>
              <a:t>Rùa</a:t>
            </a:r>
            <a:r>
              <a:rPr lang="en-US" altLang="zh-CN" sz="28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58号-创中黑" panose="00000500000000000000" charset="-122"/>
                <a:sym typeface="思源宋体 CN" panose="02020400000000000000" pitchFamily="18" charset="-122"/>
              </a:rPr>
              <a:t> con </a:t>
            </a:r>
            <a:r>
              <a:rPr lang="en-US" altLang="zh-CN" sz="28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58号-创中黑" panose="00000500000000000000" charset="-122"/>
                <a:sym typeface="思源宋体 CN" panose="02020400000000000000" pitchFamily="18" charset="-122"/>
              </a:rPr>
              <a:t>đi</a:t>
            </a:r>
            <a:r>
              <a:rPr lang="en-US" altLang="zh-CN" sz="28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58号-创中黑" panose="00000500000000000000" charset="-122"/>
                <a:sym typeface="思源宋体 CN" panose="02020400000000000000" pitchFamily="18" charset="-122"/>
              </a:rPr>
              <a:t> </a:t>
            </a:r>
            <a:r>
              <a:rPr lang="en-US" altLang="zh-CN" sz="28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58号-创中黑" panose="00000500000000000000" charset="-122"/>
                <a:sym typeface="思源宋体 CN" panose="02020400000000000000" pitchFamily="18" charset="-122"/>
              </a:rPr>
              <a:t>chợ</a:t>
            </a:r>
            <a:r>
              <a:rPr lang="en-US" altLang="zh-CN" sz="28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58号-创中黑" panose="00000500000000000000" charset="-122"/>
                <a:sym typeface="思源宋体 CN" panose="02020400000000000000" pitchFamily="18" charset="-122"/>
              </a:rPr>
              <a:t> </a:t>
            </a:r>
            <a:r>
              <a:rPr lang="en-US" altLang="zh-CN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58号-创中黑" panose="00000500000000000000" charset="-122"/>
                <a:sym typeface="思源宋体 CN" panose="02020400000000000000" pitchFamily="18" charset="-122"/>
              </a:rPr>
              <a:t>khi</a:t>
            </a:r>
            <a:r>
              <a:rPr lang="en-US" altLang="zh-CN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58号-创中黑" panose="00000500000000000000" charset="-122"/>
                <a:sym typeface="思源宋体 CN" panose="02020400000000000000" pitchFamily="18" charset="-122"/>
              </a:rPr>
              <a:t> </a:t>
            </a:r>
            <a:r>
              <a:rPr lang="en-US" altLang="zh-CN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58号-创中黑" panose="00000500000000000000" charset="-122"/>
                <a:sym typeface="思源宋体 CN" panose="02020400000000000000" pitchFamily="18" charset="-122"/>
              </a:rPr>
              <a:t>nào</a:t>
            </a:r>
            <a:r>
              <a:rPr lang="en-US" altLang="zh-CN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58号-创中黑" panose="00000500000000000000" charset="-122"/>
                <a:sym typeface="思源宋体 CN" panose="02020400000000000000" pitchFamily="18" charset="-122"/>
              </a:rPr>
              <a:t>?</a:t>
            </a:r>
          </a:p>
          <a:p>
            <a:pPr algn="just"/>
            <a:r>
              <a:rPr lang="en-US" altLang="zh-CN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58号-创中黑" panose="00000500000000000000" charset="-122"/>
                <a:sym typeface="思源宋体 CN" panose="02020400000000000000" pitchFamily="18" charset="-122"/>
              </a:rPr>
              <a:t>	</a:t>
            </a:r>
            <a:r>
              <a:rPr lang="en-US" altLang="zh-CN" sz="28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58号-创中黑" panose="00000500000000000000" charset="-122"/>
                <a:sym typeface="思源宋体 CN" panose="02020400000000000000" pitchFamily="18" charset="-122"/>
              </a:rPr>
              <a:t>Rùa</a:t>
            </a:r>
            <a:r>
              <a:rPr lang="en-US" altLang="zh-CN" sz="28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58号-创中黑" panose="00000500000000000000" charset="-122"/>
                <a:sym typeface="思源宋体 CN" panose="02020400000000000000" pitchFamily="18" charset="-122"/>
              </a:rPr>
              <a:t> con </a:t>
            </a:r>
            <a:r>
              <a:rPr lang="en-US" altLang="zh-CN" sz="28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58号-创中黑" panose="00000500000000000000" charset="-122"/>
                <a:sym typeface="思源宋体 CN" panose="02020400000000000000" pitchFamily="18" charset="-122"/>
              </a:rPr>
              <a:t>đi</a:t>
            </a:r>
            <a:r>
              <a:rPr lang="en-US" altLang="zh-CN" sz="28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58号-创中黑" panose="00000500000000000000" charset="-122"/>
                <a:sym typeface="思源宋体 CN" panose="02020400000000000000" pitchFamily="18" charset="-122"/>
              </a:rPr>
              <a:t> </a:t>
            </a:r>
            <a:r>
              <a:rPr lang="en-US" altLang="zh-CN" sz="28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58号-创中黑" panose="00000500000000000000" charset="-122"/>
                <a:sym typeface="思源宋体 CN" panose="02020400000000000000" pitchFamily="18" charset="-122"/>
              </a:rPr>
              <a:t>chợ</a:t>
            </a:r>
            <a:r>
              <a:rPr lang="en-US" altLang="zh-CN" sz="28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58号-创中黑" panose="00000500000000000000" charset="-122"/>
                <a:sym typeface="思源宋体 CN" panose="02020400000000000000" pitchFamily="18" charset="-122"/>
              </a:rPr>
              <a:t> </a:t>
            </a:r>
            <a:r>
              <a:rPr lang="en-US" altLang="zh-CN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58号-创中黑" panose="00000500000000000000" charset="-122"/>
                <a:sym typeface="思源宋体 CN" panose="02020400000000000000" pitchFamily="18" charset="-122"/>
              </a:rPr>
              <a:t>đầu</a:t>
            </a:r>
            <a:r>
              <a:rPr lang="en-US" altLang="zh-CN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58号-创中黑" panose="00000500000000000000" charset="-122"/>
                <a:sym typeface="思源宋体 CN" panose="02020400000000000000" pitchFamily="18" charset="-122"/>
              </a:rPr>
              <a:t> </a:t>
            </a:r>
            <a:r>
              <a:rPr lang="en-US" altLang="zh-CN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58号-创中黑" panose="00000500000000000000" charset="-122"/>
                <a:sym typeface="思源宋体 CN" panose="02020400000000000000" pitchFamily="18" charset="-122"/>
              </a:rPr>
              <a:t>xuân</a:t>
            </a:r>
            <a:r>
              <a:rPr lang="en-US" altLang="zh-CN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58号-创中黑" panose="00000500000000000000" charset="-122"/>
                <a:sym typeface="思源宋体 CN" panose="02020400000000000000" pitchFamily="18" charset="-122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58071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/>
      <p:bldP spid="12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441925"/>
              </p:ext>
            </p:extLst>
          </p:nvPr>
        </p:nvGraphicFramePr>
        <p:xfrm>
          <a:off x="742950" y="414866"/>
          <a:ext cx="10877550" cy="5845133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53911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86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58021"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 err="1">
                          <a:latin typeface="Cambria" pitchFamily="18" charset="0"/>
                          <a:ea typeface="Cambria" pitchFamily="18" charset="0"/>
                        </a:rPr>
                        <a:t>Đặt</a:t>
                      </a:r>
                      <a:r>
                        <a:rPr lang="en-US" sz="3600" b="0" dirty="0">
                          <a:latin typeface="Cambria" pitchFamily="18" charset="0"/>
                          <a:ea typeface="Cambria" pitchFamily="18" charset="0"/>
                        </a:rPr>
                        <a:t> </a:t>
                      </a:r>
                      <a:r>
                        <a:rPr lang="en-US" sz="3600" b="0" dirty="0" err="1">
                          <a:latin typeface="Cambria" pitchFamily="18" charset="0"/>
                          <a:ea typeface="Cambria" pitchFamily="18" charset="0"/>
                        </a:rPr>
                        <a:t>và</a:t>
                      </a:r>
                      <a:r>
                        <a:rPr lang="en-US" sz="3600" b="0" dirty="0">
                          <a:latin typeface="Cambria" pitchFamily="18" charset="0"/>
                          <a:ea typeface="Cambria" pitchFamily="18" charset="0"/>
                        </a:rPr>
                        <a:t> </a:t>
                      </a:r>
                      <a:r>
                        <a:rPr lang="en-US" sz="3600" b="0" dirty="0" err="1">
                          <a:latin typeface="Cambria" pitchFamily="18" charset="0"/>
                          <a:ea typeface="Cambria" pitchFamily="18" charset="0"/>
                        </a:rPr>
                        <a:t>trả</a:t>
                      </a:r>
                      <a:r>
                        <a:rPr lang="en-US" sz="3600" b="0" dirty="0">
                          <a:latin typeface="Cambria" pitchFamily="18" charset="0"/>
                          <a:ea typeface="Cambria" pitchFamily="18" charset="0"/>
                        </a:rPr>
                        <a:t> </a:t>
                      </a:r>
                      <a:r>
                        <a:rPr lang="en-US" sz="3600" b="0" dirty="0" err="1">
                          <a:latin typeface="Cambria" pitchFamily="18" charset="0"/>
                          <a:ea typeface="Cambria" pitchFamily="18" charset="0"/>
                        </a:rPr>
                        <a:t>lời</a:t>
                      </a:r>
                      <a:r>
                        <a:rPr lang="vi-VN" sz="3600" b="0" dirty="0">
                          <a:latin typeface="Cambria" pitchFamily="18" charset="0"/>
                          <a:ea typeface="Cambria" pitchFamily="18" charset="0"/>
                        </a:rPr>
                        <a:t> câu hỏi </a:t>
                      </a:r>
                      <a:r>
                        <a:rPr lang="en-US" sz="3600" dirty="0">
                          <a:latin typeface="Cambria" pitchFamily="18" charset="0"/>
                          <a:ea typeface="Cambria" pitchFamily="18" charset="0"/>
                        </a:rPr>
                        <a:t>Ở</a:t>
                      </a:r>
                      <a:r>
                        <a:rPr lang="vi-VN" sz="3600" dirty="0">
                          <a:latin typeface="Cambria" pitchFamily="18" charset="0"/>
                          <a:ea typeface="Cambria" pitchFamily="18" charset="0"/>
                        </a:rPr>
                        <a:t> đâu? </a:t>
                      </a:r>
                      <a:endParaRPr lang="en-US" sz="3600" dirty="0">
                        <a:latin typeface="Cambria" pitchFamily="18" charset="0"/>
                        <a:ea typeface="Cambria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0" kern="1200" dirty="0" err="1">
                          <a:effectLst/>
                          <a:latin typeface="Cambria" pitchFamily="18" charset="0"/>
                          <a:ea typeface="Cambria" pitchFamily="18" charset="0"/>
                        </a:rPr>
                        <a:t>Đặt</a:t>
                      </a:r>
                      <a:r>
                        <a:rPr lang="en-US" sz="3600" b="0" kern="1200" dirty="0">
                          <a:effectLst/>
                          <a:latin typeface="Cambria" pitchFamily="18" charset="0"/>
                          <a:ea typeface="Cambria" pitchFamily="18" charset="0"/>
                        </a:rPr>
                        <a:t> </a:t>
                      </a:r>
                      <a:r>
                        <a:rPr lang="en-US" sz="3600" b="0" kern="1200" dirty="0" err="1">
                          <a:effectLst/>
                          <a:latin typeface="Cambria" pitchFamily="18" charset="0"/>
                          <a:ea typeface="Cambria" pitchFamily="18" charset="0"/>
                        </a:rPr>
                        <a:t>và</a:t>
                      </a:r>
                      <a:r>
                        <a:rPr lang="en-US" sz="3600" b="0" kern="1200" dirty="0">
                          <a:effectLst/>
                          <a:latin typeface="Cambria" pitchFamily="18" charset="0"/>
                          <a:ea typeface="Cambria" pitchFamily="18" charset="0"/>
                        </a:rPr>
                        <a:t> </a:t>
                      </a:r>
                      <a:r>
                        <a:rPr lang="en-US" sz="3600" b="0" kern="1200" dirty="0" err="1">
                          <a:effectLst/>
                          <a:latin typeface="Cambria" pitchFamily="18" charset="0"/>
                          <a:ea typeface="Cambria" pitchFamily="18" charset="0"/>
                        </a:rPr>
                        <a:t>trả</a:t>
                      </a:r>
                      <a:r>
                        <a:rPr lang="en-US" sz="3600" b="0" kern="1200" dirty="0">
                          <a:effectLst/>
                          <a:latin typeface="Cambria" pitchFamily="18" charset="0"/>
                          <a:ea typeface="Cambria" pitchFamily="18" charset="0"/>
                        </a:rPr>
                        <a:t> </a:t>
                      </a:r>
                      <a:r>
                        <a:rPr lang="en-US" sz="3600" b="0" kern="1200" dirty="0" err="1">
                          <a:effectLst/>
                          <a:latin typeface="Cambria" pitchFamily="18" charset="0"/>
                          <a:ea typeface="Cambria" pitchFamily="18" charset="0"/>
                        </a:rPr>
                        <a:t>lời</a:t>
                      </a:r>
                      <a:r>
                        <a:rPr lang="en-US" sz="3600" b="0" kern="1200" dirty="0">
                          <a:effectLst/>
                          <a:latin typeface="Cambria" pitchFamily="18" charset="0"/>
                          <a:ea typeface="Cambria" pitchFamily="18" charset="0"/>
                        </a:rPr>
                        <a:t> </a:t>
                      </a:r>
                      <a:r>
                        <a:rPr lang="en-US" sz="3600" b="0" kern="1200" dirty="0" err="1">
                          <a:effectLst/>
                          <a:latin typeface="Cambria" pitchFamily="18" charset="0"/>
                          <a:ea typeface="Cambria" pitchFamily="18" charset="0"/>
                        </a:rPr>
                        <a:t>câu</a:t>
                      </a:r>
                      <a:r>
                        <a:rPr lang="en-US" sz="3600" b="0" kern="1200" dirty="0">
                          <a:effectLst/>
                          <a:latin typeface="Cambria" pitchFamily="18" charset="0"/>
                          <a:ea typeface="Cambria" pitchFamily="18" charset="0"/>
                        </a:rPr>
                        <a:t> </a:t>
                      </a:r>
                      <a:r>
                        <a:rPr lang="en-US" sz="3600" b="0" kern="1200" dirty="0" err="1">
                          <a:effectLst/>
                          <a:latin typeface="Cambria" pitchFamily="18" charset="0"/>
                          <a:ea typeface="Cambria" pitchFamily="18" charset="0"/>
                        </a:rPr>
                        <a:t>hỏi</a:t>
                      </a:r>
                      <a:r>
                        <a:rPr lang="en-US" sz="3600" kern="1200" dirty="0">
                          <a:effectLst/>
                          <a:latin typeface="Cambria" pitchFamily="18" charset="0"/>
                          <a:ea typeface="Cambria" pitchFamily="18" charset="0"/>
                        </a:rPr>
                        <a:t> Khi </a:t>
                      </a:r>
                      <a:r>
                        <a:rPr lang="en-US" sz="3600" kern="1200" dirty="0" err="1">
                          <a:effectLst/>
                          <a:latin typeface="Cambria" pitchFamily="18" charset="0"/>
                          <a:ea typeface="Cambria" pitchFamily="18" charset="0"/>
                        </a:rPr>
                        <a:t>nào</a:t>
                      </a:r>
                      <a:r>
                        <a:rPr lang="en-US" sz="3600" kern="1200" dirty="0">
                          <a:effectLst/>
                          <a:latin typeface="Cambria" pitchFamily="18" charset="0"/>
                          <a:ea typeface="Cambria" pitchFamily="18" charset="0"/>
                        </a:rPr>
                        <a:t>?</a:t>
                      </a:r>
                      <a:endParaRPr lang="en-US" sz="3600" b="0" i="0" kern="1200" dirty="0">
                        <a:solidFill>
                          <a:schemeClr val="lt1"/>
                        </a:solidFill>
                        <a:effectLst/>
                        <a:latin typeface="Cambria" pitchFamily="18" charset="0"/>
                        <a:ea typeface="Cambria" pitchFamily="18" charset="0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56413">
                <a:tc>
                  <a:txBody>
                    <a:bodyPr/>
                    <a:lstStyle/>
                    <a:p>
                      <a:pPr algn="l"/>
                      <a:r>
                        <a:rPr lang="vi-VN" sz="3600" kern="1200" dirty="0">
                          <a:effectLst/>
                          <a:latin typeface="Cambria" pitchFamily="18" charset="0"/>
                          <a:ea typeface="Cambria" pitchFamily="18" charset="0"/>
                        </a:rPr>
                        <a:t>– Là những câu hỏi về </a:t>
                      </a:r>
                      <a:r>
                        <a:rPr lang="vi-VN" sz="3600" b="1" kern="1200" dirty="0">
                          <a:effectLst/>
                          <a:latin typeface="Cambria" pitchFamily="18" charset="0"/>
                          <a:ea typeface="Cambria" pitchFamily="18" charset="0"/>
                        </a:rPr>
                        <a:t>địa điểm</a:t>
                      </a:r>
                      <a:r>
                        <a:rPr lang="en-US" sz="3600" kern="1200" dirty="0">
                          <a:effectLst/>
                          <a:latin typeface="Cambria" pitchFamily="18" charset="0"/>
                          <a:ea typeface="Cambria" pitchFamily="18" charset="0"/>
                        </a:rPr>
                        <a:t>.</a:t>
                      </a:r>
                      <a:br>
                        <a:rPr lang="vi-VN" sz="3600" dirty="0">
                          <a:latin typeface="Cambria" pitchFamily="18" charset="0"/>
                          <a:ea typeface="Cambria" pitchFamily="18" charset="0"/>
                        </a:rPr>
                      </a:br>
                      <a:r>
                        <a:rPr lang="vi-VN" sz="3600" kern="1200" dirty="0">
                          <a:effectLst/>
                          <a:latin typeface="Cambria" pitchFamily="18" charset="0"/>
                          <a:ea typeface="Cambria" pitchFamily="18" charset="0"/>
                        </a:rPr>
                        <a:t>– Khi trả lời câu hỏi </a:t>
                      </a:r>
                      <a:r>
                        <a:rPr lang="vi-VN" sz="3600" b="1" kern="1200" dirty="0">
                          <a:effectLst/>
                          <a:latin typeface="Cambria" pitchFamily="18" charset="0"/>
                          <a:ea typeface="Cambria" pitchFamily="18" charset="0"/>
                        </a:rPr>
                        <a:t>Ở đâu</a:t>
                      </a:r>
                      <a:r>
                        <a:rPr lang="en-US" sz="3600" b="1" kern="1200" dirty="0">
                          <a:effectLst/>
                          <a:latin typeface="Cambria" pitchFamily="18" charset="0"/>
                          <a:ea typeface="Cambria" pitchFamily="18" charset="0"/>
                        </a:rPr>
                        <a:t>?</a:t>
                      </a:r>
                      <a:r>
                        <a:rPr lang="vi-VN" sz="3600" kern="1200" dirty="0">
                          <a:effectLst/>
                          <a:latin typeface="Cambria" pitchFamily="18" charset="0"/>
                          <a:ea typeface="Cambria" pitchFamily="18" charset="0"/>
                        </a:rPr>
                        <a:t> thì trong câu trả lời phải </a:t>
                      </a:r>
                      <a:r>
                        <a:rPr lang="en-US" sz="3600" kern="1200" dirty="0" err="1">
                          <a:effectLst/>
                          <a:latin typeface="Cambria" pitchFamily="18" charset="0"/>
                          <a:ea typeface="Cambria" pitchFamily="18" charset="0"/>
                        </a:rPr>
                        <a:t>có</a:t>
                      </a:r>
                      <a:r>
                        <a:rPr lang="en-US" sz="3600" kern="1200" dirty="0">
                          <a:effectLst/>
                          <a:latin typeface="Cambria" pitchFamily="18" charset="0"/>
                          <a:ea typeface="Cambria" pitchFamily="18" charset="0"/>
                        </a:rPr>
                        <a:t> </a:t>
                      </a:r>
                      <a:r>
                        <a:rPr lang="en-US" sz="3600" kern="1200" dirty="0" err="1">
                          <a:effectLst/>
                          <a:latin typeface="Cambria" pitchFamily="18" charset="0"/>
                          <a:ea typeface="Cambria" pitchFamily="18" charset="0"/>
                        </a:rPr>
                        <a:t>cụm</a:t>
                      </a:r>
                      <a:r>
                        <a:rPr lang="en-US" sz="3600" kern="1200" dirty="0">
                          <a:effectLst/>
                          <a:latin typeface="Cambria" pitchFamily="18" charset="0"/>
                          <a:ea typeface="Cambria" pitchFamily="18" charset="0"/>
                        </a:rPr>
                        <a:t> </a:t>
                      </a:r>
                      <a:r>
                        <a:rPr lang="en-US" sz="3600" kern="1200" dirty="0" err="1">
                          <a:effectLst/>
                          <a:latin typeface="Cambria" pitchFamily="18" charset="0"/>
                          <a:ea typeface="Cambria" pitchFamily="18" charset="0"/>
                        </a:rPr>
                        <a:t>từ</a:t>
                      </a:r>
                      <a:r>
                        <a:rPr lang="en-US" sz="3600" kern="1200" dirty="0">
                          <a:effectLst/>
                          <a:latin typeface="Cambria" pitchFamily="18" charset="0"/>
                          <a:ea typeface="Cambria" pitchFamily="18" charset="0"/>
                        </a:rPr>
                        <a:t> </a:t>
                      </a:r>
                      <a:r>
                        <a:rPr lang="en-US" sz="3600" kern="1200" dirty="0" err="1">
                          <a:effectLst/>
                          <a:latin typeface="Cambria" pitchFamily="18" charset="0"/>
                          <a:ea typeface="Cambria" pitchFamily="18" charset="0"/>
                        </a:rPr>
                        <a:t>chỉ</a:t>
                      </a:r>
                      <a:r>
                        <a:rPr lang="vi-VN" sz="3600" kern="1200" dirty="0">
                          <a:effectLst/>
                          <a:latin typeface="Cambria" pitchFamily="18" charset="0"/>
                          <a:ea typeface="Cambria" pitchFamily="18" charset="0"/>
                        </a:rPr>
                        <a:t> </a:t>
                      </a:r>
                      <a:r>
                        <a:rPr lang="vi-VN" sz="3600" b="1" kern="1200" dirty="0">
                          <a:effectLst/>
                          <a:latin typeface="Cambria" pitchFamily="18" charset="0"/>
                          <a:ea typeface="Cambria" pitchFamily="18" charset="0"/>
                        </a:rPr>
                        <a:t>địa điểm.</a:t>
                      </a:r>
                      <a:endParaRPr lang="en-US" sz="3600" b="1" dirty="0">
                        <a:latin typeface="Cambria" pitchFamily="18" charset="0"/>
                        <a:ea typeface="Cambria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kern="1200" dirty="0">
                          <a:effectLst/>
                          <a:latin typeface="Cambria" pitchFamily="18" charset="0"/>
                          <a:ea typeface="Cambria" pitchFamily="18" charset="0"/>
                        </a:rPr>
                        <a:t>– </a:t>
                      </a:r>
                      <a:r>
                        <a:rPr lang="en-US" sz="3600" kern="1200" dirty="0" err="1">
                          <a:effectLst/>
                          <a:latin typeface="Cambria" pitchFamily="18" charset="0"/>
                          <a:ea typeface="Cambria" pitchFamily="18" charset="0"/>
                        </a:rPr>
                        <a:t>Là</a:t>
                      </a:r>
                      <a:r>
                        <a:rPr lang="en-US" sz="3600" kern="1200" dirty="0">
                          <a:effectLst/>
                          <a:latin typeface="Cambria" pitchFamily="18" charset="0"/>
                          <a:ea typeface="Cambria" pitchFamily="18" charset="0"/>
                        </a:rPr>
                        <a:t> </a:t>
                      </a:r>
                      <a:r>
                        <a:rPr lang="en-US" sz="3600" kern="1200" dirty="0" err="1">
                          <a:effectLst/>
                          <a:latin typeface="Cambria" pitchFamily="18" charset="0"/>
                          <a:ea typeface="Cambria" pitchFamily="18" charset="0"/>
                        </a:rPr>
                        <a:t>những</a:t>
                      </a:r>
                      <a:r>
                        <a:rPr lang="en-US" sz="3600" kern="1200" dirty="0">
                          <a:effectLst/>
                          <a:latin typeface="Cambria" pitchFamily="18" charset="0"/>
                          <a:ea typeface="Cambria" pitchFamily="18" charset="0"/>
                        </a:rPr>
                        <a:t> </a:t>
                      </a:r>
                      <a:r>
                        <a:rPr lang="en-US" sz="3600" kern="1200" dirty="0" err="1">
                          <a:effectLst/>
                          <a:latin typeface="Cambria" pitchFamily="18" charset="0"/>
                          <a:ea typeface="Cambria" pitchFamily="18" charset="0"/>
                        </a:rPr>
                        <a:t>câu</a:t>
                      </a:r>
                      <a:r>
                        <a:rPr lang="en-US" sz="3600" kern="1200" dirty="0">
                          <a:effectLst/>
                          <a:latin typeface="Cambria" pitchFamily="18" charset="0"/>
                          <a:ea typeface="Cambria" pitchFamily="18" charset="0"/>
                        </a:rPr>
                        <a:t> </a:t>
                      </a:r>
                      <a:r>
                        <a:rPr lang="en-US" sz="3600" kern="1200" dirty="0" err="1">
                          <a:effectLst/>
                          <a:latin typeface="Cambria" pitchFamily="18" charset="0"/>
                          <a:ea typeface="Cambria" pitchFamily="18" charset="0"/>
                        </a:rPr>
                        <a:t>hỏi</a:t>
                      </a:r>
                      <a:r>
                        <a:rPr lang="en-US" sz="3600" kern="1200" dirty="0">
                          <a:effectLst/>
                          <a:latin typeface="Cambria" pitchFamily="18" charset="0"/>
                          <a:ea typeface="Cambria" pitchFamily="18" charset="0"/>
                        </a:rPr>
                        <a:t> </a:t>
                      </a:r>
                      <a:r>
                        <a:rPr lang="en-US" sz="3600" kern="1200" dirty="0" err="1">
                          <a:effectLst/>
                          <a:latin typeface="Cambria" pitchFamily="18" charset="0"/>
                          <a:ea typeface="Cambria" pitchFamily="18" charset="0"/>
                        </a:rPr>
                        <a:t>về</a:t>
                      </a:r>
                      <a:r>
                        <a:rPr lang="en-US" sz="3600" kern="1200" dirty="0">
                          <a:effectLst/>
                          <a:latin typeface="Cambria" pitchFamily="18" charset="0"/>
                          <a:ea typeface="Cambria" pitchFamily="18" charset="0"/>
                        </a:rPr>
                        <a:t> </a:t>
                      </a:r>
                      <a:r>
                        <a:rPr lang="en-US" sz="3600" b="1" kern="1200" dirty="0" err="1">
                          <a:effectLst/>
                          <a:latin typeface="Cambria" pitchFamily="18" charset="0"/>
                          <a:ea typeface="Cambria" pitchFamily="18" charset="0"/>
                        </a:rPr>
                        <a:t>thời</a:t>
                      </a:r>
                      <a:r>
                        <a:rPr lang="en-US" sz="3600" b="1" kern="1200" dirty="0">
                          <a:effectLst/>
                          <a:latin typeface="Cambria" pitchFamily="18" charset="0"/>
                          <a:ea typeface="Cambria" pitchFamily="18" charset="0"/>
                        </a:rPr>
                        <a:t> </a:t>
                      </a:r>
                      <a:r>
                        <a:rPr lang="en-US" sz="3600" b="1" kern="1200" dirty="0" err="1">
                          <a:effectLst/>
                          <a:latin typeface="Cambria" pitchFamily="18" charset="0"/>
                          <a:ea typeface="Cambria" pitchFamily="18" charset="0"/>
                        </a:rPr>
                        <a:t>gian</a:t>
                      </a:r>
                      <a:r>
                        <a:rPr lang="en-US" sz="3600" kern="1200" dirty="0">
                          <a:effectLst/>
                          <a:latin typeface="Cambria" pitchFamily="18" charset="0"/>
                          <a:ea typeface="Cambria" pitchFamily="18" charset="0"/>
                        </a:rPr>
                        <a:t>.</a:t>
                      </a:r>
                    </a:p>
                    <a:p>
                      <a:r>
                        <a:rPr lang="en-US" sz="3600" kern="1200" dirty="0">
                          <a:effectLst/>
                          <a:latin typeface="Cambria" pitchFamily="18" charset="0"/>
                          <a:ea typeface="Cambria" pitchFamily="18" charset="0"/>
                        </a:rPr>
                        <a:t>– </a:t>
                      </a:r>
                      <a:r>
                        <a:rPr lang="en-US" sz="3600" kern="1200" dirty="0" err="1">
                          <a:effectLst/>
                          <a:latin typeface="Cambria" pitchFamily="18" charset="0"/>
                          <a:ea typeface="Cambria" pitchFamily="18" charset="0"/>
                        </a:rPr>
                        <a:t>Khi</a:t>
                      </a:r>
                      <a:r>
                        <a:rPr lang="en-US" sz="3600" kern="1200" dirty="0">
                          <a:effectLst/>
                          <a:latin typeface="Cambria" pitchFamily="18" charset="0"/>
                          <a:ea typeface="Cambria" pitchFamily="18" charset="0"/>
                        </a:rPr>
                        <a:t> </a:t>
                      </a:r>
                      <a:r>
                        <a:rPr lang="en-US" sz="3600" kern="1200" dirty="0" err="1">
                          <a:effectLst/>
                          <a:latin typeface="Cambria" pitchFamily="18" charset="0"/>
                          <a:ea typeface="Cambria" pitchFamily="18" charset="0"/>
                        </a:rPr>
                        <a:t>trả</a:t>
                      </a:r>
                      <a:r>
                        <a:rPr lang="en-US" sz="3600" kern="1200" dirty="0">
                          <a:effectLst/>
                          <a:latin typeface="Cambria" pitchFamily="18" charset="0"/>
                          <a:ea typeface="Cambria" pitchFamily="18" charset="0"/>
                        </a:rPr>
                        <a:t> </a:t>
                      </a:r>
                      <a:r>
                        <a:rPr lang="en-US" sz="3600" kern="1200" dirty="0" err="1">
                          <a:effectLst/>
                          <a:latin typeface="Cambria" pitchFamily="18" charset="0"/>
                          <a:ea typeface="Cambria" pitchFamily="18" charset="0"/>
                        </a:rPr>
                        <a:t>lời</a:t>
                      </a:r>
                      <a:r>
                        <a:rPr lang="en-US" sz="3600" kern="1200" dirty="0">
                          <a:effectLst/>
                          <a:latin typeface="Cambria" pitchFamily="18" charset="0"/>
                          <a:ea typeface="Cambria" pitchFamily="18" charset="0"/>
                        </a:rPr>
                        <a:t> </a:t>
                      </a:r>
                      <a:r>
                        <a:rPr lang="en-US" sz="3600" kern="1200" dirty="0" err="1">
                          <a:effectLst/>
                          <a:latin typeface="Cambria" pitchFamily="18" charset="0"/>
                          <a:ea typeface="Cambria" pitchFamily="18" charset="0"/>
                        </a:rPr>
                        <a:t>câu</a:t>
                      </a:r>
                      <a:r>
                        <a:rPr lang="en-US" sz="3600" kern="1200" dirty="0">
                          <a:effectLst/>
                          <a:latin typeface="Cambria" pitchFamily="18" charset="0"/>
                          <a:ea typeface="Cambria" pitchFamily="18" charset="0"/>
                        </a:rPr>
                        <a:t> </a:t>
                      </a:r>
                      <a:r>
                        <a:rPr lang="en-US" sz="3600" kern="1200" dirty="0" err="1">
                          <a:effectLst/>
                          <a:latin typeface="Cambria" pitchFamily="18" charset="0"/>
                          <a:ea typeface="Cambria" pitchFamily="18" charset="0"/>
                        </a:rPr>
                        <a:t>hỏi</a:t>
                      </a:r>
                      <a:r>
                        <a:rPr lang="en-US" sz="3600" kern="1200" dirty="0">
                          <a:effectLst/>
                          <a:latin typeface="Cambria" pitchFamily="18" charset="0"/>
                          <a:ea typeface="Cambria" pitchFamily="18" charset="0"/>
                        </a:rPr>
                        <a:t> </a:t>
                      </a:r>
                      <a:r>
                        <a:rPr lang="en-US" sz="3600" b="1" kern="1200" dirty="0" err="1">
                          <a:effectLst/>
                          <a:latin typeface="Cambria" pitchFamily="18" charset="0"/>
                          <a:ea typeface="Cambria" pitchFamily="18" charset="0"/>
                        </a:rPr>
                        <a:t>Khi</a:t>
                      </a:r>
                      <a:r>
                        <a:rPr lang="en-US" sz="3600" b="1" kern="1200" dirty="0">
                          <a:effectLst/>
                          <a:latin typeface="Cambria" pitchFamily="18" charset="0"/>
                          <a:ea typeface="Cambria" pitchFamily="18" charset="0"/>
                        </a:rPr>
                        <a:t> </a:t>
                      </a:r>
                      <a:r>
                        <a:rPr lang="en-US" sz="3600" b="1" kern="1200" dirty="0" err="1">
                          <a:effectLst/>
                          <a:latin typeface="Cambria" pitchFamily="18" charset="0"/>
                          <a:ea typeface="Cambria" pitchFamily="18" charset="0"/>
                        </a:rPr>
                        <a:t>nào</a:t>
                      </a:r>
                      <a:r>
                        <a:rPr lang="en-US" sz="3600" b="1" kern="1200" dirty="0">
                          <a:effectLst/>
                          <a:latin typeface="Cambria" pitchFamily="18" charset="0"/>
                          <a:ea typeface="Cambria" pitchFamily="18" charset="0"/>
                        </a:rPr>
                        <a:t>? </a:t>
                      </a:r>
                      <a:r>
                        <a:rPr lang="en-US" sz="3600" kern="1200" dirty="0" err="1">
                          <a:effectLst/>
                          <a:latin typeface="Cambria" pitchFamily="18" charset="0"/>
                          <a:ea typeface="Cambria" pitchFamily="18" charset="0"/>
                        </a:rPr>
                        <a:t>thì</a:t>
                      </a:r>
                      <a:r>
                        <a:rPr lang="en-US" sz="3600" kern="1200" dirty="0">
                          <a:effectLst/>
                          <a:latin typeface="Cambria" pitchFamily="18" charset="0"/>
                          <a:ea typeface="Cambria" pitchFamily="18" charset="0"/>
                        </a:rPr>
                        <a:t> </a:t>
                      </a:r>
                      <a:r>
                        <a:rPr lang="en-US" sz="3600" kern="1200" dirty="0" err="1">
                          <a:effectLst/>
                          <a:latin typeface="Cambria" pitchFamily="18" charset="0"/>
                          <a:ea typeface="Cambria" pitchFamily="18" charset="0"/>
                        </a:rPr>
                        <a:t>trong</a:t>
                      </a:r>
                      <a:r>
                        <a:rPr lang="en-US" sz="3600" kern="1200" dirty="0">
                          <a:effectLst/>
                          <a:latin typeface="Cambria" pitchFamily="18" charset="0"/>
                          <a:ea typeface="Cambria" pitchFamily="18" charset="0"/>
                        </a:rPr>
                        <a:t> </a:t>
                      </a:r>
                      <a:r>
                        <a:rPr lang="en-US" sz="3600" kern="1200" dirty="0" err="1">
                          <a:effectLst/>
                          <a:latin typeface="Cambria" pitchFamily="18" charset="0"/>
                          <a:ea typeface="Cambria" pitchFamily="18" charset="0"/>
                        </a:rPr>
                        <a:t>câu</a:t>
                      </a:r>
                      <a:r>
                        <a:rPr lang="en-US" sz="3600" kern="1200" dirty="0">
                          <a:effectLst/>
                          <a:latin typeface="Cambria" pitchFamily="18" charset="0"/>
                          <a:ea typeface="Cambria" pitchFamily="18" charset="0"/>
                        </a:rPr>
                        <a:t> </a:t>
                      </a:r>
                      <a:r>
                        <a:rPr lang="en-US" sz="3600" kern="1200" dirty="0" err="1">
                          <a:effectLst/>
                          <a:latin typeface="Cambria" pitchFamily="18" charset="0"/>
                          <a:ea typeface="Cambria" pitchFamily="18" charset="0"/>
                        </a:rPr>
                        <a:t>trả</a:t>
                      </a:r>
                      <a:r>
                        <a:rPr lang="en-US" sz="3600" kern="1200" dirty="0">
                          <a:effectLst/>
                          <a:latin typeface="Cambria" pitchFamily="18" charset="0"/>
                          <a:ea typeface="Cambria" pitchFamily="18" charset="0"/>
                        </a:rPr>
                        <a:t> </a:t>
                      </a:r>
                      <a:r>
                        <a:rPr lang="en-US" sz="3600" kern="1200" dirty="0" err="1">
                          <a:effectLst/>
                          <a:latin typeface="Cambria" pitchFamily="18" charset="0"/>
                          <a:ea typeface="Cambria" pitchFamily="18" charset="0"/>
                        </a:rPr>
                        <a:t>lời</a:t>
                      </a:r>
                      <a:r>
                        <a:rPr lang="en-US" sz="3600" kern="1200" dirty="0">
                          <a:effectLst/>
                          <a:latin typeface="Cambria" pitchFamily="18" charset="0"/>
                          <a:ea typeface="Cambria" pitchFamily="18" charset="0"/>
                        </a:rPr>
                        <a:t> </a:t>
                      </a:r>
                      <a:r>
                        <a:rPr lang="en-US" sz="3600" kern="1200" dirty="0" err="1">
                          <a:effectLst/>
                          <a:latin typeface="Cambria" pitchFamily="18" charset="0"/>
                          <a:ea typeface="Cambria" pitchFamily="18" charset="0"/>
                        </a:rPr>
                        <a:t>phải</a:t>
                      </a:r>
                      <a:r>
                        <a:rPr lang="en-US" sz="3600" kern="1200" dirty="0">
                          <a:effectLst/>
                          <a:latin typeface="Cambria" pitchFamily="18" charset="0"/>
                          <a:ea typeface="Cambria" pitchFamily="18" charset="0"/>
                        </a:rPr>
                        <a:t> </a:t>
                      </a:r>
                      <a:r>
                        <a:rPr lang="en-US" sz="3600" kern="1200" dirty="0" err="1">
                          <a:effectLst/>
                          <a:latin typeface="Cambria" pitchFamily="18" charset="0"/>
                          <a:ea typeface="Cambria" pitchFamily="18" charset="0"/>
                        </a:rPr>
                        <a:t>chứa</a:t>
                      </a:r>
                      <a:r>
                        <a:rPr lang="en-US" sz="3600" kern="1200" dirty="0">
                          <a:effectLst/>
                          <a:latin typeface="Cambria" pitchFamily="18" charset="0"/>
                          <a:ea typeface="Cambria" pitchFamily="18" charset="0"/>
                        </a:rPr>
                        <a:t> </a:t>
                      </a:r>
                      <a:r>
                        <a:rPr lang="en-US" sz="3600" kern="1200" dirty="0" err="1">
                          <a:effectLst/>
                          <a:latin typeface="Cambria" pitchFamily="18" charset="0"/>
                          <a:ea typeface="Cambria" pitchFamily="18" charset="0"/>
                        </a:rPr>
                        <a:t>cụm</a:t>
                      </a:r>
                      <a:r>
                        <a:rPr lang="en-US" sz="3600" kern="1200" dirty="0">
                          <a:effectLst/>
                          <a:latin typeface="Cambria" pitchFamily="18" charset="0"/>
                          <a:ea typeface="Cambria" pitchFamily="18" charset="0"/>
                        </a:rPr>
                        <a:t> </a:t>
                      </a:r>
                      <a:r>
                        <a:rPr lang="en-US" sz="3600" kern="1200" dirty="0" err="1">
                          <a:effectLst/>
                          <a:latin typeface="Cambria" pitchFamily="18" charset="0"/>
                          <a:ea typeface="Cambria" pitchFamily="18" charset="0"/>
                        </a:rPr>
                        <a:t>từ</a:t>
                      </a:r>
                      <a:r>
                        <a:rPr lang="en-US" sz="3600" kern="1200" dirty="0">
                          <a:effectLst/>
                          <a:latin typeface="Cambria" pitchFamily="18" charset="0"/>
                          <a:ea typeface="Cambria" pitchFamily="18" charset="0"/>
                        </a:rPr>
                        <a:t> </a:t>
                      </a:r>
                      <a:r>
                        <a:rPr lang="en-US" sz="3600" kern="1200" dirty="0" err="1">
                          <a:effectLst/>
                          <a:latin typeface="Cambria" pitchFamily="18" charset="0"/>
                          <a:ea typeface="Cambria" pitchFamily="18" charset="0"/>
                        </a:rPr>
                        <a:t>chỉ</a:t>
                      </a:r>
                      <a:r>
                        <a:rPr lang="en-US" sz="3600" kern="1200" dirty="0">
                          <a:effectLst/>
                          <a:latin typeface="Cambria" pitchFamily="18" charset="0"/>
                          <a:ea typeface="Cambria" pitchFamily="18" charset="0"/>
                        </a:rPr>
                        <a:t> </a:t>
                      </a:r>
                      <a:r>
                        <a:rPr lang="en-US" sz="3600" b="1" kern="1200" dirty="0" err="1">
                          <a:effectLst/>
                          <a:latin typeface="Cambria" pitchFamily="18" charset="0"/>
                          <a:ea typeface="Cambria" pitchFamily="18" charset="0"/>
                        </a:rPr>
                        <a:t>thời</a:t>
                      </a:r>
                      <a:r>
                        <a:rPr lang="en-US" sz="3600" b="1" kern="1200" dirty="0">
                          <a:effectLst/>
                          <a:latin typeface="Cambria" pitchFamily="18" charset="0"/>
                          <a:ea typeface="Cambria" pitchFamily="18" charset="0"/>
                        </a:rPr>
                        <a:t> </a:t>
                      </a:r>
                      <a:r>
                        <a:rPr lang="en-US" sz="3600" b="1" kern="1200" dirty="0" err="1">
                          <a:effectLst/>
                          <a:latin typeface="Cambria" pitchFamily="18" charset="0"/>
                          <a:ea typeface="Cambria" pitchFamily="18" charset="0"/>
                        </a:rPr>
                        <a:t>gian</a:t>
                      </a:r>
                      <a:r>
                        <a:rPr lang="en-US" sz="3600" kern="1200" dirty="0">
                          <a:effectLst/>
                          <a:latin typeface="Cambria" pitchFamily="18" charset="0"/>
                          <a:ea typeface="Cambria" pitchFamily="18" charset="0"/>
                        </a:rPr>
                        <a:t>. 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19898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899886" y="794657"/>
            <a:ext cx="10392228" cy="5268686"/>
          </a:xfrm>
          <a:prstGeom prst="rect">
            <a:avLst/>
          </a:prstGeom>
          <a:solidFill>
            <a:schemeClr val="accent1">
              <a:lumMod val="20000"/>
              <a:lumOff val="80000"/>
              <a:alpha val="81000"/>
            </a:schemeClr>
          </a:solidFill>
          <a:ln w="38100">
            <a:solidFill>
              <a:schemeClr val="tx1"/>
            </a:solidFill>
            <a:prstDash val="dashDot"/>
          </a:ln>
          <a:effectLst>
            <a:outerShdw blurRad="317500" dist="38100" dir="2700000" algn="tl" rotWithShape="0">
              <a:schemeClr val="accent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阿里巴巴普惠体"/>
              <a:cs typeface="+mn-cs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D873063E-174F-4A8F-82F6-F5D188EF755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23" r="1923" b="5582"/>
          <a:stretch/>
        </p:blipFill>
        <p:spPr>
          <a:xfrm>
            <a:off x="-22290" y="5165479"/>
            <a:ext cx="12192000" cy="16871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11218" y="906616"/>
            <a:ext cx="6072142" cy="5255207"/>
          </a:xfrm>
          <a:prstGeom prst="rect">
            <a:avLst/>
          </a:prstGeom>
        </p:spPr>
      </p:pic>
      <p:pic>
        <p:nvPicPr>
          <p:cNvPr id="12" name="图片 9">
            <a:extLst>
              <a:ext uri="{FF2B5EF4-FFF2-40B4-BE49-F238E27FC236}">
                <a16:creationId xmlns:a16="http://schemas.microsoft.com/office/drawing/2014/main" id="{28F3538D-70C5-493F-B0BB-E73B5B1AAC6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4676" y="339738"/>
            <a:ext cx="6178524" cy="617852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815253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9">
            <a:extLst>
              <a:ext uri="{FF2B5EF4-FFF2-40B4-BE49-F238E27FC236}">
                <a16:creationId xmlns:a16="http://schemas.microsoft.com/office/drawing/2014/main" id="{28F3538D-70C5-493F-B0BB-E73B5B1AAC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52270" y="552630"/>
            <a:ext cx="5752920" cy="5752920"/>
          </a:xfrm>
          <a:prstGeom prst="ellipse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3981450" y="1547652"/>
            <a:ext cx="7200900" cy="3356484"/>
          </a:xfrm>
          <a:prstGeom prst="roundRect">
            <a:avLst/>
          </a:prstGeom>
          <a:solidFill>
            <a:schemeClr val="accent1">
              <a:alpha val="5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267200" y="1833402"/>
            <a:ext cx="691515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Cambria" pitchFamily="18" charset="0"/>
                <a:ea typeface="Cambria" pitchFamily="18" charset="0"/>
              </a:rPr>
              <a:t>Đặt</a:t>
            </a:r>
            <a:r>
              <a:rPr lang="en-US" sz="4000" dirty="0">
                <a:latin typeface="Cambria" pitchFamily="18" charset="0"/>
                <a:ea typeface="Cambria" pitchFamily="18" charset="0"/>
              </a:rPr>
              <a:t> 2-3 </a:t>
            </a:r>
            <a:r>
              <a:rPr lang="en-US" sz="4000" dirty="0" err="1">
                <a:latin typeface="Cambria" pitchFamily="18" charset="0"/>
                <a:ea typeface="Cambria" pitchFamily="18" charset="0"/>
              </a:rPr>
              <a:t>câu</a:t>
            </a:r>
            <a:r>
              <a:rPr lang="en-US" sz="40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4000" dirty="0" err="1">
                <a:latin typeface="Cambria" pitchFamily="18" charset="0"/>
                <a:ea typeface="Cambria" pitchFamily="18" charset="0"/>
              </a:rPr>
              <a:t>về</a:t>
            </a:r>
            <a:r>
              <a:rPr lang="en-US" sz="40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4000" dirty="0" err="1">
                <a:latin typeface="Cambria" pitchFamily="18" charset="0"/>
                <a:ea typeface="Cambria" pitchFamily="18" charset="0"/>
              </a:rPr>
              <a:t>muông</a:t>
            </a:r>
            <a:r>
              <a:rPr lang="en-US" sz="40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4000" dirty="0" err="1">
                <a:latin typeface="Cambria" pitchFamily="18" charset="0"/>
                <a:ea typeface="Cambria" pitchFamily="18" charset="0"/>
              </a:rPr>
              <a:t>thú</a:t>
            </a:r>
            <a:r>
              <a:rPr lang="en-US" sz="40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4000" dirty="0" err="1">
                <a:latin typeface="Cambria" pitchFamily="18" charset="0"/>
                <a:ea typeface="Cambria" pitchFamily="18" charset="0"/>
              </a:rPr>
              <a:t>trong</a:t>
            </a:r>
            <a:r>
              <a:rPr lang="en-US" sz="40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4000" dirty="0" err="1">
                <a:latin typeface="Cambria" pitchFamily="18" charset="0"/>
                <a:ea typeface="Cambria" pitchFamily="18" charset="0"/>
              </a:rPr>
              <a:t>rừng</a:t>
            </a:r>
            <a:r>
              <a:rPr lang="en-US" sz="40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4000" dirty="0" err="1">
                <a:latin typeface="Cambria" pitchFamily="18" charset="0"/>
                <a:ea typeface="Cambria" pitchFamily="18" charset="0"/>
              </a:rPr>
              <a:t>có</a:t>
            </a:r>
            <a:r>
              <a:rPr lang="en-US" sz="40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4000" dirty="0" err="1">
                <a:latin typeface="Cambria" pitchFamily="18" charset="0"/>
                <a:ea typeface="Cambria" pitchFamily="18" charset="0"/>
              </a:rPr>
              <a:t>trong</a:t>
            </a:r>
            <a:r>
              <a:rPr lang="en-US" sz="40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4000" dirty="0" err="1">
                <a:latin typeface="Cambria" pitchFamily="18" charset="0"/>
                <a:ea typeface="Cambria" pitchFamily="18" charset="0"/>
              </a:rPr>
              <a:t>đó</a:t>
            </a:r>
            <a:r>
              <a:rPr lang="en-US" sz="40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4000" dirty="0" err="1">
                <a:latin typeface="Cambria" pitchFamily="18" charset="0"/>
                <a:ea typeface="Cambria" pitchFamily="18" charset="0"/>
              </a:rPr>
              <a:t>có</a:t>
            </a:r>
            <a:r>
              <a:rPr lang="en-US" sz="40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4000" dirty="0" err="1">
                <a:latin typeface="Cambria" pitchFamily="18" charset="0"/>
                <a:ea typeface="Cambria" pitchFamily="18" charset="0"/>
              </a:rPr>
              <a:t>sử</a:t>
            </a:r>
            <a:r>
              <a:rPr lang="en-US" sz="40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4000" dirty="0" err="1">
                <a:latin typeface="Cambria" pitchFamily="18" charset="0"/>
                <a:ea typeface="Cambria" pitchFamily="18" charset="0"/>
              </a:rPr>
              <a:t>dụng</a:t>
            </a:r>
            <a:r>
              <a:rPr lang="en-US" sz="40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4000" dirty="0" err="1">
                <a:latin typeface="Cambria" pitchFamily="18" charset="0"/>
                <a:ea typeface="Cambria" pitchFamily="18" charset="0"/>
              </a:rPr>
              <a:t>các</a:t>
            </a:r>
            <a:r>
              <a:rPr lang="en-US" sz="40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4000" dirty="0" err="1">
                <a:latin typeface="Cambria" pitchFamily="18" charset="0"/>
                <a:ea typeface="Cambria" pitchFamily="18" charset="0"/>
              </a:rPr>
              <a:t>cụm</a:t>
            </a:r>
            <a:r>
              <a:rPr lang="en-US" sz="40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4000" dirty="0" err="1">
                <a:latin typeface="Cambria" pitchFamily="18" charset="0"/>
                <a:ea typeface="Cambria" pitchFamily="18" charset="0"/>
              </a:rPr>
              <a:t>từ</a:t>
            </a:r>
            <a:r>
              <a:rPr lang="en-US" sz="40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4000" dirty="0" err="1">
                <a:latin typeface="Cambria" pitchFamily="18" charset="0"/>
                <a:ea typeface="Cambria" pitchFamily="18" charset="0"/>
              </a:rPr>
              <a:t>trả</a:t>
            </a:r>
            <a:r>
              <a:rPr lang="en-US" sz="40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4000" dirty="0" err="1">
                <a:latin typeface="Cambria" pitchFamily="18" charset="0"/>
                <a:ea typeface="Cambria" pitchFamily="18" charset="0"/>
              </a:rPr>
              <a:t>lời</a:t>
            </a:r>
            <a:r>
              <a:rPr lang="en-US" sz="40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4000" dirty="0" err="1">
                <a:latin typeface="Cambria" pitchFamily="18" charset="0"/>
                <a:ea typeface="Cambria" pitchFamily="18" charset="0"/>
              </a:rPr>
              <a:t>cho</a:t>
            </a:r>
            <a:r>
              <a:rPr lang="en-US" sz="40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4000" dirty="0" err="1">
                <a:latin typeface="Cambria" pitchFamily="18" charset="0"/>
                <a:ea typeface="Cambria" pitchFamily="18" charset="0"/>
              </a:rPr>
              <a:t>câu</a:t>
            </a:r>
            <a:r>
              <a:rPr lang="en-US" sz="40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4000" dirty="0" err="1">
                <a:latin typeface="Cambria" pitchFamily="18" charset="0"/>
                <a:ea typeface="Cambria" pitchFamily="18" charset="0"/>
              </a:rPr>
              <a:t>hỏi</a:t>
            </a:r>
            <a:r>
              <a:rPr lang="en-US" sz="40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4000" b="1" dirty="0">
                <a:latin typeface="Cambria" pitchFamily="18" charset="0"/>
                <a:ea typeface="Cambria" pitchFamily="18" charset="0"/>
              </a:rPr>
              <a:t>Ở </a:t>
            </a:r>
            <a:r>
              <a:rPr lang="en-US" sz="4000" b="1" dirty="0" err="1">
                <a:latin typeface="Cambria" pitchFamily="18" charset="0"/>
                <a:ea typeface="Cambria" pitchFamily="18" charset="0"/>
              </a:rPr>
              <a:t>đâu</a:t>
            </a:r>
            <a:r>
              <a:rPr lang="en-US" sz="4000" b="1" dirty="0">
                <a:latin typeface="Cambria" pitchFamily="18" charset="0"/>
                <a:ea typeface="Cambria" pitchFamily="18" charset="0"/>
              </a:rPr>
              <a:t>? </a:t>
            </a:r>
            <a:r>
              <a:rPr lang="en-US" sz="4000" dirty="0" err="1">
                <a:latin typeface="Cambria" pitchFamily="18" charset="0"/>
                <a:ea typeface="Cambria" pitchFamily="18" charset="0"/>
              </a:rPr>
              <a:t>hoặc</a:t>
            </a:r>
            <a:r>
              <a:rPr lang="en-US" sz="40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4000" b="1" dirty="0" err="1">
                <a:latin typeface="Cambria" pitchFamily="18" charset="0"/>
                <a:ea typeface="Cambria" pitchFamily="18" charset="0"/>
              </a:rPr>
              <a:t>Khi</a:t>
            </a:r>
            <a:r>
              <a:rPr lang="en-US" sz="4000" b="1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4000" b="1" dirty="0" err="1">
                <a:latin typeface="Cambria" pitchFamily="18" charset="0"/>
                <a:ea typeface="Cambria" pitchFamily="18" charset="0"/>
              </a:rPr>
              <a:t>nào</a:t>
            </a:r>
            <a:r>
              <a:rPr lang="en-US" sz="4000" b="1" dirty="0">
                <a:latin typeface="Cambria" pitchFamily="18" charset="0"/>
                <a:ea typeface="Cambria" pitchFamily="18" charset="0"/>
              </a:rPr>
              <a:t>?</a:t>
            </a:r>
            <a:r>
              <a:rPr lang="en-US" sz="4000" dirty="0">
                <a:latin typeface="Cambria" pitchFamily="18" charset="0"/>
                <a:ea typeface="Cambria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9774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899886" y="597881"/>
            <a:ext cx="10865394" cy="601029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17500" dist="38100" dir="2700000" algn="tl" rotWithShape="0">
              <a:schemeClr val="accent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E49BCB64-7CBC-5FE7-5DC4-4CB50A62DEAA}"/>
              </a:ext>
            </a:extLst>
          </p:cNvPr>
          <p:cNvSpPr txBox="1"/>
          <p:nvPr/>
        </p:nvSpPr>
        <p:spPr>
          <a:xfrm>
            <a:off x="1546217" y="90357"/>
            <a:ext cx="90746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dirty="0">
                <a:solidFill>
                  <a:prstClr val="black">
                    <a:lumMod val="75000"/>
                    <a:lumOff val="25000"/>
                  </a:prstClr>
                </a:solidFill>
                <a:latin typeface="SVN-Adam Gorry" panose="0204060305050602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YÊU CẦU CẦN ĐẠT</a:t>
            </a:r>
            <a:endParaRPr lang="zh-CN" altLang="en-US" sz="5400" dirty="0">
              <a:solidFill>
                <a:prstClr val="black">
                  <a:lumMod val="75000"/>
                  <a:lumOff val="25000"/>
                </a:prstClr>
              </a:solidFill>
              <a:latin typeface="SVN-Adam Gorry" panose="02040603050506020204" pitchFamily="18" charset="0"/>
              <a:ea typeface="思源宋体 CN" panose="02020400000000000000" pitchFamily="18" charset="-122"/>
              <a:sym typeface="思源宋体 CN" panose="02020400000000000000" pitchFamily="18" charset="-122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83876" y="1681316"/>
            <a:ext cx="9755574" cy="41445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nl-NL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Hiểu biết và phân biệt được các từ ngữ chỉ sự vật trong tự nhiên, từ ngữ chỉ đặc điểm của các sự vật; biết đặt câu với các từ ngữ đó. 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nl-NL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Dựa vào tranh, VB cho trước, biết đặt và trả lời câu hỏi về thời gian địa điểm.</a:t>
            </a:r>
            <a:endParaRPr lang="en-US" sz="36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4919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899886" y="794657"/>
            <a:ext cx="10392228" cy="5268686"/>
          </a:xfrm>
          <a:prstGeom prst="rect">
            <a:avLst/>
          </a:prstGeom>
          <a:solidFill>
            <a:srgbClr val="FFEFCB"/>
          </a:solidFill>
          <a:ln>
            <a:noFill/>
          </a:ln>
          <a:effectLst>
            <a:outerShdw blurRad="317500" dist="38100" dir="2700000" algn="tl" rotWithShape="0">
              <a:schemeClr val="accent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87B924A4-D525-FFBC-1D44-A4E44011A869}"/>
              </a:ext>
            </a:extLst>
          </p:cNvPr>
          <p:cNvSpPr txBox="1"/>
          <p:nvPr/>
        </p:nvSpPr>
        <p:spPr>
          <a:xfrm>
            <a:off x="922176" y="1512939"/>
            <a:ext cx="1034764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 dirty="0">
                <a:ln w="53975">
                  <a:gradFill>
                    <a:gsLst>
                      <a:gs pos="54000">
                        <a:schemeClr val="accent1">
                          <a:lumMod val="50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</a:ln>
                <a:solidFill>
                  <a:srgbClr val="FFC000"/>
                </a:solidFill>
                <a:latin typeface="#9Slide07 SVNZiclets" panose="02000603000000000000" pitchFamily="2" charset="0"/>
                <a:ea typeface="胡晓波男神体" panose="02010600030101010101" pitchFamily="2" charset="-122"/>
                <a:cs typeface="胡晓波男神体" panose="02010600030101010101" pitchFamily="2" charset="-122"/>
                <a:sym typeface="思源宋体 CN" panose="02020400000000000000" pitchFamily="18" charset="-122"/>
              </a:rPr>
              <a:t>TẠM BIỆT NHÉ!</a:t>
            </a:r>
          </a:p>
          <a:p>
            <a:pPr algn="ctr"/>
            <a:r>
              <a:rPr lang="en-US" altLang="zh-CN" sz="8000" b="1" dirty="0">
                <a:ln w="53975">
                  <a:gradFill>
                    <a:gsLst>
                      <a:gs pos="54000">
                        <a:schemeClr val="accent1">
                          <a:lumMod val="50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#9Slide07 SVNZiclets" panose="02000603000000000000" pitchFamily="2" charset="0"/>
                <a:ea typeface="胡晓波男神体" panose="02010600030101010101" pitchFamily="2" charset="-122"/>
                <a:cs typeface="胡晓波男神体" panose="02010600030101010101" pitchFamily="2" charset="-122"/>
                <a:sym typeface="思源宋体 CN" panose="02020400000000000000" pitchFamily="18" charset="-122"/>
              </a:rPr>
              <a:t>CHÚC EM LUÔN HỌC TỐT</a:t>
            </a:r>
            <a:endParaRPr lang="en-US" altLang="zh-CN" sz="7200" b="1" dirty="0">
              <a:ln w="53975">
                <a:gradFill>
                  <a:gsLst>
                    <a:gs pos="37000">
                      <a:srgbClr val="92D050"/>
                    </a:gs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</a:gsLst>
                  <a:lin ang="5400000" scaled="1"/>
                </a:gradFill>
              </a:ln>
              <a:solidFill>
                <a:schemeClr val="accent4">
                  <a:lumMod val="60000"/>
                  <a:lumOff val="40000"/>
                </a:schemeClr>
              </a:solidFill>
              <a:latin typeface="#9Slide07 SVNZiclets" panose="02000603000000000000" pitchFamily="2" charset="0"/>
              <a:ea typeface="胡晓波男神体" panose="02010600030101010101" pitchFamily="2" charset="-122"/>
              <a:cs typeface="胡晓波男神体" panose="02010600030101010101" pitchFamily="2" charset="-122"/>
              <a:sym typeface="思源宋体 CN" panose="02020400000000000000" pitchFamily="18" charset="-122"/>
            </a:endParaRPr>
          </a:p>
        </p:txBody>
      </p:sp>
      <p:pic>
        <p:nvPicPr>
          <p:cNvPr id="13" name="图片 31">
            <a:extLst>
              <a:ext uri="{FF2B5EF4-FFF2-40B4-BE49-F238E27FC236}">
                <a16:creationId xmlns:a16="http://schemas.microsoft.com/office/drawing/2014/main" id="{0A88477C-0AA9-4022-A800-8A39A9BDB9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5439" y="4384092"/>
            <a:ext cx="1877138" cy="2346085"/>
          </a:xfrm>
          <a:prstGeom prst="rect">
            <a:avLst/>
          </a:prstGeom>
        </p:spPr>
      </p:pic>
      <p:pic>
        <p:nvPicPr>
          <p:cNvPr id="15" name="图片 42">
            <a:extLst>
              <a:ext uri="{FF2B5EF4-FFF2-40B4-BE49-F238E27FC236}">
                <a16:creationId xmlns:a16="http://schemas.microsoft.com/office/drawing/2014/main" id="{9DA012B0-24A7-4F15-9306-0205D069B83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8" t="58761" r="71974" b="8662"/>
          <a:stretch/>
        </p:blipFill>
        <p:spPr>
          <a:xfrm>
            <a:off x="556948" y="873691"/>
            <a:ext cx="1876501" cy="1101246"/>
          </a:xfrm>
          <a:prstGeom prst="rect">
            <a:avLst/>
          </a:prstGeom>
        </p:spPr>
      </p:pic>
      <p:pic>
        <p:nvPicPr>
          <p:cNvPr id="16" name="图片 41">
            <a:extLst>
              <a:ext uri="{FF2B5EF4-FFF2-40B4-BE49-F238E27FC236}">
                <a16:creationId xmlns:a16="http://schemas.microsoft.com/office/drawing/2014/main" id="{60487474-1146-4612-A02B-59E45101575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65" t="32152" b="35271"/>
          <a:stretch/>
        </p:blipFill>
        <p:spPr>
          <a:xfrm>
            <a:off x="8999767" y="397329"/>
            <a:ext cx="2906579" cy="1390011"/>
          </a:xfrm>
          <a:prstGeom prst="rect">
            <a:avLst/>
          </a:prstGeom>
        </p:spPr>
      </p:pic>
      <p:pic>
        <p:nvPicPr>
          <p:cNvPr id="17" name="图片 9">
            <a:extLst>
              <a:ext uri="{FF2B5EF4-FFF2-40B4-BE49-F238E27FC236}">
                <a16:creationId xmlns:a16="http://schemas.microsoft.com/office/drawing/2014/main" id="{D873063E-174F-4A8F-82F6-F5D188EF755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923" r="1923" b="5582"/>
          <a:stretch/>
        </p:blipFill>
        <p:spPr>
          <a:xfrm>
            <a:off x="-22290" y="5165479"/>
            <a:ext cx="12192000" cy="16871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3147" y="5497634"/>
            <a:ext cx="532424" cy="905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790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899886" y="597881"/>
            <a:ext cx="10865394" cy="601029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17500" dist="38100" dir="2700000" algn="tl" rotWithShape="0">
              <a:schemeClr val="accent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E49BCB64-7CBC-5FE7-5DC4-4CB50A62DEAA}"/>
              </a:ext>
            </a:extLst>
          </p:cNvPr>
          <p:cNvSpPr txBox="1"/>
          <p:nvPr/>
        </p:nvSpPr>
        <p:spPr>
          <a:xfrm>
            <a:off x="1546217" y="90357"/>
            <a:ext cx="90746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dirty="0">
                <a:solidFill>
                  <a:schemeClr val="tx1">
                    <a:lumMod val="75000"/>
                    <a:lumOff val="25000"/>
                  </a:schemeClr>
                </a:solidFill>
                <a:latin typeface="SVN-Adam Gorry" panose="0204060305050602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YÊU CẦU CẦN ĐẠT</a:t>
            </a:r>
            <a:endParaRPr lang="zh-CN" altLang="en-US" sz="5400" dirty="0">
              <a:solidFill>
                <a:schemeClr val="tx1">
                  <a:lumMod val="75000"/>
                  <a:lumOff val="25000"/>
                </a:schemeClr>
              </a:solidFill>
              <a:latin typeface="SVN-Adam Gorry" panose="02040603050506020204" pitchFamily="18" charset="0"/>
              <a:ea typeface="思源宋体 CN" panose="02020400000000000000" pitchFamily="18" charset="-122"/>
              <a:sym typeface="思源宋体 CN" panose="02020400000000000000" pitchFamily="18" charset="-122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83876" y="1681316"/>
            <a:ext cx="9755574" cy="41445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nl-NL" sz="3600" dirty="0">
                <a:latin typeface="Cambria" panose="02040503050406030204" pitchFamily="18" charset="0"/>
                <a:ea typeface="Cambria" panose="02040503050406030204" pitchFamily="18" charset="0"/>
              </a:rPr>
              <a:t>Hiểu biết và phân biệt được các từ ngữ chỉ sự vật trong tự nhiên, từ ngữ chỉ đặc điểm của các sự vật; biết đặt câu với các từ ngữ đó. </a:t>
            </a:r>
          </a:p>
          <a:p>
            <a:pPr marL="342900" indent="-3429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nl-NL" sz="3600" dirty="0">
                <a:latin typeface="Cambria" panose="02040503050406030204" pitchFamily="18" charset="0"/>
                <a:ea typeface="Cambria" panose="02040503050406030204" pitchFamily="18" charset="0"/>
              </a:rPr>
              <a:t>Dựa vào tranh, văn bản cho trước, biết đặt và trả lời câu hỏi về thời gian địa điểm.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3991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899886" y="794657"/>
            <a:ext cx="10392228" cy="5268686"/>
          </a:xfrm>
          <a:prstGeom prst="rect">
            <a:avLst/>
          </a:prstGeom>
          <a:solidFill>
            <a:schemeClr val="accent1">
              <a:lumMod val="20000"/>
              <a:lumOff val="80000"/>
              <a:alpha val="81000"/>
            </a:schemeClr>
          </a:solidFill>
          <a:ln w="38100">
            <a:solidFill>
              <a:schemeClr val="tx1"/>
            </a:solidFill>
            <a:prstDash val="dashDot"/>
          </a:ln>
          <a:effectLst>
            <a:outerShdw blurRad="317500" dist="38100" dir="2700000" algn="tl" rotWithShape="0">
              <a:schemeClr val="accent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D873063E-174F-4A8F-82F6-F5D188EF755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23" r="1923" b="5582"/>
          <a:stretch/>
        </p:blipFill>
        <p:spPr>
          <a:xfrm>
            <a:off x="-22290" y="5165479"/>
            <a:ext cx="12192000" cy="1687152"/>
          </a:xfrm>
          <a:prstGeom prst="rect">
            <a:avLst/>
          </a:prstGeom>
        </p:spPr>
      </p:pic>
      <p:pic>
        <p:nvPicPr>
          <p:cNvPr id="9" name="图片 10">
            <a:extLst>
              <a:ext uri="{FF2B5EF4-FFF2-40B4-BE49-F238E27FC236}">
                <a16:creationId xmlns:a16="http://schemas.microsoft.com/office/drawing/2014/main" id="{2C6357C1-CD39-4AF0-8C98-B44AB710CCB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12422" y="968781"/>
            <a:ext cx="5145206" cy="514520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7596" y="833458"/>
            <a:ext cx="6072142" cy="5255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798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ài hát Quê hương tươi đẹ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537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899886" y="794657"/>
            <a:ext cx="10392228" cy="5268686"/>
          </a:xfrm>
          <a:prstGeom prst="rect">
            <a:avLst/>
          </a:prstGeom>
          <a:solidFill>
            <a:schemeClr val="accent1">
              <a:lumMod val="20000"/>
              <a:lumOff val="80000"/>
              <a:alpha val="81000"/>
            </a:schemeClr>
          </a:solidFill>
          <a:ln w="38100">
            <a:solidFill>
              <a:schemeClr val="tx1"/>
            </a:solidFill>
            <a:prstDash val="dashDot"/>
          </a:ln>
          <a:effectLst>
            <a:outerShdw blurRad="317500" dist="38100" dir="2700000" algn="tl" rotWithShape="0">
              <a:schemeClr val="accent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阿里巴巴普惠体"/>
              <a:cs typeface="+mn-cs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D873063E-174F-4A8F-82F6-F5D188EF755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23" r="1923" b="5582"/>
          <a:stretch/>
        </p:blipFill>
        <p:spPr>
          <a:xfrm>
            <a:off x="-22290" y="5165479"/>
            <a:ext cx="12192000" cy="1687152"/>
          </a:xfrm>
          <a:prstGeom prst="rect">
            <a:avLst/>
          </a:prstGeom>
        </p:spPr>
      </p:pic>
      <p:pic>
        <p:nvPicPr>
          <p:cNvPr id="11" name="图片 7">
            <a:extLst>
              <a:ext uri="{FF2B5EF4-FFF2-40B4-BE49-F238E27FC236}">
                <a16:creationId xmlns:a16="http://schemas.microsoft.com/office/drawing/2014/main" id="{031B17B8-2728-4A19-A0EF-37F591515C6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8640" y="727350"/>
            <a:ext cx="5434473" cy="543447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11218" y="875443"/>
            <a:ext cx="6072142" cy="5255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350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9">
            <a:extLst>
              <a:ext uri="{FF2B5EF4-FFF2-40B4-BE49-F238E27FC236}">
                <a16:creationId xmlns:a16="http://schemas.microsoft.com/office/drawing/2014/main" id="{B4A500FC-972E-0F16-9B40-9F4A8A2784EB}"/>
              </a:ext>
            </a:extLst>
          </p:cNvPr>
          <p:cNvGrpSpPr/>
          <p:nvPr/>
        </p:nvGrpSpPr>
        <p:grpSpPr>
          <a:xfrm>
            <a:off x="183976" y="-127451"/>
            <a:ext cx="11229573" cy="1615827"/>
            <a:chOff x="3144350" y="311808"/>
            <a:chExt cx="11229573" cy="1615827"/>
          </a:xfrm>
        </p:grpSpPr>
        <p:sp>
          <p:nvSpPr>
            <p:cNvPr id="4" name="矩形: 圆角 10">
              <a:extLst>
                <a:ext uri="{FF2B5EF4-FFF2-40B4-BE49-F238E27FC236}">
                  <a16:creationId xmlns:a16="http://schemas.microsoft.com/office/drawing/2014/main" id="{AFB02932-4D75-7DEE-49BB-1620E06AD16B}"/>
                </a:ext>
              </a:extLst>
            </p:cNvPr>
            <p:cNvSpPr/>
            <p:nvPr/>
          </p:nvSpPr>
          <p:spPr>
            <a:xfrm>
              <a:off x="4298576" y="698434"/>
              <a:ext cx="10075347" cy="804377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  <a:spcAft>
                  <a:spcPts val="0"/>
                </a:spcAft>
              </a:pPr>
              <a:r>
                <a:rPr lang="nl-NL" sz="3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Xếp các từ ngữ dưới đây vào nhóm thích hợp </a:t>
              </a:r>
              <a:endPara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" name="文本框 11">
              <a:extLst>
                <a:ext uri="{FF2B5EF4-FFF2-40B4-BE49-F238E27FC236}">
                  <a16:creationId xmlns:a16="http://schemas.microsoft.com/office/drawing/2014/main" id="{34EDE21C-BB55-0DFE-AC62-16DE7B31C146}"/>
                </a:ext>
              </a:extLst>
            </p:cNvPr>
            <p:cNvSpPr txBox="1"/>
            <p:nvPr/>
          </p:nvSpPr>
          <p:spPr>
            <a:xfrm>
              <a:off x="3144350" y="311808"/>
              <a:ext cx="1572433" cy="1615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6600" b="1" dirty="0">
                  <a:solidFill>
                    <a:srgbClr val="4D5559"/>
                  </a:solidFill>
                  <a:latin typeface="思源宋体 CN" panose="02020400000000000000" pitchFamily="18" charset="-122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1</a:t>
              </a:r>
              <a:endParaRPr lang="zh-CN" altLang="en-US" sz="6600" b="1" dirty="0">
                <a:solidFill>
                  <a:srgbClr val="4D5559"/>
                </a:solidFill>
                <a:latin typeface="思源宋体 CN" panose="02020400000000000000" pitchFamily="18" charset="-122"/>
                <a:ea typeface="思源宋体 CN" panose="02020400000000000000" pitchFamily="18" charset="-122"/>
                <a:sym typeface="思源宋体 CN" panose="02020400000000000000" pitchFamily="18" charset="-122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818453" y="1311727"/>
            <a:ext cx="2486969" cy="1126550"/>
            <a:chOff x="1388964" y="2183809"/>
            <a:chExt cx="2849741" cy="1126550"/>
          </a:xfrm>
        </p:grpSpPr>
        <p:grpSp>
          <p:nvGrpSpPr>
            <p:cNvPr id="29" name="Group 28"/>
            <p:cNvGrpSpPr/>
            <p:nvPr/>
          </p:nvGrpSpPr>
          <p:grpSpPr>
            <a:xfrm>
              <a:off x="1388964" y="2183809"/>
              <a:ext cx="2849741" cy="1126550"/>
              <a:chOff x="1412113" y="2022019"/>
              <a:chExt cx="2718661" cy="1377387"/>
            </a:xfrm>
          </p:grpSpPr>
          <p:sp>
            <p:nvSpPr>
              <p:cNvPr id="31" name="Cloud 30"/>
              <p:cNvSpPr/>
              <p:nvPr/>
            </p:nvSpPr>
            <p:spPr>
              <a:xfrm>
                <a:off x="1412113" y="2022019"/>
                <a:ext cx="2718661" cy="1377387"/>
              </a:xfrm>
              <a:prstGeom prst="cloud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Cloud 31"/>
              <p:cNvSpPr/>
              <p:nvPr/>
            </p:nvSpPr>
            <p:spPr>
              <a:xfrm>
                <a:off x="1529788" y="2022019"/>
                <a:ext cx="2499760" cy="1377387"/>
              </a:xfrm>
              <a:prstGeom prst="cloud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0" name="文本框 2"/>
            <p:cNvSpPr txBox="1"/>
            <p:nvPr/>
          </p:nvSpPr>
          <p:spPr>
            <a:xfrm>
              <a:off x="1580658" y="2435910"/>
              <a:ext cx="25519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 err="1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mênh</a:t>
              </a:r>
              <a:r>
                <a:rPr lang="en-US" altLang="zh-CN" sz="2800" b="1" dirty="0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800" b="1" dirty="0" err="1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mông</a:t>
              </a:r>
              <a:endParaRPr lang="zh-CN" altLang="en-US" sz="28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3667003" y="1311727"/>
            <a:ext cx="2486969" cy="1126550"/>
            <a:chOff x="1388964" y="2183809"/>
            <a:chExt cx="2849741" cy="1126550"/>
          </a:xfrm>
        </p:grpSpPr>
        <p:grpSp>
          <p:nvGrpSpPr>
            <p:cNvPr id="34" name="Group 33"/>
            <p:cNvGrpSpPr/>
            <p:nvPr/>
          </p:nvGrpSpPr>
          <p:grpSpPr>
            <a:xfrm>
              <a:off x="1388964" y="2183809"/>
              <a:ext cx="2849741" cy="1126550"/>
              <a:chOff x="1412113" y="2022019"/>
              <a:chExt cx="2718661" cy="1377387"/>
            </a:xfrm>
          </p:grpSpPr>
          <p:sp>
            <p:nvSpPr>
              <p:cNvPr id="36" name="Cloud 35"/>
              <p:cNvSpPr/>
              <p:nvPr/>
            </p:nvSpPr>
            <p:spPr>
              <a:xfrm>
                <a:off x="1412113" y="2022019"/>
                <a:ext cx="2718661" cy="1377387"/>
              </a:xfrm>
              <a:prstGeom prst="cloud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7" name="Cloud 36"/>
              <p:cNvSpPr/>
              <p:nvPr/>
            </p:nvSpPr>
            <p:spPr>
              <a:xfrm>
                <a:off x="1529788" y="2022019"/>
                <a:ext cx="2499760" cy="1377387"/>
              </a:xfrm>
              <a:prstGeom prst="cloud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35" name="文本框 2"/>
            <p:cNvSpPr txBox="1"/>
            <p:nvPr/>
          </p:nvSpPr>
          <p:spPr>
            <a:xfrm>
              <a:off x="1580658" y="2435910"/>
              <a:ext cx="25519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 err="1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núi</a:t>
              </a:r>
              <a:endParaRPr lang="zh-CN" altLang="en-US" sz="28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389392" y="1311727"/>
            <a:ext cx="2486969" cy="1126550"/>
            <a:chOff x="1388964" y="2183809"/>
            <a:chExt cx="2849741" cy="1126550"/>
          </a:xfrm>
        </p:grpSpPr>
        <p:grpSp>
          <p:nvGrpSpPr>
            <p:cNvPr id="39" name="Group 38"/>
            <p:cNvGrpSpPr/>
            <p:nvPr/>
          </p:nvGrpSpPr>
          <p:grpSpPr>
            <a:xfrm>
              <a:off x="1388964" y="2183809"/>
              <a:ext cx="2849741" cy="1126550"/>
              <a:chOff x="1412113" y="2022019"/>
              <a:chExt cx="2718661" cy="1377387"/>
            </a:xfrm>
          </p:grpSpPr>
          <p:sp>
            <p:nvSpPr>
              <p:cNvPr id="41" name="Cloud 40"/>
              <p:cNvSpPr/>
              <p:nvPr/>
            </p:nvSpPr>
            <p:spPr>
              <a:xfrm>
                <a:off x="1412113" y="2022019"/>
                <a:ext cx="2718661" cy="1377387"/>
              </a:xfrm>
              <a:prstGeom prst="cloud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2" name="Cloud 41"/>
              <p:cNvSpPr/>
              <p:nvPr/>
            </p:nvSpPr>
            <p:spPr>
              <a:xfrm>
                <a:off x="1529788" y="2022019"/>
                <a:ext cx="2499760" cy="1377387"/>
              </a:xfrm>
              <a:prstGeom prst="cloud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0" name="文本框 2"/>
            <p:cNvSpPr txBox="1"/>
            <p:nvPr/>
          </p:nvSpPr>
          <p:spPr>
            <a:xfrm>
              <a:off x="1580658" y="2435910"/>
              <a:ext cx="25519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 err="1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uốn</a:t>
              </a:r>
              <a:r>
                <a:rPr lang="en-US" altLang="zh-CN" sz="2800" b="1" dirty="0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800" b="1" dirty="0" err="1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lượn</a:t>
              </a:r>
              <a:endParaRPr lang="zh-CN" altLang="en-US" sz="28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9111781" y="1311727"/>
            <a:ext cx="2486969" cy="1126550"/>
            <a:chOff x="1388964" y="2183809"/>
            <a:chExt cx="2849741" cy="1126550"/>
          </a:xfrm>
        </p:grpSpPr>
        <p:grpSp>
          <p:nvGrpSpPr>
            <p:cNvPr id="44" name="Group 43"/>
            <p:cNvGrpSpPr/>
            <p:nvPr/>
          </p:nvGrpSpPr>
          <p:grpSpPr>
            <a:xfrm>
              <a:off x="1388964" y="2183809"/>
              <a:ext cx="2849741" cy="1126550"/>
              <a:chOff x="1412113" y="2022019"/>
              <a:chExt cx="2718661" cy="1377387"/>
            </a:xfrm>
          </p:grpSpPr>
          <p:sp>
            <p:nvSpPr>
              <p:cNvPr id="46" name="Cloud 45"/>
              <p:cNvSpPr/>
              <p:nvPr/>
            </p:nvSpPr>
            <p:spPr>
              <a:xfrm>
                <a:off x="1412113" y="2022019"/>
                <a:ext cx="2718661" cy="1377387"/>
              </a:xfrm>
              <a:prstGeom prst="cloud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7" name="Cloud 46"/>
              <p:cNvSpPr/>
              <p:nvPr/>
            </p:nvSpPr>
            <p:spPr>
              <a:xfrm>
                <a:off x="1529788" y="2022019"/>
                <a:ext cx="2499760" cy="1377387"/>
              </a:xfrm>
              <a:prstGeom prst="cloud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5" name="文本框 2"/>
            <p:cNvSpPr txBox="1"/>
            <p:nvPr/>
          </p:nvSpPr>
          <p:spPr>
            <a:xfrm>
              <a:off x="1495071" y="2243794"/>
              <a:ext cx="255194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 dirty="0" err="1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ruộng</a:t>
              </a:r>
              <a:r>
                <a:rPr lang="en-US" altLang="zh-CN" sz="2400" b="1" dirty="0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altLang="zh-CN" sz="2400" b="1" dirty="0" err="1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bậc</a:t>
              </a:r>
              <a:r>
                <a:rPr lang="en-US" altLang="zh-CN" sz="2400" b="1" dirty="0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 thang</a:t>
              </a:r>
              <a:endParaRPr lang="zh-CN" altLang="en-US" sz="24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818453" y="2690378"/>
            <a:ext cx="2486969" cy="1126550"/>
            <a:chOff x="1388964" y="2183809"/>
            <a:chExt cx="2849741" cy="1126550"/>
          </a:xfrm>
        </p:grpSpPr>
        <p:grpSp>
          <p:nvGrpSpPr>
            <p:cNvPr id="49" name="Group 48"/>
            <p:cNvGrpSpPr/>
            <p:nvPr/>
          </p:nvGrpSpPr>
          <p:grpSpPr>
            <a:xfrm>
              <a:off x="1388964" y="2183809"/>
              <a:ext cx="2849741" cy="1126550"/>
              <a:chOff x="1412113" y="2022019"/>
              <a:chExt cx="2718661" cy="1377387"/>
            </a:xfrm>
          </p:grpSpPr>
          <p:sp>
            <p:nvSpPr>
              <p:cNvPr id="51" name="Cloud 50"/>
              <p:cNvSpPr/>
              <p:nvPr/>
            </p:nvSpPr>
            <p:spPr>
              <a:xfrm>
                <a:off x="1412113" y="2022019"/>
                <a:ext cx="2718661" cy="1377387"/>
              </a:xfrm>
              <a:prstGeom prst="cloud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2" name="Cloud 51"/>
              <p:cNvSpPr/>
              <p:nvPr/>
            </p:nvSpPr>
            <p:spPr>
              <a:xfrm>
                <a:off x="1529788" y="2022019"/>
                <a:ext cx="2499760" cy="1377387"/>
              </a:xfrm>
              <a:prstGeom prst="cloud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50" name="文本框 2"/>
            <p:cNvSpPr txBox="1"/>
            <p:nvPr/>
          </p:nvSpPr>
          <p:spPr>
            <a:xfrm>
              <a:off x="1580658" y="2435910"/>
              <a:ext cx="25519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 err="1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thác</a:t>
              </a:r>
              <a:r>
                <a:rPr lang="en-US" altLang="zh-CN" sz="2800" b="1" dirty="0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800" b="1" dirty="0" err="1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nước</a:t>
              </a:r>
              <a:endParaRPr lang="zh-CN" altLang="en-US" sz="28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3667003" y="2690378"/>
            <a:ext cx="2486969" cy="1126550"/>
            <a:chOff x="1388964" y="2183809"/>
            <a:chExt cx="2849741" cy="1126550"/>
          </a:xfrm>
        </p:grpSpPr>
        <p:grpSp>
          <p:nvGrpSpPr>
            <p:cNvPr id="54" name="Group 53"/>
            <p:cNvGrpSpPr/>
            <p:nvPr/>
          </p:nvGrpSpPr>
          <p:grpSpPr>
            <a:xfrm>
              <a:off x="1388964" y="2183809"/>
              <a:ext cx="2849741" cy="1126550"/>
              <a:chOff x="1412113" y="2022019"/>
              <a:chExt cx="2718661" cy="1377387"/>
            </a:xfrm>
          </p:grpSpPr>
          <p:sp>
            <p:nvSpPr>
              <p:cNvPr id="56" name="Cloud 55"/>
              <p:cNvSpPr/>
              <p:nvPr/>
            </p:nvSpPr>
            <p:spPr>
              <a:xfrm>
                <a:off x="1412113" y="2022019"/>
                <a:ext cx="2718661" cy="1377387"/>
              </a:xfrm>
              <a:prstGeom prst="cloud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7" name="Cloud 56"/>
              <p:cNvSpPr/>
              <p:nvPr/>
            </p:nvSpPr>
            <p:spPr>
              <a:xfrm>
                <a:off x="1529788" y="2022019"/>
                <a:ext cx="2499760" cy="1377387"/>
              </a:xfrm>
              <a:prstGeom prst="cloud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55" name="文本框 2"/>
            <p:cNvSpPr txBox="1"/>
            <p:nvPr/>
          </p:nvSpPr>
          <p:spPr>
            <a:xfrm>
              <a:off x="1450637" y="2435910"/>
              <a:ext cx="274363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 err="1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ngoằn</a:t>
              </a:r>
              <a:r>
                <a:rPr lang="en-US" altLang="zh-CN" sz="2800" b="1" dirty="0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800" b="1" dirty="0" err="1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ngoèo</a:t>
              </a:r>
              <a:endParaRPr lang="zh-CN" altLang="en-US" sz="28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6389392" y="2690378"/>
            <a:ext cx="2486969" cy="1126550"/>
            <a:chOff x="1388964" y="2183809"/>
            <a:chExt cx="2849741" cy="1126550"/>
          </a:xfrm>
        </p:grpSpPr>
        <p:grpSp>
          <p:nvGrpSpPr>
            <p:cNvPr id="59" name="Group 58"/>
            <p:cNvGrpSpPr/>
            <p:nvPr/>
          </p:nvGrpSpPr>
          <p:grpSpPr>
            <a:xfrm>
              <a:off x="1388964" y="2183809"/>
              <a:ext cx="2849741" cy="1126550"/>
              <a:chOff x="1412113" y="2022019"/>
              <a:chExt cx="2718661" cy="1377387"/>
            </a:xfrm>
          </p:grpSpPr>
          <p:sp>
            <p:nvSpPr>
              <p:cNvPr id="61" name="Cloud 60"/>
              <p:cNvSpPr/>
              <p:nvPr/>
            </p:nvSpPr>
            <p:spPr>
              <a:xfrm>
                <a:off x="1412113" y="2022019"/>
                <a:ext cx="2718661" cy="1377387"/>
              </a:xfrm>
              <a:prstGeom prst="cloud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2" name="Cloud 61"/>
              <p:cNvSpPr/>
              <p:nvPr/>
            </p:nvSpPr>
            <p:spPr>
              <a:xfrm>
                <a:off x="1529788" y="2022019"/>
                <a:ext cx="2499760" cy="1377387"/>
              </a:xfrm>
              <a:prstGeom prst="cloud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60" name="文本框 2"/>
            <p:cNvSpPr txBox="1"/>
            <p:nvPr/>
          </p:nvSpPr>
          <p:spPr>
            <a:xfrm>
              <a:off x="1580658" y="2435910"/>
              <a:ext cx="25519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 err="1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trắng</a:t>
              </a:r>
              <a:r>
                <a:rPr lang="en-US" altLang="zh-CN" sz="2800" b="1" dirty="0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800" b="1" dirty="0" err="1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xóa</a:t>
              </a:r>
              <a:endParaRPr lang="zh-CN" altLang="en-US" sz="28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9111781" y="2690378"/>
            <a:ext cx="2486969" cy="1126550"/>
            <a:chOff x="1388964" y="2183809"/>
            <a:chExt cx="2849741" cy="1126550"/>
          </a:xfrm>
        </p:grpSpPr>
        <p:grpSp>
          <p:nvGrpSpPr>
            <p:cNvPr id="64" name="Group 63"/>
            <p:cNvGrpSpPr/>
            <p:nvPr/>
          </p:nvGrpSpPr>
          <p:grpSpPr>
            <a:xfrm>
              <a:off x="1388964" y="2183809"/>
              <a:ext cx="2849741" cy="1126550"/>
              <a:chOff x="1412113" y="2022019"/>
              <a:chExt cx="2718661" cy="1377387"/>
            </a:xfrm>
          </p:grpSpPr>
          <p:sp>
            <p:nvSpPr>
              <p:cNvPr id="66" name="Cloud 65"/>
              <p:cNvSpPr/>
              <p:nvPr/>
            </p:nvSpPr>
            <p:spPr>
              <a:xfrm>
                <a:off x="1412113" y="2022019"/>
                <a:ext cx="2718661" cy="1377387"/>
              </a:xfrm>
              <a:prstGeom prst="cloud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7" name="Cloud 66"/>
              <p:cNvSpPr/>
              <p:nvPr/>
            </p:nvSpPr>
            <p:spPr>
              <a:xfrm>
                <a:off x="1529788" y="2022019"/>
                <a:ext cx="2499760" cy="1377387"/>
              </a:xfrm>
              <a:prstGeom prst="cloud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65" name="文本框 2"/>
            <p:cNvSpPr txBox="1"/>
            <p:nvPr/>
          </p:nvSpPr>
          <p:spPr>
            <a:xfrm>
              <a:off x="1474550" y="2417835"/>
              <a:ext cx="25519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 err="1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suối</a:t>
              </a:r>
              <a:endParaRPr lang="zh-CN" altLang="en-US" sz="28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725853" y="4069029"/>
            <a:ext cx="2486969" cy="1126550"/>
            <a:chOff x="1388964" y="2183809"/>
            <a:chExt cx="2849741" cy="1126550"/>
          </a:xfrm>
        </p:grpSpPr>
        <p:grpSp>
          <p:nvGrpSpPr>
            <p:cNvPr id="69" name="Group 68"/>
            <p:cNvGrpSpPr/>
            <p:nvPr/>
          </p:nvGrpSpPr>
          <p:grpSpPr>
            <a:xfrm>
              <a:off x="1388964" y="2183809"/>
              <a:ext cx="2849741" cy="1126550"/>
              <a:chOff x="1412113" y="2022019"/>
              <a:chExt cx="2718661" cy="1377387"/>
            </a:xfrm>
          </p:grpSpPr>
          <p:sp>
            <p:nvSpPr>
              <p:cNvPr id="71" name="Cloud 70"/>
              <p:cNvSpPr/>
              <p:nvPr/>
            </p:nvSpPr>
            <p:spPr>
              <a:xfrm>
                <a:off x="1412113" y="2022019"/>
                <a:ext cx="2718661" cy="1377387"/>
              </a:xfrm>
              <a:prstGeom prst="cloud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2" name="Cloud 71"/>
              <p:cNvSpPr/>
              <p:nvPr/>
            </p:nvSpPr>
            <p:spPr>
              <a:xfrm>
                <a:off x="1529788" y="2022019"/>
                <a:ext cx="2499760" cy="1377387"/>
              </a:xfrm>
              <a:prstGeom prst="cloud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70" name="文本框 2"/>
            <p:cNvSpPr txBox="1"/>
            <p:nvPr/>
          </p:nvSpPr>
          <p:spPr>
            <a:xfrm>
              <a:off x="1580658" y="2435910"/>
              <a:ext cx="25519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 err="1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sừng</a:t>
              </a:r>
              <a:r>
                <a:rPr lang="en-US" altLang="zh-CN" sz="2800" b="1" dirty="0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800" b="1" dirty="0" err="1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sững</a:t>
              </a:r>
              <a:endParaRPr lang="zh-CN" altLang="en-US" sz="28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3574403" y="4069029"/>
            <a:ext cx="2486969" cy="1126550"/>
            <a:chOff x="1388964" y="2183809"/>
            <a:chExt cx="2849741" cy="1126550"/>
          </a:xfrm>
        </p:grpSpPr>
        <p:grpSp>
          <p:nvGrpSpPr>
            <p:cNvPr id="74" name="Group 73"/>
            <p:cNvGrpSpPr/>
            <p:nvPr/>
          </p:nvGrpSpPr>
          <p:grpSpPr>
            <a:xfrm>
              <a:off x="1388964" y="2183809"/>
              <a:ext cx="2849741" cy="1126550"/>
              <a:chOff x="1412113" y="2022019"/>
              <a:chExt cx="2718661" cy="1377387"/>
            </a:xfrm>
          </p:grpSpPr>
          <p:sp>
            <p:nvSpPr>
              <p:cNvPr id="76" name="Cloud 75"/>
              <p:cNvSpPr/>
              <p:nvPr/>
            </p:nvSpPr>
            <p:spPr>
              <a:xfrm>
                <a:off x="1412113" y="2022019"/>
                <a:ext cx="2718661" cy="1377387"/>
              </a:xfrm>
              <a:prstGeom prst="cloud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7" name="Cloud 76"/>
              <p:cNvSpPr/>
              <p:nvPr/>
            </p:nvSpPr>
            <p:spPr>
              <a:xfrm>
                <a:off x="1529788" y="2022019"/>
                <a:ext cx="2499760" cy="1377387"/>
              </a:xfrm>
              <a:prstGeom prst="cloud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75" name="文本框 2"/>
            <p:cNvSpPr txBox="1"/>
            <p:nvPr/>
          </p:nvSpPr>
          <p:spPr>
            <a:xfrm>
              <a:off x="1580658" y="2435910"/>
              <a:ext cx="25519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 err="1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rừng</a:t>
              </a:r>
              <a:endParaRPr lang="zh-CN" altLang="en-US" sz="28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78" name="Group 77"/>
          <p:cNvGrpSpPr/>
          <p:nvPr/>
        </p:nvGrpSpPr>
        <p:grpSpPr>
          <a:xfrm>
            <a:off x="6296792" y="4069029"/>
            <a:ext cx="2486969" cy="1126550"/>
            <a:chOff x="1388964" y="2183809"/>
            <a:chExt cx="2849741" cy="1126550"/>
          </a:xfrm>
        </p:grpSpPr>
        <p:grpSp>
          <p:nvGrpSpPr>
            <p:cNvPr id="79" name="Group 78"/>
            <p:cNvGrpSpPr/>
            <p:nvPr/>
          </p:nvGrpSpPr>
          <p:grpSpPr>
            <a:xfrm>
              <a:off x="1388964" y="2183809"/>
              <a:ext cx="2849741" cy="1126550"/>
              <a:chOff x="1412113" y="2022019"/>
              <a:chExt cx="2718661" cy="1377387"/>
            </a:xfrm>
          </p:grpSpPr>
          <p:sp>
            <p:nvSpPr>
              <p:cNvPr id="81" name="Cloud 80"/>
              <p:cNvSpPr/>
              <p:nvPr/>
            </p:nvSpPr>
            <p:spPr>
              <a:xfrm>
                <a:off x="1412113" y="2022019"/>
                <a:ext cx="2718661" cy="1377387"/>
              </a:xfrm>
              <a:prstGeom prst="cloud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2" name="Cloud 81"/>
              <p:cNvSpPr/>
              <p:nvPr/>
            </p:nvSpPr>
            <p:spPr>
              <a:xfrm>
                <a:off x="1529788" y="2022019"/>
                <a:ext cx="2499760" cy="1377387"/>
              </a:xfrm>
              <a:prstGeom prst="cloud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80" name="文本框 2"/>
            <p:cNvSpPr txBox="1"/>
            <p:nvPr/>
          </p:nvSpPr>
          <p:spPr>
            <a:xfrm>
              <a:off x="1580658" y="2435910"/>
              <a:ext cx="25519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 err="1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gập</a:t>
              </a:r>
              <a:r>
                <a:rPr lang="en-US" altLang="zh-CN" sz="2800" b="1" dirty="0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800" b="1" dirty="0" err="1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ghềnh</a:t>
              </a:r>
              <a:endParaRPr lang="zh-CN" altLang="en-US" sz="28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83" name="Group 82"/>
          <p:cNvGrpSpPr/>
          <p:nvPr/>
        </p:nvGrpSpPr>
        <p:grpSpPr>
          <a:xfrm>
            <a:off x="9019181" y="4069029"/>
            <a:ext cx="2486969" cy="1126550"/>
            <a:chOff x="1388964" y="2183809"/>
            <a:chExt cx="2849741" cy="1126550"/>
          </a:xfrm>
        </p:grpSpPr>
        <p:grpSp>
          <p:nvGrpSpPr>
            <p:cNvPr id="84" name="Group 83"/>
            <p:cNvGrpSpPr/>
            <p:nvPr/>
          </p:nvGrpSpPr>
          <p:grpSpPr>
            <a:xfrm>
              <a:off x="1388964" y="2183809"/>
              <a:ext cx="2849741" cy="1126550"/>
              <a:chOff x="1412113" y="2022019"/>
              <a:chExt cx="2718661" cy="1377387"/>
            </a:xfrm>
          </p:grpSpPr>
          <p:sp>
            <p:nvSpPr>
              <p:cNvPr id="86" name="Cloud 85"/>
              <p:cNvSpPr/>
              <p:nvPr/>
            </p:nvSpPr>
            <p:spPr>
              <a:xfrm>
                <a:off x="1412113" y="2022019"/>
                <a:ext cx="2718661" cy="1377387"/>
              </a:xfrm>
              <a:prstGeom prst="cloud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7" name="Cloud 86"/>
              <p:cNvSpPr/>
              <p:nvPr/>
            </p:nvSpPr>
            <p:spPr>
              <a:xfrm>
                <a:off x="1529788" y="2022019"/>
                <a:ext cx="2499760" cy="1377387"/>
              </a:xfrm>
              <a:prstGeom prst="cloud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85" name="文本框 2"/>
            <p:cNvSpPr txBox="1"/>
            <p:nvPr/>
          </p:nvSpPr>
          <p:spPr>
            <a:xfrm>
              <a:off x="1601179" y="2435910"/>
              <a:ext cx="25519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 err="1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quanh</a:t>
              </a:r>
              <a:r>
                <a:rPr lang="en-US" altLang="zh-CN" sz="2800" b="1" dirty="0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 co</a:t>
              </a:r>
              <a:endParaRPr lang="zh-CN" altLang="en-US" sz="28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</p:grpSp>
      <p:graphicFrame>
        <p:nvGraphicFramePr>
          <p:cNvPr id="88" name="Table 8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1548499"/>
              </p:ext>
            </p:extLst>
          </p:nvPr>
        </p:nvGraphicFramePr>
        <p:xfrm>
          <a:off x="2178600" y="5472946"/>
          <a:ext cx="8046720" cy="106273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023360">
                  <a:extLst>
                    <a:ext uri="{9D8B030D-6E8A-4147-A177-3AD203B41FA5}">
                      <a16:colId xmlns:a16="http://schemas.microsoft.com/office/drawing/2014/main" val="1410694779"/>
                    </a:ext>
                  </a:extLst>
                </a:gridCol>
                <a:gridCol w="4023360">
                  <a:extLst>
                    <a:ext uri="{9D8B030D-6E8A-4147-A177-3AD203B41FA5}">
                      <a16:colId xmlns:a16="http://schemas.microsoft.com/office/drawing/2014/main" val="271215806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nl-NL" sz="3200" b="1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Từ ngữ chỉ sự vật</a:t>
                      </a:r>
                      <a:endParaRPr lang="en-US" sz="2800" b="1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nl-NL" sz="3200" b="1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Từ ngữ chỉ đặc điểm</a:t>
                      </a:r>
                      <a:endParaRPr lang="en-US" sz="2800" b="1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095367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nl-NL" sz="3200" b="1" i="1" dirty="0">
                          <a:solidFill>
                            <a:srgbClr val="C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M: </a:t>
                      </a:r>
                      <a:r>
                        <a:rPr lang="nl-NL" sz="32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núi</a:t>
                      </a:r>
                      <a:endParaRPr lang="en-US" sz="28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nl-NL" sz="3200" b="1" dirty="0">
                          <a:solidFill>
                            <a:srgbClr val="C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M:</a:t>
                      </a:r>
                      <a:r>
                        <a:rPr lang="nl-NL" sz="3200" b="1" baseline="0" dirty="0">
                          <a:solidFill>
                            <a:srgbClr val="C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nl-NL" sz="3200" b="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sừng sững</a:t>
                      </a:r>
                      <a:endParaRPr lang="en-US" sz="28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60961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54193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9">
            <a:extLst>
              <a:ext uri="{FF2B5EF4-FFF2-40B4-BE49-F238E27FC236}">
                <a16:creationId xmlns:a16="http://schemas.microsoft.com/office/drawing/2014/main" id="{B4A500FC-972E-0F16-9B40-9F4A8A2784EB}"/>
              </a:ext>
            </a:extLst>
          </p:cNvPr>
          <p:cNvGrpSpPr/>
          <p:nvPr/>
        </p:nvGrpSpPr>
        <p:grpSpPr>
          <a:xfrm>
            <a:off x="183976" y="-127451"/>
            <a:ext cx="10785765" cy="1615827"/>
            <a:chOff x="3144350" y="311808"/>
            <a:chExt cx="10785765" cy="1615827"/>
          </a:xfrm>
        </p:grpSpPr>
        <p:sp>
          <p:nvSpPr>
            <p:cNvPr id="4" name="矩形: 圆角 10">
              <a:extLst>
                <a:ext uri="{FF2B5EF4-FFF2-40B4-BE49-F238E27FC236}">
                  <a16:creationId xmlns:a16="http://schemas.microsoft.com/office/drawing/2014/main" id="{AFB02932-4D75-7DEE-49BB-1620E06AD16B}"/>
                </a:ext>
              </a:extLst>
            </p:cNvPr>
            <p:cNvSpPr/>
            <p:nvPr/>
          </p:nvSpPr>
          <p:spPr>
            <a:xfrm>
              <a:off x="4298577" y="698434"/>
              <a:ext cx="9631538" cy="804377"/>
            </a:xfrm>
            <a:prstGeom prst="roundRect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1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  <a:spcAft>
                  <a:spcPts val="0"/>
                </a:spcAft>
              </a:pPr>
              <a:r>
                <a:rPr lang="nl-NL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Xếp các từ ngữ dưới đây vào nhóm thích hợp </a:t>
              </a:r>
              <a:endParaRPr lang="en-US" sz="32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" name="文本框 11">
              <a:extLst>
                <a:ext uri="{FF2B5EF4-FFF2-40B4-BE49-F238E27FC236}">
                  <a16:creationId xmlns:a16="http://schemas.microsoft.com/office/drawing/2014/main" id="{34EDE21C-BB55-0DFE-AC62-16DE7B31C146}"/>
                </a:ext>
              </a:extLst>
            </p:cNvPr>
            <p:cNvSpPr txBox="1"/>
            <p:nvPr/>
          </p:nvSpPr>
          <p:spPr>
            <a:xfrm>
              <a:off x="3144350" y="311808"/>
              <a:ext cx="1572433" cy="1615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6600" b="1" dirty="0">
                  <a:solidFill>
                    <a:srgbClr val="4D5559"/>
                  </a:solidFill>
                  <a:latin typeface="思源宋体 CN" panose="02020400000000000000" pitchFamily="18" charset="-122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1</a:t>
              </a:r>
              <a:endParaRPr lang="zh-CN" altLang="en-US" sz="6600" b="1" dirty="0">
                <a:solidFill>
                  <a:srgbClr val="4D5559"/>
                </a:solidFill>
                <a:latin typeface="思源宋体 CN" panose="02020400000000000000" pitchFamily="18" charset="-122"/>
                <a:ea typeface="思源宋体 CN" panose="02020400000000000000" pitchFamily="18" charset="-122"/>
                <a:sym typeface="思源宋体 CN" panose="02020400000000000000" pitchFamily="18" charset="-122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678948" y="1347206"/>
            <a:ext cx="2780868" cy="6134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mênh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mông</a:t>
            </a:r>
            <a:endParaRPr lang="en-US" sz="3200" b="1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9" name="Rectangle 88"/>
          <p:cNvSpPr/>
          <p:nvPr/>
        </p:nvSpPr>
        <p:spPr>
          <a:xfrm>
            <a:off x="3459816" y="1326234"/>
            <a:ext cx="5475840" cy="6134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diễn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tả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vô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tận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sp>
        <p:nvSpPr>
          <p:cNvPr id="90" name="Rectangle 89"/>
          <p:cNvSpPr/>
          <p:nvPr/>
        </p:nvSpPr>
        <p:spPr>
          <a:xfrm>
            <a:off x="808056" y="2223343"/>
            <a:ext cx="2780868" cy="6134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uốn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lượn</a:t>
            </a:r>
            <a:endParaRPr lang="en-US" sz="3200" b="1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1" name="Rectangle 90"/>
          <p:cNvSpPr/>
          <p:nvPr/>
        </p:nvSpPr>
        <p:spPr>
          <a:xfrm>
            <a:off x="4336500" y="3109965"/>
            <a:ext cx="7223424" cy="6134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canh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dốc</a:t>
            </a:r>
            <a:endParaRPr lang="en-US" sz="4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2" name="Rectangle 91"/>
          <p:cNvSpPr/>
          <p:nvPr/>
        </p:nvSpPr>
        <p:spPr>
          <a:xfrm>
            <a:off x="808056" y="3128592"/>
            <a:ext cx="3565824" cy="6134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ruộng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bậc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thang</a:t>
            </a:r>
          </a:p>
        </p:txBody>
      </p:sp>
      <p:sp>
        <p:nvSpPr>
          <p:cNvPr id="93" name="Rectangle 92"/>
          <p:cNvSpPr/>
          <p:nvPr/>
        </p:nvSpPr>
        <p:spPr>
          <a:xfrm>
            <a:off x="3460726" y="2256067"/>
            <a:ext cx="7223424" cy="6134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uốn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cong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lượn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endParaRPr lang="en-US" sz="3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4" name="Rectangle 93"/>
          <p:cNvSpPr/>
          <p:nvPr/>
        </p:nvSpPr>
        <p:spPr>
          <a:xfrm>
            <a:off x="3633422" y="3967284"/>
            <a:ext cx="7223424" cy="6134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cong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cong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endParaRPr lang="en-US" sz="7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5" name="Rectangle 94"/>
          <p:cNvSpPr/>
          <p:nvPr/>
        </p:nvSpPr>
        <p:spPr>
          <a:xfrm>
            <a:off x="808056" y="3985911"/>
            <a:ext cx="3565824" cy="6134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ngoằn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ngoèo</a:t>
            </a:r>
            <a:endParaRPr lang="en-US" sz="3200" b="1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6" name="Rectangle 95"/>
          <p:cNvSpPr/>
          <p:nvPr/>
        </p:nvSpPr>
        <p:spPr>
          <a:xfrm>
            <a:off x="3558854" y="4843231"/>
            <a:ext cx="7223424" cy="6134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chỗ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lồi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lõm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phẳng</a:t>
            </a:r>
            <a:endParaRPr lang="en-US" sz="115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7" name="Rectangle 96"/>
          <p:cNvSpPr/>
          <p:nvPr/>
        </p:nvSpPr>
        <p:spPr>
          <a:xfrm>
            <a:off x="808056" y="4843231"/>
            <a:ext cx="3565824" cy="6134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gập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ghềnh</a:t>
            </a:r>
            <a:endParaRPr lang="en-US" sz="3200" b="1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050" name="Picture 2" descr="Cung đường uốn lượn &quot;đặc sản&quot; Hà Giang, Việt Nam. #HaGiangVietNam - Photo  de Ha Giang, Ha Giang Province - Tripadvis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791" y="3150549"/>
            <a:ext cx="4540010" cy="3029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Mênh mông đồng cỏ Palouse ở Hoa Kỳ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3538" y="2606512"/>
            <a:ext cx="4956430" cy="37100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Rất Hay: Ruộng bậc thang là gì? Ruộng bậc thang ở đâu đẹp nhất Việt Nam?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5764" y="248270"/>
            <a:ext cx="4538345" cy="28591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hóng mặt với con đường trăm khúc cua ngoằn ngoèo ở Trung Quố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587" y="641396"/>
            <a:ext cx="5069354" cy="3379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Con đường kỳ lạ: Trưa bằng phẳng, chiều gập ghền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3639" y="259175"/>
            <a:ext cx="7179248" cy="40440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1078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9" grpId="0"/>
      <p:bldP spid="90" grpId="0"/>
      <p:bldP spid="91" grpId="0"/>
      <p:bldP spid="92" grpId="0"/>
      <p:bldP spid="93" grpId="0"/>
      <p:bldP spid="94" grpId="0"/>
      <p:bldP spid="95" grpId="0"/>
      <p:bldP spid="96" grpId="0"/>
      <p:bldP spid="9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9">
            <a:extLst>
              <a:ext uri="{FF2B5EF4-FFF2-40B4-BE49-F238E27FC236}">
                <a16:creationId xmlns:a16="http://schemas.microsoft.com/office/drawing/2014/main" id="{B4A500FC-972E-0F16-9B40-9F4A8A2784EB}"/>
              </a:ext>
            </a:extLst>
          </p:cNvPr>
          <p:cNvGrpSpPr/>
          <p:nvPr/>
        </p:nvGrpSpPr>
        <p:grpSpPr>
          <a:xfrm>
            <a:off x="183976" y="-127451"/>
            <a:ext cx="10785765" cy="1615827"/>
            <a:chOff x="3144350" y="311808"/>
            <a:chExt cx="10785765" cy="1615827"/>
          </a:xfrm>
        </p:grpSpPr>
        <p:sp>
          <p:nvSpPr>
            <p:cNvPr id="4" name="矩形: 圆角 10">
              <a:extLst>
                <a:ext uri="{FF2B5EF4-FFF2-40B4-BE49-F238E27FC236}">
                  <a16:creationId xmlns:a16="http://schemas.microsoft.com/office/drawing/2014/main" id="{AFB02932-4D75-7DEE-49BB-1620E06AD16B}"/>
                </a:ext>
              </a:extLst>
            </p:cNvPr>
            <p:cNvSpPr/>
            <p:nvPr/>
          </p:nvSpPr>
          <p:spPr>
            <a:xfrm>
              <a:off x="4298577" y="698434"/>
              <a:ext cx="9631538" cy="804377"/>
            </a:xfrm>
            <a:prstGeom prst="roundRect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1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  <a:spcAft>
                  <a:spcPts val="0"/>
                </a:spcAft>
              </a:pPr>
              <a:r>
                <a:rPr lang="nl-NL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Xếp các từ ngữ dưới đây vào nhóm thích hợp </a:t>
              </a:r>
              <a:endParaRPr lang="en-US" sz="32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" name="文本框 11">
              <a:extLst>
                <a:ext uri="{FF2B5EF4-FFF2-40B4-BE49-F238E27FC236}">
                  <a16:creationId xmlns:a16="http://schemas.microsoft.com/office/drawing/2014/main" id="{34EDE21C-BB55-0DFE-AC62-16DE7B31C146}"/>
                </a:ext>
              </a:extLst>
            </p:cNvPr>
            <p:cNvSpPr txBox="1"/>
            <p:nvPr/>
          </p:nvSpPr>
          <p:spPr>
            <a:xfrm>
              <a:off x="3144350" y="311808"/>
              <a:ext cx="1572433" cy="1615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6600" b="1" dirty="0">
                  <a:solidFill>
                    <a:srgbClr val="4D5559"/>
                  </a:solidFill>
                  <a:latin typeface="思源宋体 CN" panose="02020400000000000000" pitchFamily="18" charset="-122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1</a:t>
              </a:r>
              <a:endParaRPr lang="zh-CN" altLang="en-US" sz="6600" b="1" dirty="0">
                <a:solidFill>
                  <a:srgbClr val="4D5559"/>
                </a:solidFill>
                <a:latin typeface="思源宋体 CN" panose="02020400000000000000" pitchFamily="18" charset="-122"/>
                <a:ea typeface="思源宋体 CN" panose="02020400000000000000" pitchFamily="18" charset="-122"/>
                <a:sym typeface="思源宋体 CN" panose="02020400000000000000" pitchFamily="18" charset="-122"/>
              </a:endParaRPr>
            </a:p>
          </p:txBody>
        </p:sp>
      </p:grpSp>
      <p:graphicFrame>
        <p:nvGraphicFramePr>
          <p:cNvPr id="88" name="Table 8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0007365"/>
              </p:ext>
            </p:extLst>
          </p:nvPr>
        </p:nvGraphicFramePr>
        <p:xfrm>
          <a:off x="2130612" y="1239161"/>
          <a:ext cx="8503920" cy="299252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206240">
                  <a:extLst>
                    <a:ext uri="{9D8B030D-6E8A-4147-A177-3AD203B41FA5}">
                      <a16:colId xmlns:a16="http://schemas.microsoft.com/office/drawing/2014/main" val="1410694779"/>
                    </a:ext>
                  </a:extLst>
                </a:gridCol>
                <a:gridCol w="4297680">
                  <a:extLst>
                    <a:ext uri="{9D8B030D-6E8A-4147-A177-3AD203B41FA5}">
                      <a16:colId xmlns:a16="http://schemas.microsoft.com/office/drawing/2014/main" val="2712158065"/>
                    </a:ext>
                  </a:extLst>
                </a:gridCol>
              </a:tblGrid>
              <a:tr h="798583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nl-NL" sz="3200" b="1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Từ ngữ chỉ sự vật</a:t>
                      </a:r>
                      <a:endParaRPr lang="en-US" sz="2800" b="1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nl-NL" sz="3200" b="1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Từ ngữ chỉ đặc điểm</a:t>
                      </a:r>
                      <a:endParaRPr lang="en-US" sz="2800" b="1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0953677"/>
                  </a:ext>
                </a:extLst>
              </a:tr>
              <a:tr h="2193942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nl-NL" sz="3200" b="1" i="1" dirty="0">
                          <a:solidFill>
                            <a:srgbClr val="C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M: </a:t>
                      </a:r>
                      <a:r>
                        <a:rPr lang="nl-NL" sz="32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núi</a:t>
                      </a:r>
                      <a:endParaRPr lang="en-US" sz="28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nl-NL" sz="3200" b="1" dirty="0">
                          <a:solidFill>
                            <a:srgbClr val="C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M:</a:t>
                      </a:r>
                      <a:r>
                        <a:rPr lang="nl-NL" sz="3200" b="1" baseline="0" dirty="0">
                          <a:solidFill>
                            <a:srgbClr val="C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nl-NL" sz="3200" b="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sừng sững</a:t>
                      </a:r>
                      <a:endParaRPr lang="en-US" sz="28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6096128"/>
                  </a:ext>
                </a:extLst>
              </a:tr>
            </a:tbl>
          </a:graphicData>
        </a:graphic>
      </p:graphicFrame>
      <p:sp>
        <p:nvSpPr>
          <p:cNvPr id="146" name="文本框 2"/>
          <p:cNvSpPr txBox="1"/>
          <p:nvPr/>
        </p:nvSpPr>
        <p:spPr>
          <a:xfrm>
            <a:off x="1338203" y="4413929"/>
            <a:ext cx="2227078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mênh</a:t>
            </a:r>
            <a:r>
              <a:rPr lang="en-US" altLang="zh-CN" sz="28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mông</a:t>
            </a:r>
            <a:endParaRPr lang="zh-CN" altLang="en-US" sz="2800" b="1" dirty="0">
              <a:solidFill>
                <a:schemeClr val="bg2">
                  <a:lumMod val="25000"/>
                </a:schemeClr>
              </a:solidFill>
              <a:latin typeface="Cambria" panose="02040503050406030204" pitchFamily="18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156" name="文本框 2"/>
          <p:cNvSpPr txBox="1"/>
          <p:nvPr/>
        </p:nvSpPr>
        <p:spPr>
          <a:xfrm>
            <a:off x="3925430" y="4413929"/>
            <a:ext cx="2407060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uốn</a:t>
            </a:r>
            <a:r>
              <a:rPr lang="en-US" altLang="zh-CN" sz="28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lượn</a:t>
            </a:r>
            <a:endParaRPr lang="zh-CN" altLang="en-US" sz="2800" b="1" dirty="0">
              <a:solidFill>
                <a:schemeClr val="bg2">
                  <a:lumMod val="25000"/>
                </a:schemeClr>
              </a:solidFill>
              <a:latin typeface="Cambria" panose="02040503050406030204" pitchFamily="18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161" name="文本框 2"/>
          <p:cNvSpPr txBox="1"/>
          <p:nvPr/>
        </p:nvSpPr>
        <p:spPr>
          <a:xfrm>
            <a:off x="6692639" y="4375866"/>
            <a:ext cx="3573684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ruộng</a:t>
            </a:r>
            <a:r>
              <a:rPr lang="en-US" altLang="zh-CN" sz="28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bậc</a:t>
            </a:r>
            <a:r>
              <a:rPr lang="en-US" altLang="zh-CN" sz="28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thang</a:t>
            </a:r>
            <a:endParaRPr lang="zh-CN" altLang="en-US" sz="2800" b="1" dirty="0">
              <a:solidFill>
                <a:schemeClr val="bg2">
                  <a:lumMod val="25000"/>
                </a:schemeClr>
              </a:solidFill>
              <a:latin typeface="Cambria" panose="02040503050406030204" pitchFamily="18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166" name="文本框 2"/>
          <p:cNvSpPr txBox="1"/>
          <p:nvPr/>
        </p:nvSpPr>
        <p:spPr>
          <a:xfrm>
            <a:off x="1338203" y="5040502"/>
            <a:ext cx="2227078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thác</a:t>
            </a:r>
            <a:r>
              <a:rPr lang="en-US" altLang="zh-CN" sz="28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nước</a:t>
            </a:r>
            <a:endParaRPr lang="zh-CN" altLang="en-US" sz="2800" b="1" dirty="0">
              <a:solidFill>
                <a:schemeClr val="bg2">
                  <a:lumMod val="25000"/>
                </a:schemeClr>
              </a:solidFill>
              <a:latin typeface="Cambria" panose="02040503050406030204" pitchFamily="18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171" name="文本框 2"/>
          <p:cNvSpPr txBox="1"/>
          <p:nvPr/>
        </p:nvSpPr>
        <p:spPr>
          <a:xfrm>
            <a:off x="6692639" y="5040502"/>
            <a:ext cx="2227078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trắng</a:t>
            </a:r>
            <a:r>
              <a:rPr lang="en-US" altLang="zh-CN" sz="28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xóa</a:t>
            </a:r>
            <a:endParaRPr lang="zh-CN" altLang="en-US" sz="2800" b="1" dirty="0">
              <a:solidFill>
                <a:schemeClr val="bg2">
                  <a:lumMod val="25000"/>
                </a:schemeClr>
              </a:solidFill>
              <a:latin typeface="Cambria" panose="02040503050406030204" pitchFamily="18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176" name="文本框 2"/>
          <p:cNvSpPr txBox="1"/>
          <p:nvPr/>
        </p:nvSpPr>
        <p:spPr>
          <a:xfrm>
            <a:off x="9279866" y="5043265"/>
            <a:ext cx="2227078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suối</a:t>
            </a:r>
            <a:endParaRPr lang="zh-CN" altLang="en-US" sz="2800" b="1" dirty="0">
              <a:solidFill>
                <a:schemeClr val="bg2">
                  <a:lumMod val="25000"/>
                </a:schemeClr>
              </a:solidFill>
              <a:latin typeface="Cambria" panose="02040503050406030204" pitchFamily="18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186" name="文本框 2"/>
          <p:cNvSpPr txBox="1"/>
          <p:nvPr/>
        </p:nvSpPr>
        <p:spPr>
          <a:xfrm>
            <a:off x="1338203" y="5705138"/>
            <a:ext cx="2227078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rừng</a:t>
            </a:r>
            <a:endParaRPr lang="zh-CN" altLang="en-US" sz="2800" b="1" dirty="0">
              <a:solidFill>
                <a:schemeClr val="bg2">
                  <a:lumMod val="25000"/>
                </a:schemeClr>
              </a:solidFill>
              <a:latin typeface="Cambria" panose="02040503050406030204" pitchFamily="18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191" name="文本框 2"/>
          <p:cNvSpPr txBox="1"/>
          <p:nvPr/>
        </p:nvSpPr>
        <p:spPr>
          <a:xfrm>
            <a:off x="3925430" y="5705138"/>
            <a:ext cx="2407060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gập</a:t>
            </a:r>
            <a:r>
              <a:rPr lang="en-US" altLang="zh-CN" sz="28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ghềnh</a:t>
            </a:r>
            <a:endParaRPr lang="zh-CN" altLang="en-US" sz="2800" b="1" dirty="0">
              <a:solidFill>
                <a:schemeClr val="bg2">
                  <a:lumMod val="25000"/>
                </a:schemeClr>
              </a:solidFill>
              <a:latin typeface="Cambria" panose="02040503050406030204" pitchFamily="18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196" name="文本框 2"/>
          <p:cNvSpPr txBox="1"/>
          <p:nvPr/>
        </p:nvSpPr>
        <p:spPr>
          <a:xfrm>
            <a:off x="6692639" y="5705138"/>
            <a:ext cx="2227078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quanh</a:t>
            </a:r>
            <a:r>
              <a:rPr lang="en-US" altLang="zh-CN" sz="28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co</a:t>
            </a:r>
            <a:endParaRPr lang="zh-CN" altLang="en-US" sz="2800" b="1" dirty="0">
              <a:solidFill>
                <a:schemeClr val="bg2">
                  <a:lumMod val="25000"/>
                </a:schemeClr>
              </a:solidFill>
              <a:latin typeface="Cambria" panose="02040503050406030204" pitchFamily="18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201" name="文本框 2"/>
          <p:cNvSpPr txBox="1"/>
          <p:nvPr/>
        </p:nvSpPr>
        <p:spPr>
          <a:xfrm>
            <a:off x="3938121" y="5040502"/>
            <a:ext cx="2394369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ngoằn</a:t>
            </a:r>
            <a:r>
              <a:rPr lang="en-US" altLang="zh-CN" sz="28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ngoèo</a:t>
            </a:r>
            <a:endParaRPr lang="zh-CN" altLang="en-US" sz="2800" b="1" dirty="0">
              <a:solidFill>
                <a:schemeClr val="bg2">
                  <a:lumMod val="25000"/>
                </a:schemeClr>
              </a:solidFill>
              <a:latin typeface="Cambria" panose="02040503050406030204" pitchFamily="18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204" name="文本框 2"/>
          <p:cNvSpPr txBox="1"/>
          <p:nvPr/>
        </p:nvSpPr>
        <p:spPr>
          <a:xfrm>
            <a:off x="2493099" y="2527426"/>
            <a:ext cx="3573684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ruộng</a:t>
            </a:r>
            <a:r>
              <a:rPr lang="en-US" altLang="zh-CN" sz="28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bậc</a:t>
            </a:r>
            <a:r>
              <a:rPr lang="en-US" altLang="zh-CN" sz="28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thang</a:t>
            </a:r>
            <a:endParaRPr lang="zh-CN" altLang="en-US" sz="2800" b="1" dirty="0">
              <a:solidFill>
                <a:schemeClr val="bg2">
                  <a:lumMod val="25000"/>
                </a:schemeClr>
              </a:solidFill>
              <a:latin typeface="Cambria" panose="02040503050406030204" pitchFamily="18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205" name="文本框 2"/>
          <p:cNvSpPr txBox="1"/>
          <p:nvPr/>
        </p:nvSpPr>
        <p:spPr>
          <a:xfrm>
            <a:off x="2493099" y="3086277"/>
            <a:ext cx="2227078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thác</a:t>
            </a:r>
            <a:r>
              <a:rPr lang="en-US" altLang="zh-CN" sz="28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nước</a:t>
            </a:r>
            <a:endParaRPr lang="zh-CN" altLang="en-US" sz="2800" b="1" dirty="0">
              <a:solidFill>
                <a:schemeClr val="bg2">
                  <a:lumMod val="25000"/>
                </a:schemeClr>
              </a:solidFill>
              <a:latin typeface="Cambria" panose="02040503050406030204" pitchFamily="18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206" name="文本框 2"/>
          <p:cNvSpPr txBox="1"/>
          <p:nvPr/>
        </p:nvSpPr>
        <p:spPr>
          <a:xfrm>
            <a:off x="4855842" y="3086277"/>
            <a:ext cx="1210941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suối</a:t>
            </a:r>
            <a:endParaRPr lang="zh-CN" altLang="en-US" sz="2800" b="1" dirty="0">
              <a:solidFill>
                <a:schemeClr val="bg2">
                  <a:lumMod val="25000"/>
                </a:schemeClr>
              </a:solidFill>
              <a:latin typeface="Cambria" panose="02040503050406030204" pitchFamily="18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207" name="文本框 2"/>
          <p:cNvSpPr txBox="1"/>
          <p:nvPr/>
        </p:nvSpPr>
        <p:spPr>
          <a:xfrm>
            <a:off x="2493099" y="3657600"/>
            <a:ext cx="2227078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rừng</a:t>
            </a:r>
            <a:endParaRPr lang="zh-CN" altLang="en-US" sz="2800" b="1" dirty="0">
              <a:solidFill>
                <a:schemeClr val="bg2">
                  <a:lumMod val="25000"/>
                </a:schemeClr>
              </a:solidFill>
              <a:latin typeface="Cambria" panose="02040503050406030204" pitchFamily="18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208" name="文本框 2"/>
          <p:cNvSpPr txBox="1"/>
          <p:nvPr/>
        </p:nvSpPr>
        <p:spPr>
          <a:xfrm>
            <a:off x="6394545" y="2527426"/>
            <a:ext cx="2139243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mênh</a:t>
            </a:r>
            <a:r>
              <a:rPr lang="en-US" altLang="zh-CN" sz="28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mông</a:t>
            </a:r>
            <a:endParaRPr lang="zh-CN" altLang="en-US" sz="2800" b="1" dirty="0">
              <a:solidFill>
                <a:schemeClr val="bg2">
                  <a:lumMod val="25000"/>
                </a:schemeClr>
              </a:solidFill>
              <a:latin typeface="Cambria" panose="02040503050406030204" pitchFamily="18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209" name="文本框 2"/>
          <p:cNvSpPr txBox="1"/>
          <p:nvPr/>
        </p:nvSpPr>
        <p:spPr>
          <a:xfrm>
            <a:off x="8629859" y="2527426"/>
            <a:ext cx="1851887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uốn</a:t>
            </a:r>
            <a:r>
              <a:rPr lang="en-US" altLang="zh-CN" sz="28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lượn</a:t>
            </a:r>
            <a:endParaRPr lang="zh-CN" altLang="en-US" sz="2800" b="1" dirty="0">
              <a:solidFill>
                <a:schemeClr val="bg2">
                  <a:lumMod val="25000"/>
                </a:schemeClr>
              </a:solidFill>
              <a:latin typeface="Cambria" panose="02040503050406030204" pitchFamily="18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210" name="文本框 2"/>
          <p:cNvSpPr txBox="1"/>
          <p:nvPr/>
        </p:nvSpPr>
        <p:spPr>
          <a:xfrm>
            <a:off x="6371395" y="3091463"/>
            <a:ext cx="2394369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ngoằn</a:t>
            </a:r>
            <a:r>
              <a:rPr lang="en-US" altLang="zh-CN" sz="28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ngoèo</a:t>
            </a:r>
            <a:endParaRPr lang="zh-CN" altLang="en-US" sz="2800" b="1" dirty="0">
              <a:solidFill>
                <a:schemeClr val="bg2">
                  <a:lumMod val="25000"/>
                </a:schemeClr>
              </a:solidFill>
              <a:latin typeface="Cambria" panose="02040503050406030204" pitchFamily="18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211" name="文本框 2"/>
          <p:cNvSpPr txBox="1"/>
          <p:nvPr/>
        </p:nvSpPr>
        <p:spPr>
          <a:xfrm>
            <a:off x="8788915" y="3086277"/>
            <a:ext cx="1743818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trắng</a:t>
            </a:r>
            <a:r>
              <a:rPr lang="en-US" altLang="zh-CN" sz="28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xóa</a:t>
            </a:r>
            <a:endParaRPr lang="zh-CN" altLang="en-US" sz="2800" b="1" dirty="0">
              <a:solidFill>
                <a:schemeClr val="bg2">
                  <a:lumMod val="25000"/>
                </a:schemeClr>
              </a:solidFill>
              <a:latin typeface="Cambria" panose="02040503050406030204" pitchFamily="18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212" name="文本框 2"/>
          <p:cNvSpPr txBox="1"/>
          <p:nvPr/>
        </p:nvSpPr>
        <p:spPr>
          <a:xfrm>
            <a:off x="6371394" y="3657600"/>
            <a:ext cx="2070867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gập</a:t>
            </a:r>
            <a:r>
              <a:rPr lang="en-US" altLang="zh-CN" sz="28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ghềnh</a:t>
            </a:r>
            <a:endParaRPr lang="zh-CN" altLang="en-US" sz="2800" b="1" dirty="0">
              <a:solidFill>
                <a:schemeClr val="bg2">
                  <a:lumMod val="25000"/>
                </a:schemeClr>
              </a:solidFill>
              <a:latin typeface="Cambria" panose="02040503050406030204" pitchFamily="18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213" name="文本框 2"/>
          <p:cNvSpPr txBox="1"/>
          <p:nvPr/>
        </p:nvSpPr>
        <p:spPr>
          <a:xfrm>
            <a:off x="8488562" y="3657600"/>
            <a:ext cx="1928653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quanh</a:t>
            </a:r>
            <a:r>
              <a:rPr lang="en-US" altLang="zh-CN" sz="28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co</a:t>
            </a:r>
            <a:endParaRPr lang="zh-CN" altLang="en-US" sz="2800" b="1" dirty="0">
              <a:solidFill>
                <a:schemeClr val="bg2">
                  <a:lumMod val="25000"/>
                </a:schemeClr>
              </a:solidFill>
              <a:latin typeface="Cambria" panose="02040503050406030204" pitchFamily="18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4814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7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8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6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" grpId="0" animBg="1"/>
      <p:bldP spid="156" grpId="0" animBg="1"/>
      <p:bldP spid="161" grpId="0" animBg="1"/>
      <p:bldP spid="166" grpId="0" animBg="1"/>
      <p:bldP spid="171" grpId="0" animBg="1"/>
      <p:bldP spid="176" grpId="0" animBg="1"/>
      <p:bldP spid="186" grpId="0" animBg="1"/>
      <p:bldP spid="191" grpId="0" animBg="1"/>
      <p:bldP spid="196" grpId="0" animBg="1"/>
      <p:bldP spid="201" grpId="0" animBg="1"/>
      <p:bldP spid="204" grpId="0" animBg="1"/>
      <p:bldP spid="205" grpId="0" animBg="1"/>
      <p:bldP spid="206" grpId="0" animBg="1"/>
      <p:bldP spid="207" grpId="0" animBg="1"/>
      <p:bldP spid="208" grpId="0" animBg="1"/>
      <p:bldP spid="209" grpId="0" animBg="1"/>
      <p:bldP spid="210" grpId="0" animBg="1"/>
      <p:bldP spid="211" grpId="0" animBg="1"/>
      <p:bldP spid="212" grpId="0" animBg="1"/>
      <p:bldP spid="2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24B142BA-90DC-275E-DEAA-135ACEB5FE8E}"/>
              </a:ext>
            </a:extLst>
          </p:cNvPr>
          <p:cNvGrpSpPr/>
          <p:nvPr/>
        </p:nvGrpSpPr>
        <p:grpSpPr>
          <a:xfrm>
            <a:off x="696867" y="1445351"/>
            <a:ext cx="10218782" cy="391795"/>
            <a:chOff x="740410" y="1701165"/>
            <a:chExt cx="10218782" cy="391795"/>
          </a:xfrm>
        </p:grpSpPr>
        <p:cxnSp>
          <p:nvCxnSpPr>
            <p:cNvPr id="4" name="直接连接符 3">
              <a:extLst>
                <a:ext uri="{FF2B5EF4-FFF2-40B4-BE49-F238E27FC236}">
                  <a16:creationId xmlns:a16="http://schemas.microsoft.com/office/drawing/2014/main" id="{5AB8FFD0-1507-BA56-A1B6-EEBB136068BA}"/>
                </a:ext>
              </a:extLst>
            </p:cNvPr>
            <p:cNvCxnSpPr>
              <a:cxnSpLocks/>
            </p:cNvCxnSpPr>
            <p:nvPr/>
          </p:nvCxnSpPr>
          <p:spPr>
            <a:xfrm>
              <a:off x="740410" y="2092960"/>
              <a:ext cx="10218782" cy="0"/>
            </a:xfrm>
            <a:prstGeom prst="line">
              <a:avLst/>
            </a:prstGeom>
            <a:ln w="317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CE326422-DB2D-31C8-1676-5CB2922CC465}"/>
                </a:ext>
              </a:extLst>
            </p:cNvPr>
            <p:cNvSpPr/>
            <p:nvPr/>
          </p:nvSpPr>
          <p:spPr>
            <a:xfrm>
              <a:off x="740410" y="1701165"/>
              <a:ext cx="360045" cy="216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404040"/>
                </a:solidFill>
                <a:latin typeface="思源宋体 CN" panose="02020400000000000000" pitchFamily="18" charset="-122"/>
                <a:ea typeface="思源宋体 CN" panose="02020400000000000000" pitchFamily="18" charset="-122"/>
                <a:cs typeface="字魂58号-创中黑" panose="00000500000000000000" charset="-122"/>
                <a:sym typeface="思源宋体 CN" panose="02020400000000000000" pitchFamily="18" charset="-122"/>
              </a:endParaRPr>
            </a:p>
          </p:txBody>
        </p: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2B3C89C8-8630-911E-30F7-42EE28008DEE}"/>
              </a:ext>
            </a:extLst>
          </p:cNvPr>
          <p:cNvGrpSpPr/>
          <p:nvPr/>
        </p:nvGrpSpPr>
        <p:grpSpPr>
          <a:xfrm>
            <a:off x="696866" y="1952173"/>
            <a:ext cx="10218783" cy="3678463"/>
            <a:chOff x="958531" y="2055587"/>
            <a:chExt cx="10218783" cy="3678463"/>
          </a:xfrm>
        </p:grpSpPr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F1F4817-6CF5-79D5-AA5B-CCBF25997113}"/>
                </a:ext>
              </a:extLst>
            </p:cNvPr>
            <p:cNvSpPr/>
            <p:nvPr/>
          </p:nvSpPr>
          <p:spPr>
            <a:xfrm>
              <a:off x="958531" y="2266950"/>
              <a:ext cx="10218783" cy="3467100"/>
            </a:xfrm>
            <a:prstGeom prst="rect">
              <a:avLst/>
            </a:prstGeom>
            <a:noFill/>
            <a:ln w="28575">
              <a:solidFill>
                <a:schemeClr val="accent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dirty="0">
                <a:solidFill>
                  <a:srgbClr val="FFFFFF"/>
                </a:solidFill>
                <a:latin typeface="思源宋体 CN" panose="02020400000000000000" pitchFamily="18" charset="-122"/>
                <a:ea typeface="思源宋体 CN" panose="02020400000000000000" pitchFamily="18" charset="-122"/>
                <a:sym typeface="思源宋体 CN" panose="02020400000000000000" pitchFamily="18" charset="-122"/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DC7D305B-7B97-B382-6959-CC2B3D2C21DA}"/>
                </a:ext>
              </a:extLst>
            </p:cNvPr>
            <p:cNvSpPr/>
            <p:nvPr/>
          </p:nvSpPr>
          <p:spPr>
            <a:xfrm>
              <a:off x="1564821" y="2055587"/>
              <a:ext cx="5497694" cy="95410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 algn="just">
                <a:lnSpc>
                  <a:spcPct val="200000"/>
                </a:lnSpc>
              </a:pPr>
              <a:r>
                <a:rPr lang="en-US" altLang="zh-CN" sz="28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58号-创中黑" panose="00000500000000000000" charset="-122"/>
                  <a:sym typeface="思源宋体 CN" panose="02020400000000000000" pitchFamily="18" charset="-122"/>
                </a:rPr>
                <a:t>M: </a:t>
              </a:r>
              <a:r>
                <a:rPr lang="en-US" altLang="zh-CN" sz="2800" b="1" i="1" dirty="0" err="1">
                  <a:solidFill>
                    <a:srgbClr val="40404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58号-创中黑" panose="00000500000000000000" charset="-122"/>
                  <a:sym typeface="思源宋体 CN" panose="02020400000000000000" pitchFamily="18" charset="-122"/>
                </a:rPr>
                <a:t>Ngọn</a:t>
              </a:r>
              <a:r>
                <a:rPr lang="en-US" altLang="zh-CN" sz="2800" b="1" i="1" dirty="0">
                  <a:solidFill>
                    <a:srgbClr val="40404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58号-创中黑" panose="00000500000000000000" charset="-122"/>
                  <a:sym typeface="思源宋体 CN" panose="02020400000000000000" pitchFamily="18" charset="-122"/>
                </a:rPr>
                <a:t> </a:t>
              </a:r>
              <a:r>
                <a:rPr lang="en-US" altLang="zh-CN" sz="2800" b="1" i="1" dirty="0" err="1">
                  <a:solidFill>
                    <a:srgbClr val="40404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58号-创中黑" panose="00000500000000000000" charset="-122"/>
                  <a:sym typeface="思源宋体 CN" panose="02020400000000000000" pitchFamily="18" charset="-122"/>
                </a:rPr>
                <a:t>núi</a:t>
              </a:r>
              <a:r>
                <a:rPr lang="en-US" altLang="zh-CN" sz="2800" b="1" i="1" dirty="0">
                  <a:solidFill>
                    <a:srgbClr val="40404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58号-创中黑" panose="00000500000000000000" charset="-122"/>
                  <a:sym typeface="思源宋体 CN" panose="02020400000000000000" pitchFamily="18" charset="-122"/>
                </a:rPr>
                <a:t> </a:t>
              </a:r>
              <a:r>
                <a:rPr lang="en-US" altLang="zh-CN" sz="2800" b="1" i="1" u="sng" dirty="0" err="1">
                  <a:solidFill>
                    <a:srgbClr val="40404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58号-创中黑" panose="00000500000000000000" charset="-122"/>
                  <a:sym typeface="思源宋体 CN" panose="02020400000000000000" pitchFamily="18" charset="-122"/>
                </a:rPr>
                <a:t>sừng</a:t>
              </a:r>
              <a:r>
                <a:rPr lang="en-US" altLang="zh-CN" sz="2800" b="1" i="1" u="sng" dirty="0">
                  <a:solidFill>
                    <a:srgbClr val="40404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58号-创中黑" panose="00000500000000000000" charset="-122"/>
                  <a:sym typeface="思源宋体 CN" panose="02020400000000000000" pitchFamily="18" charset="-122"/>
                </a:rPr>
                <a:t> </a:t>
              </a:r>
              <a:r>
                <a:rPr lang="en-US" altLang="zh-CN" sz="2800" b="1" i="1" u="sng" dirty="0" err="1">
                  <a:solidFill>
                    <a:srgbClr val="40404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58号-创中黑" panose="00000500000000000000" charset="-122"/>
                  <a:sym typeface="思源宋体 CN" panose="02020400000000000000" pitchFamily="18" charset="-122"/>
                </a:rPr>
                <a:t>sững</a:t>
              </a:r>
              <a:r>
                <a:rPr lang="en-US" altLang="zh-CN" sz="2800" b="1" i="1" dirty="0">
                  <a:solidFill>
                    <a:srgbClr val="40404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58号-创中黑" panose="00000500000000000000" charset="-122"/>
                  <a:sym typeface="思源宋体 CN" panose="02020400000000000000" pitchFamily="18" charset="-122"/>
                </a:rPr>
                <a:t>.</a:t>
              </a:r>
              <a:endParaRPr lang="zh-CN" altLang="en-US" sz="2800" b="1" i="1" dirty="0">
                <a:solidFill>
                  <a:srgbClr val="404040"/>
                </a:solidFill>
                <a:latin typeface="Cambria" panose="02040503050406030204" pitchFamily="18" charset="0"/>
                <a:ea typeface="思源宋体 CN" panose="02020400000000000000" pitchFamily="18" charset="-122"/>
                <a:cs typeface="字魂58号-创中黑" panose="00000500000000000000" charset="-122"/>
                <a:sym typeface="思源宋体 CN" panose="02020400000000000000" pitchFamily="18" charset="-122"/>
              </a:endParaRPr>
            </a:p>
          </p:txBody>
        </p: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BF26C3C4-7129-19C3-9D79-26962418A993}"/>
                </a:ext>
              </a:extLst>
            </p:cNvPr>
            <p:cNvSpPr/>
            <p:nvPr/>
          </p:nvSpPr>
          <p:spPr>
            <a:xfrm>
              <a:off x="1564821" y="3119236"/>
              <a:ext cx="5411348" cy="83099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M</a:t>
              </a:r>
              <a:r>
                <a:rPr lang="vi-VN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ột cao nguyên </a:t>
              </a:r>
              <a:r>
                <a:rPr lang="vi-VN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mênh mông</a:t>
              </a:r>
              <a:r>
                <a:rPr lang="vi-VN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 </a:t>
              </a:r>
              <a:r>
                <a:rPr lang="vi-VN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trắng xóa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hiện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ra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trước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mắt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vi-VN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  <p:sp>
          <p:nvSpPr>
            <p:cNvPr id="30" name="矩形 29">
              <a:extLst>
                <a:ext uri="{FF2B5EF4-FFF2-40B4-BE49-F238E27FC236}">
                  <a16:creationId xmlns:a16="http://schemas.microsoft.com/office/drawing/2014/main" id="{9896415A-DE65-4F25-85D0-25A409D43702}"/>
                </a:ext>
              </a:extLst>
            </p:cNvPr>
            <p:cNvSpPr/>
            <p:nvPr/>
          </p:nvSpPr>
          <p:spPr>
            <a:xfrm>
              <a:off x="1564820" y="3949021"/>
              <a:ext cx="5297699" cy="83099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 algn="just"/>
              <a:r>
                <a:rPr lang="en-US" altLang="zh-CN" sz="2400" dirty="0" err="1">
                  <a:latin typeface="Cambria" panose="02040503050406030204" pitchFamily="18" charset="0"/>
                  <a:ea typeface="Cambria" panose="02040503050406030204" pitchFamily="18" charset="0"/>
                  <a:cs typeface="字魂58号-创中黑" panose="00000500000000000000" charset="-122"/>
                  <a:sym typeface="思源宋体 CN" panose="02020400000000000000" pitchFamily="18" charset="-122"/>
                </a:rPr>
                <a:t>Cung</a:t>
              </a:r>
              <a:r>
                <a:rPr lang="en-US" altLang="zh-CN" sz="2400" dirty="0">
                  <a:latin typeface="Cambria" panose="02040503050406030204" pitchFamily="18" charset="0"/>
                  <a:ea typeface="Cambria" panose="02040503050406030204" pitchFamily="18" charset="0"/>
                  <a:cs typeface="字魂58号-创中黑" panose="00000500000000000000" charset="-122"/>
                  <a:sym typeface="思源宋体 CN" panose="02020400000000000000" pitchFamily="18" charset="-122"/>
                </a:rPr>
                <a:t> </a:t>
              </a:r>
              <a:r>
                <a:rPr lang="en-US" altLang="zh-CN" sz="2400" dirty="0" err="1">
                  <a:latin typeface="Cambria" panose="02040503050406030204" pitchFamily="18" charset="0"/>
                  <a:ea typeface="Cambria" panose="02040503050406030204" pitchFamily="18" charset="0"/>
                  <a:cs typeface="字魂58号-创中黑" panose="00000500000000000000" charset="-122"/>
                  <a:sym typeface="思源宋体 CN" panose="02020400000000000000" pitchFamily="18" charset="-122"/>
                </a:rPr>
                <a:t>đường</a:t>
              </a:r>
              <a:r>
                <a:rPr lang="en-US" altLang="zh-CN" sz="2400" dirty="0">
                  <a:latin typeface="Cambria" panose="02040503050406030204" pitchFamily="18" charset="0"/>
                  <a:ea typeface="Cambria" panose="02040503050406030204" pitchFamily="18" charset="0"/>
                  <a:cs typeface="字魂58号-创中黑" panose="00000500000000000000" charset="-122"/>
                  <a:sym typeface="思源宋体 CN" panose="02020400000000000000" pitchFamily="18" charset="-122"/>
                </a:rPr>
                <a:t> </a:t>
              </a:r>
              <a:r>
                <a:rPr lang="en-US" altLang="zh-CN" sz="2400" dirty="0" err="1">
                  <a:latin typeface="Cambria" panose="02040503050406030204" pitchFamily="18" charset="0"/>
                  <a:ea typeface="Cambria" panose="02040503050406030204" pitchFamily="18" charset="0"/>
                  <a:cs typeface="字魂58号-创中黑" panose="00000500000000000000" charset="-122"/>
                  <a:sym typeface="思源宋体 CN" panose="02020400000000000000" pitchFamily="18" charset="-122"/>
                </a:rPr>
                <a:t>Hà</a:t>
              </a:r>
              <a:r>
                <a:rPr lang="en-US" altLang="zh-CN" sz="2400" dirty="0">
                  <a:latin typeface="Cambria" panose="02040503050406030204" pitchFamily="18" charset="0"/>
                  <a:ea typeface="Cambria" panose="02040503050406030204" pitchFamily="18" charset="0"/>
                  <a:cs typeface="字魂58号-创中黑" panose="00000500000000000000" charset="-122"/>
                  <a:sym typeface="思源宋体 CN" panose="02020400000000000000" pitchFamily="18" charset="-122"/>
                </a:rPr>
                <a:t> </a:t>
              </a:r>
              <a:r>
                <a:rPr lang="en-US" altLang="zh-CN" sz="2400" dirty="0" err="1">
                  <a:latin typeface="Cambria" panose="02040503050406030204" pitchFamily="18" charset="0"/>
                  <a:ea typeface="Cambria" panose="02040503050406030204" pitchFamily="18" charset="0"/>
                  <a:cs typeface="字魂58号-创中黑" panose="00000500000000000000" charset="-122"/>
                  <a:sym typeface="思源宋体 CN" panose="02020400000000000000" pitchFamily="18" charset="-122"/>
                </a:rPr>
                <a:t>Giang</a:t>
              </a:r>
              <a:r>
                <a:rPr lang="en-US" altLang="zh-CN" sz="2400" dirty="0">
                  <a:latin typeface="Cambria" panose="02040503050406030204" pitchFamily="18" charset="0"/>
                  <a:ea typeface="Cambria" panose="02040503050406030204" pitchFamily="18" charset="0"/>
                  <a:cs typeface="字魂58号-创中黑" panose="00000500000000000000" charset="-122"/>
                  <a:sym typeface="思源宋体 CN" panose="02020400000000000000" pitchFamily="18" charset="-122"/>
                </a:rPr>
                <a:t> </a:t>
              </a:r>
              <a:r>
                <a:rPr lang="en-US" altLang="zh-CN" sz="2400" dirty="0" err="1">
                  <a:latin typeface="Cambria" panose="02040503050406030204" pitchFamily="18" charset="0"/>
                  <a:ea typeface="Cambria" panose="02040503050406030204" pitchFamily="18" charset="0"/>
                  <a:cs typeface="字魂58号-创中黑" panose="00000500000000000000" charset="-122"/>
                  <a:sym typeface="思源宋体 CN" panose="02020400000000000000" pitchFamily="18" charset="-122"/>
                </a:rPr>
                <a:t>quanh</a:t>
              </a:r>
              <a:r>
                <a:rPr lang="en-US" altLang="zh-CN" sz="2400" dirty="0">
                  <a:latin typeface="Cambria" panose="02040503050406030204" pitchFamily="18" charset="0"/>
                  <a:ea typeface="Cambria" panose="02040503050406030204" pitchFamily="18" charset="0"/>
                  <a:cs typeface="字魂58号-创中黑" panose="00000500000000000000" charset="-122"/>
                  <a:sym typeface="思源宋体 CN" panose="02020400000000000000" pitchFamily="18" charset="-122"/>
                </a:rPr>
                <a:t> co, </a:t>
              </a:r>
              <a:r>
                <a:rPr lang="en-US" altLang="zh-CN" sz="2400" b="1" dirty="0" err="1">
                  <a:latin typeface="Cambria" panose="02040503050406030204" pitchFamily="18" charset="0"/>
                  <a:ea typeface="Cambria" panose="02040503050406030204" pitchFamily="18" charset="0"/>
                  <a:cs typeface="字魂58号-创中黑" panose="00000500000000000000" charset="-122"/>
                  <a:sym typeface="思源宋体 CN" panose="02020400000000000000" pitchFamily="18" charset="-122"/>
                </a:rPr>
                <a:t>ngoằn</a:t>
              </a:r>
              <a:r>
                <a:rPr lang="en-US" altLang="zh-CN" sz="2400" b="1" dirty="0">
                  <a:latin typeface="Cambria" panose="02040503050406030204" pitchFamily="18" charset="0"/>
                  <a:ea typeface="Cambria" panose="02040503050406030204" pitchFamily="18" charset="0"/>
                  <a:cs typeface="字魂58号-创中黑" panose="00000500000000000000" charset="-122"/>
                  <a:sym typeface="思源宋体 CN" panose="02020400000000000000" pitchFamily="18" charset="-122"/>
                </a:rPr>
                <a:t> </a:t>
              </a:r>
              <a:r>
                <a:rPr lang="en-US" altLang="zh-CN" sz="2400" b="1" dirty="0" err="1">
                  <a:latin typeface="Cambria" panose="02040503050406030204" pitchFamily="18" charset="0"/>
                  <a:ea typeface="Cambria" panose="02040503050406030204" pitchFamily="18" charset="0"/>
                  <a:cs typeface="字魂58号-创中黑" panose="00000500000000000000" charset="-122"/>
                  <a:sym typeface="思源宋体 CN" panose="02020400000000000000" pitchFamily="18" charset="-122"/>
                </a:rPr>
                <a:t>ngoèo</a:t>
              </a:r>
              <a:r>
                <a:rPr lang="en-US" altLang="zh-CN" sz="2400" dirty="0">
                  <a:latin typeface="Cambria" panose="02040503050406030204" pitchFamily="18" charset="0"/>
                  <a:ea typeface="Cambria" panose="02040503050406030204" pitchFamily="18" charset="0"/>
                  <a:cs typeface="字魂58号-创中黑" panose="00000500000000000000" charset="-122"/>
                  <a:sym typeface="思源宋体 CN" panose="02020400000000000000" pitchFamily="18" charset="-122"/>
                </a:rPr>
                <a:t> </a:t>
              </a:r>
              <a:r>
                <a:rPr lang="en-US" altLang="zh-CN" sz="2400" dirty="0" err="1">
                  <a:latin typeface="Cambria" panose="02040503050406030204" pitchFamily="18" charset="0"/>
                  <a:ea typeface="Cambria" panose="02040503050406030204" pitchFamily="18" charset="0"/>
                  <a:cs typeface="字魂58号-创中黑" panose="00000500000000000000" charset="-122"/>
                  <a:sym typeface="思源宋体 CN" panose="02020400000000000000" pitchFamily="18" charset="-122"/>
                </a:rPr>
                <a:t>nhưng</a:t>
              </a:r>
              <a:r>
                <a:rPr lang="en-US" altLang="zh-CN" sz="2400" dirty="0">
                  <a:latin typeface="Cambria" panose="02040503050406030204" pitchFamily="18" charset="0"/>
                  <a:ea typeface="Cambria" panose="02040503050406030204" pitchFamily="18" charset="0"/>
                  <a:cs typeface="字魂58号-创中黑" panose="00000500000000000000" charset="-122"/>
                  <a:sym typeface="思源宋体 CN" panose="02020400000000000000" pitchFamily="18" charset="-122"/>
                </a:rPr>
                <a:t> </a:t>
              </a:r>
              <a:r>
                <a:rPr lang="en-US" altLang="zh-CN" sz="2400" dirty="0" err="1">
                  <a:latin typeface="Cambria" panose="02040503050406030204" pitchFamily="18" charset="0"/>
                  <a:ea typeface="Cambria" panose="02040503050406030204" pitchFamily="18" charset="0"/>
                  <a:cs typeface="字魂58号-创中黑" panose="00000500000000000000" charset="-122"/>
                  <a:sym typeface="思源宋体 CN" panose="02020400000000000000" pitchFamily="18" charset="-122"/>
                </a:rPr>
                <a:t>rất</a:t>
              </a:r>
              <a:r>
                <a:rPr lang="en-US" altLang="zh-CN" sz="2400" dirty="0">
                  <a:latin typeface="Cambria" panose="02040503050406030204" pitchFamily="18" charset="0"/>
                  <a:ea typeface="Cambria" panose="02040503050406030204" pitchFamily="18" charset="0"/>
                  <a:cs typeface="字魂58号-创中黑" panose="00000500000000000000" charset="-122"/>
                  <a:sym typeface="思源宋体 CN" panose="02020400000000000000" pitchFamily="18" charset="-122"/>
                </a:rPr>
                <a:t> </a:t>
              </a:r>
              <a:r>
                <a:rPr lang="en-US" altLang="zh-CN" sz="2400" dirty="0" err="1">
                  <a:latin typeface="Cambria" panose="02040503050406030204" pitchFamily="18" charset="0"/>
                  <a:ea typeface="Cambria" panose="02040503050406030204" pitchFamily="18" charset="0"/>
                  <a:cs typeface="字魂58号-创中黑" panose="00000500000000000000" charset="-122"/>
                  <a:sym typeface="思源宋体 CN" panose="02020400000000000000" pitchFamily="18" charset="-122"/>
                </a:rPr>
                <a:t>đỗi</a:t>
              </a:r>
              <a:r>
                <a:rPr lang="en-US" altLang="zh-CN" sz="2400" dirty="0">
                  <a:latin typeface="Cambria" panose="02040503050406030204" pitchFamily="18" charset="0"/>
                  <a:ea typeface="Cambria" panose="02040503050406030204" pitchFamily="18" charset="0"/>
                  <a:cs typeface="字魂58号-创中黑" panose="00000500000000000000" charset="-122"/>
                  <a:sym typeface="思源宋体 CN" panose="02020400000000000000" pitchFamily="18" charset="-122"/>
                </a:rPr>
                <a:t> </a:t>
              </a:r>
              <a:r>
                <a:rPr lang="en-US" altLang="zh-CN" sz="2400" dirty="0" err="1">
                  <a:latin typeface="Cambria" panose="02040503050406030204" pitchFamily="18" charset="0"/>
                  <a:ea typeface="Cambria" panose="02040503050406030204" pitchFamily="18" charset="0"/>
                  <a:cs typeface="字魂58号-创中黑" panose="00000500000000000000" charset="-122"/>
                  <a:sym typeface="思源宋体 CN" panose="02020400000000000000" pitchFamily="18" charset="-122"/>
                </a:rPr>
                <a:t>thơ</a:t>
              </a:r>
              <a:r>
                <a:rPr lang="en-US" altLang="zh-CN" sz="2400" dirty="0">
                  <a:latin typeface="Cambria" panose="02040503050406030204" pitchFamily="18" charset="0"/>
                  <a:ea typeface="Cambria" panose="02040503050406030204" pitchFamily="18" charset="0"/>
                  <a:cs typeface="字魂58号-创中黑" panose="00000500000000000000" charset="-122"/>
                  <a:sym typeface="思源宋体 CN" panose="02020400000000000000" pitchFamily="18" charset="-122"/>
                </a:rPr>
                <a:t> </a:t>
              </a:r>
              <a:r>
                <a:rPr lang="en-US" altLang="zh-CN" sz="2400" dirty="0" err="1">
                  <a:latin typeface="Cambria" panose="02040503050406030204" pitchFamily="18" charset="0"/>
                  <a:ea typeface="Cambria" panose="02040503050406030204" pitchFamily="18" charset="0"/>
                  <a:cs typeface="字魂58号-创中黑" panose="00000500000000000000" charset="-122"/>
                  <a:sym typeface="思源宋体 CN" panose="02020400000000000000" pitchFamily="18" charset="-122"/>
                </a:rPr>
                <a:t>mộng</a:t>
              </a:r>
              <a:r>
                <a:rPr lang="en-US" altLang="zh-CN" sz="2400" dirty="0">
                  <a:latin typeface="Cambria" panose="02040503050406030204" pitchFamily="18" charset="0"/>
                  <a:ea typeface="Cambria" panose="02040503050406030204" pitchFamily="18" charset="0"/>
                  <a:cs typeface="字魂58号-创中黑" panose="00000500000000000000" charset="-122"/>
                  <a:sym typeface="思源宋体 CN" panose="02020400000000000000" pitchFamily="18" charset="-122"/>
                </a:rPr>
                <a:t>.</a:t>
              </a:r>
              <a:endParaRPr lang="zh-CN" altLang="en-US" sz="2400" dirty="0">
                <a:latin typeface="Cambria" panose="02040503050406030204" pitchFamily="18" charset="0"/>
                <a:ea typeface="思源宋体 CN" panose="02020400000000000000" pitchFamily="18" charset="-122"/>
                <a:cs typeface="字魂58号-创中黑" panose="00000500000000000000" charset="-122"/>
                <a:sym typeface="思源宋体 CN" panose="02020400000000000000" pitchFamily="18" charset="-122"/>
              </a:endParaRPr>
            </a:p>
          </p:txBody>
        </p:sp>
        <p:sp>
          <p:nvSpPr>
            <p:cNvPr id="32" name="矩形 31">
              <a:extLst>
                <a:ext uri="{FF2B5EF4-FFF2-40B4-BE49-F238E27FC236}">
                  <a16:creationId xmlns:a16="http://schemas.microsoft.com/office/drawing/2014/main" id="{7558F41E-66EC-531C-E226-55191BC66A39}"/>
                </a:ext>
              </a:extLst>
            </p:cNvPr>
            <p:cNvSpPr/>
            <p:nvPr/>
          </p:nvSpPr>
          <p:spPr>
            <a:xfrm>
              <a:off x="1564821" y="4772519"/>
              <a:ext cx="5297698" cy="83099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 algn="just"/>
              <a:r>
                <a:rPr lang="en-US" altLang="zh-CN" sz="2400" b="1" dirty="0" err="1">
                  <a:latin typeface="Cambria" panose="02040503050406030204" pitchFamily="18" charset="0"/>
                  <a:ea typeface="Cambria" panose="02040503050406030204" pitchFamily="18" charset="0"/>
                  <a:cs typeface="字魂58号-创中黑" panose="00000500000000000000" charset="-122"/>
                  <a:sym typeface="思源宋体 CN" panose="02020400000000000000" pitchFamily="18" charset="-122"/>
                </a:rPr>
                <a:t>Ruộng</a:t>
              </a:r>
              <a:r>
                <a:rPr lang="en-US" altLang="zh-CN" sz="2400" b="1" dirty="0">
                  <a:latin typeface="Cambria" panose="02040503050406030204" pitchFamily="18" charset="0"/>
                  <a:ea typeface="Cambria" panose="02040503050406030204" pitchFamily="18" charset="0"/>
                  <a:cs typeface="字魂58号-创中黑" panose="00000500000000000000" charset="-122"/>
                  <a:sym typeface="思源宋体 CN" panose="02020400000000000000" pitchFamily="18" charset="-122"/>
                </a:rPr>
                <a:t> </a:t>
              </a:r>
              <a:r>
                <a:rPr lang="en-US" altLang="zh-CN" sz="2400" b="1" dirty="0" err="1">
                  <a:latin typeface="Cambria" panose="02040503050406030204" pitchFamily="18" charset="0"/>
                  <a:ea typeface="Cambria" panose="02040503050406030204" pitchFamily="18" charset="0"/>
                  <a:cs typeface="字魂58号-创中黑" panose="00000500000000000000" charset="-122"/>
                  <a:sym typeface="思源宋体 CN" panose="02020400000000000000" pitchFamily="18" charset="-122"/>
                </a:rPr>
                <a:t>bậc</a:t>
              </a:r>
              <a:r>
                <a:rPr lang="en-US" altLang="zh-CN" sz="2400" b="1" dirty="0">
                  <a:latin typeface="Cambria" panose="02040503050406030204" pitchFamily="18" charset="0"/>
                  <a:ea typeface="Cambria" panose="02040503050406030204" pitchFamily="18" charset="0"/>
                  <a:cs typeface="字魂58号-创中黑" panose="00000500000000000000" charset="-122"/>
                  <a:sym typeface="思源宋体 CN" panose="02020400000000000000" pitchFamily="18" charset="-122"/>
                </a:rPr>
                <a:t> thang</a:t>
              </a:r>
              <a:r>
                <a:rPr lang="en-US" altLang="zh-CN" sz="2400" dirty="0">
                  <a:latin typeface="Cambria" panose="02040503050406030204" pitchFamily="18" charset="0"/>
                  <a:ea typeface="Cambria" panose="02040503050406030204" pitchFamily="18" charset="0"/>
                  <a:cs typeface="字魂58号-创中黑" panose="00000500000000000000" charset="-122"/>
                  <a:sym typeface="思源宋体 CN" panose="02020400000000000000" pitchFamily="18" charset="-122"/>
                </a:rPr>
                <a:t> </a:t>
              </a:r>
              <a:r>
                <a:rPr lang="en-US" altLang="zh-CN" sz="2400" dirty="0" err="1">
                  <a:latin typeface="Cambria" panose="02040503050406030204" pitchFamily="18" charset="0"/>
                  <a:ea typeface="Cambria" panose="02040503050406030204" pitchFamily="18" charset="0"/>
                  <a:cs typeface="字魂58号-创中黑" panose="00000500000000000000" charset="-122"/>
                  <a:sym typeface="思源宋体 CN" panose="02020400000000000000" pitchFamily="18" charset="-122"/>
                </a:rPr>
                <a:t>vào</a:t>
              </a:r>
              <a:r>
                <a:rPr lang="en-US" altLang="zh-CN" sz="2400" dirty="0">
                  <a:latin typeface="Cambria" panose="02040503050406030204" pitchFamily="18" charset="0"/>
                  <a:ea typeface="Cambria" panose="02040503050406030204" pitchFamily="18" charset="0"/>
                  <a:cs typeface="字魂58号-创中黑" panose="00000500000000000000" charset="-122"/>
                  <a:sym typeface="思源宋体 CN" panose="02020400000000000000" pitchFamily="18" charset="-122"/>
                </a:rPr>
                <a:t> </a:t>
              </a:r>
              <a:r>
                <a:rPr lang="en-US" altLang="zh-CN" sz="2400" dirty="0" err="1">
                  <a:latin typeface="Cambria" panose="02040503050406030204" pitchFamily="18" charset="0"/>
                  <a:ea typeface="Cambria" panose="02040503050406030204" pitchFamily="18" charset="0"/>
                  <a:cs typeface="字魂58号-创中黑" panose="00000500000000000000" charset="-122"/>
                  <a:sym typeface="思源宋体 CN" panose="02020400000000000000" pitchFamily="18" charset="-122"/>
                </a:rPr>
                <a:t>mùa</a:t>
              </a:r>
              <a:r>
                <a:rPr lang="en-US" altLang="zh-CN" sz="2400" dirty="0">
                  <a:latin typeface="Cambria" panose="02040503050406030204" pitchFamily="18" charset="0"/>
                  <a:ea typeface="Cambria" panose="02040503050406030204" pitchFamily="18" charset="0"/>
                  <a:cs typeface="字魂58号-创中黑" panose="00000500000000000000" charset="-122"/>
                  <a:sym typeface="思源宋体 CN" panose="02020400000000000000" pitchFamily="18" charset="-122"/>
                </a:rPr>
                <a:t> </a:t>
              </a:r>
              <a:r>
                <a:rPr lang="en-US" altLang="zh-CN" sz="2400" dirty="0" err="1">
                  <a:latin typeface="Cambria" panose="02040503050406030204" pitchFamily="18" charset="0"/>
                  <a:ea typeface="Cambria" panose="02040503050406030204" pitchFamily="18" charset="0"/>
                  <a:cs typeface="字魂58号-创中黑" panose="00000500000000000000" charset="-122"/>
                  <a:sym typeface="思源宋体 CN" panose="02020400000000000000" pitchFamily="18" charset="-122"/>
                </a:rPr>
                <a:t>lúa</a:t>
              </a:r>
              <a:r>
                <a:rPr lang="en-US" altLang="zh-CN" sz="2400" dirty="0">
                  <a:latin typeface="Cambria" panose="02040503050406030204" pitchFamily="18" charset="0"/>
                  <a:ea typeface="Cambria" panose="02040503050406030204" pitchFamily="18" charset="0"/>
                  <a:cs typeface="字魂58号-创中黑" panose="00000500000000000000" charset="-122"/>
                  <a:sym typeface="思源宋体 CN" panose="02020400000000000000" pitchFamily="18" charset="-122"/>
                </a:rPr>
                <a:t> </a:t>
              </a:r>
              <a:r>
                <a:rPr lang="en-US" altLang="zh-CN" sz="2400" dirty="0" err="1">
                  <a:latin typeface="Cambria" panose="02040503050406030204" pitchFamily="18" charset="0"/>
                  <a:ea typeface="Cambria" panose="02040503050406030204" pitchFamily="18" charset="0"/>
                  <a:cs typeface="字魂58号-创中黑" panose="00000500000000000000" charset="-122"/>
                  <a:sym typeface="思源宋体 CN" panose="02020400000000000000" pitchFamily="18" charset="-122"/>
                </a:rPr>
                <a:t>chín</a:t>
              </a:r>
              <a:r>
                <a:rPr lang="en-US" altLang="zh-CN" sz="2400" dirty="0">
                  <a:latin typeface="Cambria" panose="02040503050406030204" pitchFamily="18" charset="0"/>
                  <a:ea typeface="Cambria" panose="02040503050406030204" pitchFamily="18" charset="0"/>
                  <a:cs typeface="字魂58号-创中黑" panose="00000500000000000000" charset="-122"/>
                  <a:sym typeface="思源宋体 CN" panose="02020400000000000000" pitchFamily="18" charset="-122"/>
                </a:rPr>
                <a:t> </a:t>
              </a:r>
              <a:r>
                <a:rPr lang="en-US" altLang="zh-CN" sz="2400" dirty="0" err="1">
                  <a:latin typeface="Cambria" panose="02040503050406030204" pitchFamily="18" charset="0"/>
                  <a:ea typeface="Cambria" panose="02040503050406030204" pitchFamily="18" charset="0"/>
                  <a:cs typeface="字魂58号-创中黑" panose="00000500000000000000" charset="-122"/>
                  <a:sym typeface="思源宋体 CN" panose="02020400000000000000" pitchFamily="18" charset="-122"/>
                </a:rPr>
                <a:t>trông</a:t>
              </a:r>
              <a:r>
                <a:rPr lang="en-US" altLang="zh-CN" sz="2400" dirty="0">
                  <a:latin typeface="Cambria" panose="02040503050406030204" pitchFamily="18" charset="0"/>
                  <a:ea typeface="Cambria" panose="02040503050406030204" pitchFamily="18" charset="0"/>
                  <a:cs typeface="字魂58号-创中黑" panose="00000500000000000000" charset="-122"/>
                  <a:sym typeface="思源宋体 CN" panose="02020400000000000000" pitchFamily="18" charset="-122"/>
                </a:rPr>
                <a:t> </a:t>
              </a:r>
              <a:r>
                <a:rPr lang="en-US" altLang="zh-CN" sz="2400" dirty="0" err="1">
                  <a:latin typeface="Cambria" panose="02040503050406030204" pitchFamily="18" charset="0"/>
                  <a:ea typeface="Cambria" panose="02040503050406030204" pitchFamily="18" charset="0"/>
                  <a:cs typeface="字魂58号-创中黑" panose="00000500000000000000" charset="-122"/>
                  <a:sym typeface="思源宋体 CN" panose="02020400000000000000" pitchFamily="18" charset="-122"/>
                </a:rPr>
                <a:t>rất</a:t>
              </a:r>
              <a:r>
                <a:rPr lang="en-US" altLang="zh-CN" sz="2400" dirty="0">
                  <a:latin typeface="Cambria" panose="02040503050406030204" pitchFamily="18" charset="0"/>
                  <a:ea typeface="Cambria" panose="02040503050406030204" pitchFamily="18" charset="0"/>
                  <a:cs typeface="字魂58号-创中黑" panose="00000500000000000000" charset="-122"/>
                  <a:sym typeface="思源宋体 CN" panose="02020400000000000000" pitchFamily="18" charset="-122"/>
                </a:rPr>
                <a:t> </a:t>
              </a:r>
              <a:r>
                <a:rPr lang="en-US" altLang="zh-CN" sz="2400" dirty="0" err="1">
                  <a:latin typeface="Cambria" panose="02040503050406030204" pitchFamily="18" charset="0"/>
                  <a:ea typeface="Cambria" panose="02040503050406030204" pitchFamily="18" charset="0"/>
                  <a:cs typeface="字魂58号-创中黑" panose="00000500000000000000" charset="-122"/>
                  <a:sym typeface="思源宋体 CN" panose="02020400000000000000" pitchFamily="18" charset="-122"/>
                </a:rPr>
                <a:t>đẹp</a:t>
              </a:r>
              <a:r>
                <a:rPr lang="en-US" altLang="zh-CN" sz="2400" dirty="0">
                  <a:latin typeface="Cambria" panose="02040503050406030204" pitchFamily="18" charset="0"/>
                  <a:ea typeface="Cambria" panose="02040503050406030204" pitchFamily="18" charset="0"/>
                  <a:cs typeface="字魂58号-创中黑" panose="00000500000000000000" charset="-122"/>
                  <a:sym typeface="思源宋体 CN" panose="02020400000000000000" pitchFamily="18" charset="-122"/>
                </a:rPr>
                <a:t>.</a:t>
              </a:r>
              <a:endParaRPr lang="zh-CN" altLang="en-US" sz="2400" dirty="0">
                <a:latin typeface="Cambria" panose="02040503050406030204" pitchFamily="18" charset="0"/>
                <a:ea typeface="思源宋体 CN" panose="02020400000000000000" pitchFamily="18" charset="-122"/>
                <a:cs typeface="字魂58号-创中黑" panose="00000500000000000000" charset="-122"/>
                <a:sym typeface="思源宋体 CN" panose="02020400000000000000" pitchFamily="18" charset="-122"/>
              </a:endParaRPr>
            </a:p>
          </p:txBody>
        </p:sp>
      </p:grpSp>
      <p:grpSp>
        <p:nvGrpSpPr>
          <p:cNvPr id="15" name="组合 20">
            <a:extLst>
              <a:ext uri="{FF2B5EF4-FFF2-40B4-BE49-F238E27FC236}">
                <a16:creationId xmlns:a16="http://schemas.microsoft.com/office/drawing/2014/main" id="{754C257C-7F13-6539-04F7-63BDA15A048C}"/>
              </a:ext>
            </a:extLst>
          </p:cNvPr>
          <p:cNvGrpSpPr/>
          <p:nvPr/>
        </p:nvGrpSpPr>
        <p:grpSpPr>
          <a:xfrm>
            <a:off x="91196" y="-299069"/>
            <a:ext cx="10140824" cy="2048318"/>
            <a:chOff x="3262997" y="-180392"/>
            <a:chExt cx="10140824" cy="2048318"/>
          </a:xfrm>
        </p:grpSpPr>
        <p:sp>
          <p:nvSpPr>
            <p:cNvPr id="16" name="矩形: 圆角 21">
              <a:extLst>
                <a:ext uri="{FF2B5EF4-FFF2-40B4-BE49-F238E27FC236}">
                  <a16:creationId xmlns:a16="http://schemas.microsoft.com/office/drawing/2014/main" id="{2555BB32-1CA6-1D93-E3E6-5C9DA5972D6B}"/>
                </a:ext>
              </a:extLst>
            </p:cNvPr>
            <p:cNvSpPr/>
            <p:nvPr/>
          </p:nvSpPr>
          <p:spPr>
            <a:xfrm>
              <a:off x="4474957" y="610442"/>
              <a:ext cx="8928864" cy="804377"/>
            </a:xfrm>
            <a:prstGeom prst="roundRect">
              <a:avLst/>
            </a:pr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nl-NL" sz="4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Đặt 2-3 câu với từ ngữ ở bài tập 1</a:t>
              </a:r>
              <a:endParaRPr lang="zh-CN" alt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endParaRPr>
            </a:p>
          </p:txBody>
        </p:sp>
        <p:sp>
          <p:nvSpPr>
            <p:cNvPr id="17" name="文本框 22">
              <a:extLst>
                <a:ext uri="{FF2B5EF4-FFF2-40B4-BE49-F238E27FC236}">
                  <a16:creationId xmlns:a16="http://schemas.microsoft.com/office/drawing/2014/main" id="{AF12F5E3-788A-AD26-6773-7AFE5034D8CC}"/>
                </a:ext>
              </a:extLst>
            </p:cNvPr>
            <p:cNvSpPr txBox="1"/>
            <p:nvPr/>
          </p:nvSpPr>
          <p:spPr>
            <a:xfrm>
              <a:off x="3262997" y="-180392"/>
              <a:ext cx="1572433" cy="20483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9600" b="1" dirty="0">
                  <a:solidFill>
                    <a:srgbClr val="4D5559"/>
                  </a:solidFill>
                  <a:latin typeface="思源宋体 CN" panose="02020400000000000000" pitchFamily="18" charset="-122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2</a:t>
              </a:r>
              <a:endParaRPr lang="zh-CN" altLang="en-US" sz="9600" b="1" dirty="0">
                <a:solidFill>
                  <a:srgbClr val="4D5559"/>
                </a:solidFill>
                <a:latin typeface="思源宋体 CN" panose="02020400000000000000" pitchFamily="18" charset="-122"/>
                <a:ea typeface="思源宋体 CN" panose="02020400000000000000" pitchFamily="18" charset="-122"/>
                <a:sym typeface="思源宋体 CN" panose="02020400000000000000" pitchFamily="18" charset="-122"/>
              </a:endParaRPr>
            </a:p>
          </p:txBody>
        </p:sp>
      </p:grpSp>
      <p:pic>
        <p:nvPicPr>
          <p:cNvPr id="3074" name="Picture 2" descr="Sừng sững Núi Nản - Báo Thái Nguyên điện tử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9882" y="2703349"/>
            <a:ext cx="3790389" cy="22869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3760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11" grpId="0"/>
      <p:bldP spid="29" grpId="0"/>
      <p:bldP spid="30" grpId="0"/>
      <p:bldP spid="32" grpId="0"/>
    </p:bldLst>
  </p:timing>
</p:sld>
</file>

<file path=ppt/theme/theme1.xml><?xml version="1.0" encoding="utf-8"?>
<a:theme xmlns:a="http://schemas.openxmlformats.org/drawingml/2006/main" name="Office 主题">
  <a:themeElements>
    <a:clrScheme name="自定义 1">
      <a:dk1>
        <a:sysClr val="windowText" lastClr="000000"/>
      </a:dk1>
      <a:lt1>
        <a:srgbClr val="FFFFFF"/>
      </a:lt1>
      <a:dk2>
        <a:srgbClr val="44546A"/>
      </a:dk2>
      <a:lt2>
        <a:srgbClr val="E7E6E6"/>
      </a:lt2>
      <a:accent1>
        <a:srgbClr val="FFC000"/>
      </a:accent1>
      <a:accent2>
        <a:srgbClr val="3734BE"/>
      </a:accent2>
      <a:accent3>
        <a:srgbClr val="034A90"/>
      </a:accent3>
      <a:accent4>
        <a:srgbClr val="008000"/>
      </a:accent4>
      <a:accent5>
        <a:srgbClr val="1C26E8"/>
      </a:accent5>
      <a:accent6>
        <a:srgbClr val="0944EB"/>
      </a:accent6>
      <a:hlink>
        <a:srgbClr val="0563C1"/>
      </a:hlink>
      <a:folHlink>
        <a:srgbClr val="954F72"/>
      </a:folHlink>
    </a:clrScheme>
    <a:fontScheme name="阿里巴巴普惠">
      <a:majorFont>
        <a:latin typeface="阿里巴巴普惠体"/>
        <a:ea typeface="阿里巴巴普惠体"/>
        <a:cs typeface=""/>
      </a:majorFont>
      <a:minorFont>
        <a:latin typeface="阿里巴巴普惠体"/>
        <a:ea typeface="阿里巴巴普惠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1">
      <a:dk1>
        <a:sysClr val="windowText" lastClr="000000"/>
      </a:dk1>
      <a:lt1>
        <a:srgbClr val="FFFFFF"/>
      </a:lt1>
      <a:dk2>
        <a:srgbClr val="44546A"/>
      </a:dk2>
      <a:lt2>
        <a:srgbClr val="E7E6E6"/>
      </a:lt2>
      <a:accent1>
        <a:srgbClr val="FFC000"/>
      </a:accent1>
      <a:accent2>
        <a:srgbClr val="3734BE"/>
      </a:accent2>
      <a:accent3>
        <a:srgbClr val="034A90"/>
      </a:accent3>
      <a:accent4>
        <a:srgbClr val="008000"/>
      </a:accent4>
      <a:accent5>
        <a:srgbClr val="1C26E8"/>
      </a:accent5>
      <a:accent6>
        <a:srgbClr val="0944EB"/>
      </a:accent6>
      <a:hlink>
        <a:srgbClr val="0563C1"/>
      </a:hlink>
      <a:folHlink>
        <a:srgbClr val="954F72"/>
      </a:folHlink>
    </a:clrScheme>
    <a:fontScheme name="阿里巴巴普惠">
      <a:majorFont>
        <a:latin typeface="阿里巴巴普惠体"/>
        <a:ea typeface="阿里巴巴普惠体"/>
        <a:cs typeface=""/>
      </a:majorFont>
      <a:minorFont>
        <a:latin typeface="阿里巴巴普惠体"/>
        <a:ea typeface="阿里巴巴普惠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2883</TotalTime>
  <Words>628</Words>
  <Application>Microsoft Office PowerPoint</Application>
  <PresentationFormat>Widescreen</PresentationFormat>
  <Paragraphs>95</Paragraphs>
  <Slides>16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35" baseType="lpstr">
      <vt:lpstr>#9Slide07 HoneyCream</vt:lpstr>
      <vt:lpstr>等线</vt:lpstr>
      <vt:lpstr>#9Slide07 SVNZiclets</vt:lpstr>
      <vt:lpstr>思源宋体 CN</vt:lpstr>
      <vt:lpstr>SVN-Newton</vt:lpstr>
      <vt:lpstr>Calibri</vt:lpstr>
      <vt:lpstr>Times New Roman</vt:lpstr>
      <vt:lpstr>#9Slide07 Altus</vt:lpstr>
      <vt:lpstr>胡晓波男神体</vt:lpstr>
      <vt:lpstr>思源黑体 CN Medium</vt:lpstr>
      <vt:lpstr>阿里巴巴普惠体</vt:lpstr>
      <vt:lpstr>Arial</vt:lpstr>
      <vt:lpstr>字魂58号-创中黑</vt:lpstr>
      <vt:lpstr>SVN-Adam Gorry</vt:lpstr>
      <vt:lpstr>宋体</vt:lpstr>
      <vt:lpstr>Wingdings</vt:lpstr>
      <vt:lpstr>Cambria</vt:lpstr>
      <vt:lpstr>Office 主题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主题名称</dc:title>
  <dc:creator>Administrator</dc:creator>
  <cp:lastModifiedBy>Administrator</cp:lastModifiedBy>
  <cp:revision>193</cp:revision>
  <dcterms:created xsi:type="dcterms:W3CDTF">2022-08-17T14:34:35Z</dcterms:created>
  <dcterms:modified xsi:type="dcterms:W3CDTF">2024-02-15T03:41:59Z</dcterms:modified>
</cp:coreProperties>
</file>