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sldIdLst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70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7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02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95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56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1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90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89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23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91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21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36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2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15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VN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94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VN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4158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8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VIẾT</a:t>
              </a:r>
              <a:endParaRPr lang="en-US" sz="58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33" b="1" kern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3</a:t>
              </a:r>
              <a:endParaRPr lang="en-US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F87520-44C6-BE4D-B355-631AF2C2AC8A}"/>
              </a:ext>
            </a:extLst>
          </p:cNvPr>
          <p:cNvSpPr txBox="1"/>
          <p:nvPr/>
        </p:nvSpPr>
        <p:spPr>
          <a:xfrm>
            <a:off x="3569774" y="62579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MÙA VÀNG</a:t>
            </a:r>
            <a:endParaRPr lang="en-US" sz="5867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1C43A-7491-304D-A903-87C45875E014}"/>
              </a:ext>
            </a:extLst>
          </p:cNvPr>
          <p:cNvGrpSpPr/>
          <p:nvPr/>
        </p:nvGrpSpPr>
        <p:grpSpPr>
          <a:xfrm>
            <a:off x="2038924" y="771219"/>
            <a:ext cx="2175937" cy="947479"/>
            <a:chOff x="360464" y="617893"/>
            <a:chExt cx="1631953" cy="7106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C349C8-2331-8940-AB59-F1749133B80A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</a:t>
              </a:r>
              <a:r>
                <a:rPr lang="en-US" sz="2400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ECB9B4-578D-D646-AC79-594F564449BD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</a:t>
              </a:r>
              <a:r>
                <a:rPr lang="en-US" sz="2400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43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4E123E-802F-634C-BDB8-04C4E9E2376F}"/>
              </a:ext>
            </a:extLst>
          </p:cNvPr>
          <p:cNvSpPr txBox="1"/>
          <p:nvPr/>
        </p:nvSpPr>
        <p:spPr>
          <a:xfrm>
            <a:off x="2322752" y="691255"/>
            <a:ext cx="8013440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b) </a:t>
            </a:r>
            <a:r>
              <a:rPr lang="vi-VN" sz="2400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 tiếng trong hoặc đơn thay cho ô vuông.</a:t>
            </a:r>
            <a:r>
              <a:rPr lang="en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endParaRPr lang="vi-VN" sz="24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01F4A3-4F26-2843-A429-296FF2C55FA3}"/>
              </a:ext>
            </a:extLst>
          </p:cNvPr>
          <p:cNvGrpSpPr/>
          <p:nvPr/>
        </p:nvGrpSpPr>
        <p:grpSpPr>
          <a:xfrm>
            <a:off x="2089543" y="1525710"/>
            <a:ext cx="8197585" cy="3046988"/>
            <a:chOff x="345209" y="1164453"/>
            <a:chExt cx="6148189" cy="22852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2CFFF4-6CDF-804E-84CC-5E12102AEB29}"/>
                </a:ext>
              </a:extLst>
            </p:cNvPr>
            <p:cNvSpPr/>
            <p:nvPr/>
          </p:nvSpPr>
          <p:spPr>
            <a:xfrm>
              <a:off x="345209" y="1164453"/>
              <a:ext cx="6148189" cy="2285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20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- Vườn cây tươi tốt nhờ công (sức/sứt)     lao động của cô bác nông dân.</a:t>
              </a:r>
            </a:p>
            <a:p>
              <a:pPr algn="just" defTabSz="1219170">
                <a:lnSpc>
                  <a:spcPct val="20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- Đầu xuân, dân làng nô (nức/nứt)    </a:t>
              </a:r>
              <a:r>
                <a:rPr lang="en-US" sz="2400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  </a:t>
              </a:r>
              <a:r>
                <a:rPr lang="vi-VN" sz="2400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ra đồng để trồng cây.</a:t>
              </a:r>
            </a:p>
            <a:p>
              <a:pPr algn="just" defTabSz="1219170">
                <a:lnSpc>
                  <a:spcPct val="20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- Nhiều loại củ, quả được dùng để làm (mức/ mứt)     </a:t>
              </a:r>
              <a:r>
                <a:rPr lang="vi-VN" sz="2400" kern="0" dirty="0">
                  <a:solidFill>
                    <a:srgbClr val="FFFFFF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mứ</a:t>
              </a:r>
              <a:r>
                <a:rPr lang="vi-VN" sz="2400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Tết.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9530AD-C991-3249-918B-57A047968928}"/>
                </a:ext>
              </a:extLst>
            </p:cNvPr>
            <p:cNvSpPr/>
            <p:nvPr/>
          </p:nvSpPr>
          <p:spPr>
            <a:xfrm>
              <a:off x="4133221" y="1334474"/>
              <a:ext cx="339905" cy="363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en-VN" sz="1867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95A5A9-F14B-DF4E-AD84-C31B14F84413}"/>
                </a:ext>
              </a:extLst>
            </p:cNvPr>
            <p:cNvSpPr/>
            <p:nvPr/>
          </p:nvSpPr>
          <p:spPr>
            <a:xfrm>
              <a:off x="3526150" y="2450350"/>
              <a:ext cx="328166" cy="3062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en-VN" sz="1867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95A5A9-F14B-DF4E-AD84-C31B14F84413}"/>
                </a:ext>
              </a:extLst>
            </p:cNvPr>
            <p:cNvSpPr/>
            <p:nvPr/>
          </p:nvSpPr>
          <p:spPr>
            <a:xfrm>
              <a:off x="5173411" y="2988232"/>
              <a:ext cx="328166" cy="3062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en-VN" sz="1867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835C70B7-6DB3-CD46-BFD8-F5CFA89FC699}"/>
              </a:ext>
            </a:extLst>
          </p:cNvPr>
          <p:cNvSpPr/>
          <p:nvPr/>
        </p:nvSpPr>
        <p:spPr>
          <a:xfrm>
            <a:off x="5966234" y="1770333"/>
            <a:ext cx="657412" cy="537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1867" kern="0">
              <a:solidFill>
                <a:srgbClr val="BAE5E4"/>
              </a:solidFill>
              <a:latin typeface="+mj-lt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ADC005-E5E7-7A44-A59F-518A7730CDD9}"/>
              </a:ext>
            </a:extLst>
          </p:cNvPr>
          <p:cNvSpPr/>
          <p:nvPr/>
        </p:nvSpPr>
        <p:spPr>
          <a:xfrm>
            <a:off x="5231881" y="3222309"/>
            <a:ext cx="514495" cy="50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1867" kern="0">
              <a:solidFill>
                <a:srgbClr val="BAE5E4"/>
              </a:solidFill>
              <a:latin typeface="+mj-lt"/>
              <a:sym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7AD4B2-3B9E-274C-932B-B0F20F5B4A52}"/>
              </a:ext>
            </a:extLst>
          </p:cNvPr>
          <p:cNvSpPr/>
          <p:nvPr/>
        </p:nvSpPr>
        <p:spPr>
          <a:xfrm>
            <a:off x="7593432" y="3957415"/>
            <a:ext cx="788568" cy="537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1867" kern="0">
              <a:solidFill>
                <a:srgbClr val="BAE5E4"/>
              </a:solidFill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0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3448095" y="727931"/>
            <a:ext cx="602683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333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NGHE- VIẾT</a:t>
            </a:r>
            <a:endParaRPr lang="en-US" sz="5333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4530187" y="2411047"/>
            <a:ext cx="214994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733" b="1" kern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Mùa vàng</a:t>
            </a:r>
            <a:endParaRPr lang="en-VN" sz="3733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3147325" y="3224049"/>
            <a:ext cx="8437308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viết.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23" y="3430137"/>
            <a:ext cx="406360" cy="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83" y="4324608"/>
            <a:ext cx="384000" cy="38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3147325" y="4112332"/>
            <a:ext cx="8437308" cy="64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 chính tả</a:t>
            </a:r>
            <a:r>
              <a:rPr lang="vi-VN" sz="2667" b="1" kern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GB" sz="2667" b="1" kern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</a:t>
            </a:r>
            <a:r>
              <a:rPr lang="vi-VN" sz="2667" b="1" kern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g/ </a:t>
            </a:r>
            <a:r>
              <a:rPr lang="en-GB" sz="2667" b="1" kern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</a:t>
            </a:r>
            <a:r>
              <a:rPr lang="vi-VN" sz="2667" b="1" kern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gh</a:t>
            </a: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3147325" y="5000615"/>
            <a:ext cx="8437308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 lựa chọn.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52" y="5206719"/>
            <a:ext cx="384000" cy="384000"/>
          </a:xfrm>
          <a:prstGeom prst="rect">
            <a:avLst/>
          </a:prstGeom>
        </p:spPr>
      </p:pic>
      <p:pic>
        <p:nvPicPr>
          <p:cNvPr id="11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A4204ED8-1DF5-594F-A543-EAE26ECD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83" y="411893"/>
            <a:ext cx="1682580" cy="1743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B273F-0B4C-16A5-645F-58160994F850}"/>
              </a:ext>
            </a:extLst>
          </p:cNvPr>
          <p:cNvSpPr txBox="1"/>
          <p:nvPr/>
        </p:nvSpPr>
        <p:spPr>
          <a:xfrm>
            <a:off x="3740478" y="568393"/>
            <a:ext cx="5985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800" b="1" kern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Yêu cầu cần đạt</a:t>
            </a:r>
            <a:endParaRPr lang="en-VN" sz="48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7F989F4A-1E6C-E29E-510B-821E7D36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" y="360218"/>
            <a:ext cx="2487554" cy="18565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25978-C436-950C-494E-EF74BD9E3164}"/>
              </a:ext>
            </a:extLst>
          </p:cNvPr>
          <p:cNvSpPr txBox="1"/>
          <p:nvPr/>
        </p:nvSpPr>
        <p:spPr>
          <a:xfrm>
            <a:off x="1011383" y="2382982"/>
            <a:ext cx="1073727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600"/>
              <a:t>Nghe viết đúng chính tả một đoạn bài </a:t>
            </a:r>
            <a:r>
              <a:rPr lang="en-GB" sz="3600" i="1">
                <a:solidFill>
                  <a:srgbClr val="C00000"/>
                </a:solidFill>
              </a:rPr>
              <a:t>Mùa vàng</a:t>
            </a:r>
            <a:r>
              <a:rPr lang="en-GB" sz="360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600"/>
              <a:t>Làm đúng các bài tập chính tả phân biệt: ng/ngh; r/d/gi.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142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92A72C-D839-A0D7-B1DD-690569E84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546" y="1423318"/>
            <a:ext cx="10883272" cy="412517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883262" y="4274952"/>
            <a:ext cx="696156" cy="10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3946171" y="3590024"/>
            <a:ext cx="1158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40" y="817565"/>
            <a:ext cx="462497" cy="4370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2430878" y="3590024"/>
            <a:ext cx="1199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6524103" y="4274952"/>
            <a:ext cx="1303715" cy="10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67CCA1-AA73-5344-AE55-2A4D219EA981}"/>
              </a:ext>
            </a:extLst>
          </p:cNvPr>
          <p:cNvCxnSpPr>
            <a:cxnSpLocks/>
          </p:cNvCxnSpPr>
          <p:nvPr/>
        </p:nvCxnSpPr>
        <p:spPr>
          <a:xfrm>
            <a:off x="10812275" y="3590024"/>
            <a:ext cx="6939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501905" y="858914"/>
            <a:ext cx="7154436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Các từ dễ viết sai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577320" y="1752073"/>
            <a:ext cx="799568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cày bừa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+mj-lt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77320" y="2536665"/>
            <a:ext cx="799568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gieo hạt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+mj-lt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77320" y="4154521"/>
            <a:ext cx="799568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vườn cây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447944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+mj-lt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2577320" y="3345593"/>
            <a:ext cx="799568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hạn hán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2728139" y="367051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+mj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2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5" y="1514451"/>
            <a:ext cx="715443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lang="en-US" sz="3600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267" b="1" ker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42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30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327C9E-DC85-E24B-8C26-43F853D7CE7C}"/>
              </a:ext>
            </a:extLst>
          </p:cNvPr>
          <p:cNvGrpSpPr/>
          <p:nvPr/>
        </p:nvGrpSpPr>
        <p:grpSpPr>
          <a:xfrm>
            <a:off x="7194610" y="1258392"/>
            <a:ext cx="3923556" cy="3949152"/>
            <a:chOff x="4252957" y="1153889"/>
            <a:chExt cx="2942667" cy="29618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9FF4145-6D02-FD4E-8C5A-63E0F565D647}"/>
                </a:ext>
              </a:extLst>
            </p:cNvPr>
            <p:cNvSpPr/>
            <p:nvPr/>
          </p:nvSpPr>
          <p:spPr>
            <a:xfrm>
              <a:off x="4408868" y="3336782"/>
              <a:ext cx="2449132" cy="652829"/>
            </a:xfrm>
            <a:prstGeom prst="ellipse">
              <a:avLst/>
            </a:prstGeom>
            <a:solidFill>
              <a:srgbClr val="BEE7FB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pic>
          <p:nvPicPr>
            <p:cNvPr id="1026" name="Picture 2" descr="Hình ảnh Mẫu Sen Sen Sen Sen Sen Vector, Sen Miễn Phí, Hoa, Lá Sen Vector  và PNG với nền trong suốt để tải xuống miễn phí">
              <a:extLst>
                <a:ext uri="{FF2B5EF4-FFF2-40B4-BE49-F238E27FC236}">
                  <a16:creationId xmlns:a16="http://schemas.microsoft.com/office/drawing/2014/main" id="{BD5314C5-FCD2-6840-A57F-93563526C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57" y="1153889"/>
              <a:ext cx="2942667" cy="296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72" y="576972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2501453" y="492661"/>
            <a:ext cx="7082091" cy="63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667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Chọn </a:t>
            </a:r>
            <a:r>
              <a:rPr lang="vi-VN" sz="2667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ng </a:t>
            </a:r>
            <a:r>
              <a:rPr lang="vi-VN" sz="2667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hoặc </a:t>
            </a:r>
            <a:r>
              <a:rPr lang="vi-VN" sz="2667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ngh</a:t>
            </a:r>
            <a:r>
              <a:rPr lang="vi-VN" sz="2667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thay cho ô vuông.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5C1CE-5D69-A34F-A998-7A729CD09BF1}"/>
              </a:ext>
            </a:extLst>
          </p:cNvPr>
          <p:cNvGrpSpPr/>
          <p:nvPr/>
        </p:nvGrpSpPr>
        <p:grpSpPr>
          <a:xfrm>
            <a:off x="2080104" y="1402945"/>
            <a:ext cx="7082091" cy="4196662"/>
            <a:chOff x="-528710" y="1475768"/>
            <a:chExt cx="5311568" cy="3147497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A00893-BE8B-5B41-BEEC-11F2E7ED6F7E}"/>
                </a:ext>
              </a:extLst>
            </p:cNvPr>
            <p:cNvSpPr/>
            <p:nvPr/>
          </p:nvSpPr>
          <p:spPr>
            <a:xfrm>
              <a:off x="-528710" y="1475768"/>
              <a:ext cx="5311568" cy="3147497"/>
            </a:xfrm>
            <a:prstGeom prst="rect">
              <a:avLst/>
            </a:prstGeom>
            <a:grpFill/>
            <a:ln w="19050">
              <a:noFill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311568"/>
                        <a:gd name="connsiteY0" fmla="*/ 0 h 3066224"/>
                        <a:gd name="connsiteX1" fmla="*/ 5311568 w 5311568"/>
                        <a:gd name="connsiteY1" fmla="*/ 0 h 3066224"/>
                        <a:gd name="connsiteX2" fmla="*/ 5311568 w 5311568"/>
                        <a:gd name="connsiteY2" fmla="*/ 3066224 h 3066224"/>
                        <a:gd name="connsiteX3" fmla="*/ 0 w 5311568"/>
                        <a:gd name="connsiteY3" fmla="*/ 3066224 h 3066224"/>
                        <a:gd name="connsiteX4" fmla="*/ 0 w 5311568"/>
                        <a:gd name="connsiteY4" fmla="*/ 0 h 3066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11568" h="3066224" fill="none" extrusionOk="0">
                          <a:moveTo>
                            <a:pt x="0" y="0"/>
                          </a:moveTo>
                          <a:cubicBezTo>
                            <a:pt x="1222096" y="106216"/>
                            <a:pt x="4711211" y="-142119"/>
                            <a:pt x="5311568" y="0"/>
                          </a:cubicBezTo>
                          <a:cubicBezTo>
                            <a:pt x="5311057" y="1098859"/>
                            <a:pt x="5310798" y="1749720"/>
                            <a:pt x="5311568" y="3066224"/>
                          </a:cubicBezTo>
                          <a:cubicBezTo>
                            <a:pt x="3620501" y="3036996"/>
                            <a:pt x="892547" y="3050530"/>
                            <a:pt x="0" y="3066224"/>
                          </a:cubicBezTo>
                          <a:cubicBezTo>
                            <a:pt x="-56229" y="2395705"/>
                            <a:pt x="-65128" y="830806"/>
                            <a:pt x="0" y="0"/>
                          </a:cubicBezTo>
                          <a:close/>
                        </a:path>
                        <a:path w="5311568" h="3066224" stroke="0" extrusionOk="0">
                          <a:moveTo>
                            <a:pt x="0" y="0"/>
                          </a:moveTo>
                          <a:cubicBezTo>
                            <a:pt x="2146832" y="-71603"/>
                            <a:pt x="4243858" y="126493"/>
                            <a:pt x="5311568" y="0"/>
                          </a:cubicBezTo>
                          <a:cubicBezTo>
                            <a:pt x="5222378" y="854751"/>
                            <a:pt x="5467352" y="2644159"/>
                            <a:pt x="5311568" y="3066224"/>
                          </a:cubicBezTo>
                          <a:cubicBezTo>
                            <a:pt x="3654653" y="3111068"/>
                            <a:pt x="1916940" y="2909337"/>
                            <a:pt x="0" y="3066224"/>
                          </a:cubicBezTo>
                          <a:cubicBezTo>
                            <a:pt x="-31925" y="2026275"/>
                            <a:pt x="67210" y="10350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anchor="b">
              <a:spAutoFit/>
            </a:bodyPr>
            <a:lstStyle/>
            <a:p>
              <a:pPr defTabSz="1219170">
                <a:lnSpc>
                  <a:spcPct val="200000"/>
                </a:lnSpc>
                <a:buClr>
                  <a:srgbClr val="000000"/>
                </a:buClr>
                <a:defRPr/>
              </a:pP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Cuốc con về                   hè</a:t>
              </a:r>
            </a:p>
            <a:p>
              <a:pPr defTabSz="1219170">
                <a:lnSpc>
                  <a:spcPct val="200000"/>
                </a:lnSpc>
                <a:buClr>
                  <a:srgbClr val="000000"/>
                </a:buClr>
                <a:defRPr/>
              </a:pP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đầm sen bát  </a:t>
              </a:r>
            </a:p>
            <a:p>
              <a:pPr defTabSz="1219170">
                <a:lnSpc>
                  <a:spcPct val="200000"/>
                </a:lnSpc>
                <a:buClr>
                  <a:srgbClr val="000000"/>
                </a:buClr>
                <a:defRPr/>
              </a:pP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Lá xanh xoè ô che</a:t>
              </a:r>
            </a:p>
            <a:p>
              <a:pPr defTabSz="1219170">
                <a:lnSpc>
                  <a:spcPct val="200000"/>
                </a:lnSpc>
                <a:buClr>
                  <a:srgbClr val="000000"/>
                </a:buClr>
                <a:defRPr/>
              </a:pP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Hoa đưa hương ngào ngạt.</a:t>
              </a:r>
            </a:p>
            <a:p>
              <a:pPr algn="r" defTabSz="1219170">
                <a:lnSpc>
                  <a:spcPct val="200000"/>
                </a:lnSpc>
                <a:buClr>
                  <a:srgbClr val="000000"/>
                </a:buClr>
                <a:defRPr/>
              </a:pPr>
              <a:r>
                <a:rPr lang="en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(Nguyễn Văn Chương)</a:t>
              </a:r>
              <a:endParaRPr lang="vi-VN" sz="2667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B1E92-CFF9-E147-B911-E623B6E48522}"/>
                </a:ext>
              </a:extLst>
            </p:cNvPr>
            <p:cNvSpPr/>
            <p:nvPr/>
          </p:nvSpPr>
          <p:spPr>
            <a:xfrm>
              <a:off x="1269637" y="1811294"/>
              <a:ext cx="1173449" cy="3638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en-VN" sz="1867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600C9E-429F-0547-A61E-1698C59A51EA}"/>
                </a:ext>
              </a:extLst>
            </p:cNvPr>
            <p:cNvSpPr/>
            <p:nvPr/>
          </p:nvSpPr>
          <p:spPr>
            <a:xfrm>
              <a:off x="2011671" y="2439255"/>
              <a:ext cx="1173449" cy="3638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en-VN" sz="1867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4066819" y="1793788"/>
            <a:ext cx="1701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n</a:t>
            </a:r>
            <a:r>
              <a:rPr lang="vi-VN" sz="320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ghỉ</a:t>
            </a:r>
            <a:endParaRPr lang="en-VN" sz="32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5630011" y="2599363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VN" sz="3200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ngát</a:t>
            </a:r>
          </a:p>
        </p:txBody>
      </p:sp>
    </p:spTree>
    <p:extLst>
      <p:ext uri="{BB962C8B-B14F-4D97-AF65-F5344CB8AC3E}">
        <p14:creationId xmlns:p14="http://schemas.microsoft.com/office/powerpoint/2010/main" val="29885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2754637" y="594331"/>
            <a:ext cx="708209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28" y="676847"/>
            <a:ext cx="471619" cy="471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2544238" y="1282056"/>
            <a:ext cx="6402217" cy="63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a) 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 </a:t>
            </a:r>
            <a:r>
              <a:rPr lang="vi-VN" sz="2667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r</a:t>
            </a:r>
            <a:r>
              <a:rPr lang="vi-VN" sz="2667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vi-VN" sz="2667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d</a:t>
            </a:r>
            <a:r>
              <a:rPr lang="vi-VN" sz="2667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hoặc </a:t>
            </a:r>
            <a:r>
              <a:rPr lang="vi-VN" sz="2667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gi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thay cho ô vuông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3FAC21-B224-DC48-9C2F-3D971B7C3D60}"/>
              </a:ext>
            </a:extLst>
          </p:cNvPr>
          <p:cNvGrpSpPr/>
          <p:nvPr/>
        </p:nvGrpSpPr>
        <p:grpSpPr>
          <a:xfrm>
            <a:off x="3316147" y="2476289"/>
            <a:ext cx="6263832" cy="3170740"/>
            <a:chOff x="1344110" y="1720042"/>
            <a:chExt cx="4697874" cy="23780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5184D0-493B-9D40-A318-071FD9BE94D2}"/>
                </a:ext>
              </a:extLst>
            </p:cNvPr>
            <p:cNvSpPr/>
            <p:nvPr/>
          </p:nvSpPr>
          <p:spPr>
            <a:xfrm>
              <a:off x="1344110" y="1720042"/>
              <a:ext cx="4697874" cy="2378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Mưa          </a:t>
              </a: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ăng 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   </a:t>
              </a: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trên đồng</a:t>
              </a:r>
              <a:endParaRPr lang="en-VN" sz="2667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/>
                <a:sym typeface="Arial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Uốn mềm ngọn lúa</a:t>
              </a:r>
              <a:endParaRPr lang="en-VN" sz="2667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/>
                <a:sym typeface="Arial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Hoa xoan </a:t>
              </a:r>
              <a:r>
                <a:rPr lang="vi-VN" sz="2667" ker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theo       </a:t>
              </a:r>
              <a:r>
                <a:rPr lang="en-GB" sz="2667" ker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 </a:t>
              </a:r>
              <a:r>
                <a:rPr lang="vi-VN" sz="2667" ker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     </a:t>
              </a: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ó</a:t>
              </a:r>
              <a:endParaRPr lang="en-VN" sz="2667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/>
                <a:sym typeface="Arial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          ải 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  </a:t>
              </a: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tím mặt đường.</a:t>
              </a:r>
              <a:endParaRPr lang="en-VN" sz="2667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/>
                <a:sym typeface="Arial"/>
              </a:endParaRPr>
            </a:p>
            <a:p>
              <a:pPr algn="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kern="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/>
                  <a:sym typeface="Arial"/>
                </a:rPr>
                <a:t>	(Theo Nguyễn Bao)</a:t>
              </a:r>
              <a:endParaRPr lang="en-VN" sz="2667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D5556E-C388-9B4C-878F-C7558BC40DCC}"/>
                </a:ext>
              </a:extLst>
            </p:cNvPr>
            <p:cNvSpPr/>
            <p:nvPr/>
          </p:nvSpPr>
          <p:spPr>
            <a:xfrm>
              <a:off x="2118266" y="1853308"/>
              <a:ext cx="881630" cy="363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en-VN" sz="1867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5F31D-A660-EC4F-A857-E45C695F9CB5}"/>
                </a:ext>
              </a:extLst>
            </p:cNvPr>
            <p:cNvSpPr/>
            <p:nvPr/>
          </p:nvSpPr>
          <p:spPr>
            <a:xfrm>
              <a:off x="3252231" y="2727123"/>
              <a:ext cx="881630" cy="363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en-VN" sz="1867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0764F5-1AB2-3F4F-A869-7A3C3A574181}"/>
                </a:ext>
              </a:extLst>
            </p:cNvPr>
            <p:cNvSpPr/>
            <p:nvPr/>
          </p:nvSpPr>
          <p:spPr>
            <a:xfrm>
              <a:off x="1448863" y="3209475"/>
              <a:ext cx="881630" cy="363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en-VN" sz="1867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</p:grpSp>
      <p:pic>
        <p:nvPicPr>
          <p:cNvPr id="19" name="Picture 2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id="{FE247E19-03EE-0147-869A-88D815E37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5" b="89848" l="74070" r="98256">
                        <a14:foregroundMark x1="80397" y1="75635" x2="84186" y2="69797"/>
                        <a14:foregroundMark x1="74302" y1="85025" x2="80397" y2="75635"/>
                        <a14:foregroundMark x1="84535" y1="68020" x2="84535" y2="68020"/>
                        <a14:foregroundMark x1="85698" y1="68020" x2="85698" y2="68020"/>
                        <a14:foregroundMark x1="86628" y1="68020" x2="86628" y2="68020"/>
                        <a14:foregroundMark x1="91266" y1="73149" x2="95581" y2="78173"/>
                        <a14:foregroundMark x1="86860" y1="68020" x2="87725" y2="69026"/>
                        <a14:foregroundMark x1="97674" y1="81472" x2="97674" y2="81472"/>
                        <a14:foregroundMark x1="97674" y1="81472" x2="97674" y2="63959"/>
                        <a14:foregroundMark x1="97674" y1="69289" x2="98140" y2="84772"/>
                        <a14:foregroundMark x1="98140" y1="84772" x2="98256" y2="85025"/>
                        <a14:foregroundMark x1="98256" y1="84518" x2="98256" y2="84518"/>
                        <a14:foregroundMark x1="89070" y1="48985" x2="85349" y2="47208"/>
                        <a14:foregroundMark x1="83140" y1="46701" x2="85814" y2="46954"/>
                        <a14:foregroundMark x1="90698" y1="28173" x2="96047" y2="40609"/>
                        <a14:foregroundMark x1="96047" y1="40609" x2="98023" y2="53046"/>
                        <a14:foregroundMark x1="89419" y1="25635" x2="89419" y2="25635"/>
                        <a14:foregroundMark x1="89419" y1="24873" x2="89419" y2="24873"/>
                        <a14:backgroundMark x1="80116" y1="75635" x2="80116" y2="75635"/>
                        <a14:backgroundMark x1="89651" y1="70305" x2="89651" y2="70305"/>
                        <a14:backgroundMark x1="89651" y1="70305" x2="90698" y2="73858"/>
                        <a14:backgroundMark x1="89070" y1="71574" x2="89651" y2="70812"/>
                        <a14:backgroundMark x1="89651" y1="70305" x2="87791" y2="6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45"/>
          <a:stretch/>
        </p:blipFill>
        <p:spPr bwMode="auto">
          <a:xfrm rot="20413200">
            <a:off x="9675476" y="-1006"/>
            <a:ext cx="1813932" cy="25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inted Transparent Large Purple Flower Clipsrt​ | Gallery Yopriceville -  High-Quality Images and Transparent PNG Free Clipart">
            <a:extLst>
              <a:ext uri="{FF2B5EF4-FFF2-40B4-BE49-F238E27FC236}">
                <a16:creationId xmlns:a16="http://schemas.microsoft.com/office/drawing/2014/main" id="{468D9E63-94C6-354F-874E-291247AE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355" y="4494337"/>
            <a:ext cx="2760792" cy="19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F10FF6-19DE-36FB-B72B-D63144D77E7C}"/>
              </a:ext>
            </a:extLst>
          </p:cNvPr>
          <p:cNvSpPr txBox="1"/>
          <p:nvPr/>
        </p:nvSpPr>
        <p:spPr>
          <a:xfrm>
            <a:off x="4348355" y="2660860"/>
            <a:ext cx="1175507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C00000"/>
                </a:solidFill>
              </a:rPr>
              <a:t>  gi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EDDCB-8BBF-3B61-12F8-2BC8E9951D93}"/>
              </a:ext>
            </a:extLst>
          </p:cNvPr>
          <p:cNvSpPr txBox="1"/>
          <p:nvPr/>
        </p:nvSpPr>
        <p:spPr>
          <a:xfrm>
            <a:off x="5860308" y="3813251"/>
            <a:ext cx="1175507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C00000"/>
                </a:solidFill>
              </a:rPr>
              <a:t>  gi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76C99-C70B-0430-B0FD-579CFC5A0CB0}"/>
              </a:ext>
            </a:extLst>
          </p:cNvPr>
          <p:cNvSpPr txBox="1"/>
          <p:nvPr/>
        </p:nvSpPr>
        <p:spPr>
          <a:xfrm>
            <a:off x="3455818" y="4478844"/>
            <a:ext cx="1175507" cy="4616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C00000"/>
                </a:solidFill>
              </a:rPr>
              <a:t>     R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B273F-0B4C-16A5-645F-58160994F850}"/>
              </a:ext>
            </a:extLst>
          </p:cNvPr>
          <p:cNvSpPr txBox="1"/>
          <p:nvPr/>
        </p:nvSpPr>
        <p:spPr>
          <a:xfrm>
            <a:off x="3740478" y="568393"/>
            <a:ext cx="5985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800" b="1" kern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Yêu cầu cần đạt</a:t>
            </a:r>
            <a:endParaRPr lang="en-VN" sz="48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id="{7F989F4A-1E6C-E29E-510B-821E7D36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" y="360218"/>
            <a:ext cx="2487554" cy="18565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25978-C436-950C-494E-EF74BD9E3164}"/>
              </a:ext>
            </a:extLst>
          </p:cNvPr>
          <p:cNvSpPr txBox="1"/>
          <p:nvPr/>
        </p:nvSpPr>
        <p:spPr>
          <a:xfrm>
            <a:off x="1011383" y="2382982"/>
            <a:ext cx="1073727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600"/>
              <a:t>Nghe viết đúng chính tả một đoạn bài </a:t>
            </a:r>
            <a:r>
              <a:rPr lang="en-GB" sz="3600" i="1">
                <a:solidFill>
                  <a:srgbClr val="C00000"/>
                </a:solidFill>
              </a:rPr>
              <a:t>Mùa vàng</a:t>
            </a:r>
            <a:r>
              <a:rPr lang="en-GB" sz="360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600"/>
              <a:t>Làm đúng các bài tập chính tả phân biệt: ng/ngh; r/d/gi.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395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279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Kalam</vt:lpstr>
      <vt:lpstr>Montserrat</vt:lpstr>
      <vt:lpstr>Tahoma</vt:lpstr>
      <vt:lpstr>Times New Roman</vt:lpstr>
      <vt:lpstr>UTM Avo</vt:lpstr>
      <vt:lpstr>UTM Cookies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Hang</cp:lastModifiedBy>
  <cp:revision>4</cp:revision>
  <dcterms:created xsi:type="dcterms:W3CDTF">2022-01-02T03:23:10Z</dcterms:created>
  <dcterms:modified xsi:type="dcterms:W3CDTF">2023-02-08T12:51:01Z</dcterms:modified>
</cp:coreProperties>
</file>