
<file path=[Content_Types].xml><?xml version="1.0" encoding="utf-8"?>
<Types xmlns="http://schemas.openxmlformats.org/package/2006/content-types">
  <Default Extension="png" ContentType="image/png"/>
  <Default Extension="mp3" ContentType="audio/mpe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74" r:id="rId4"/>
    <p:sldId id="321" r:id="rId5"/>
    <p:sldId id="322" r:id="rId6"/>
    <p:sldId id="323" r:id="rId7"/>
    <p:sldId id="260" r:id="rId8"/>
    <p:sldId id="327" r:id="rId9"/>
    <p:sldId id="282" r:id="rId10"/>
    <p:sldId id="324" r:id="rId11"/>
    <p:sldId id="325" r:id="rId12"/>
    <p:sldId id="259" r:id="rId13"/>
    <p:sldId id="3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66"/>
    <a:srgbClr val="FF3399"/>
    <a:srgbClr val="99FFCC"/>
    <a:srgbClr val="FFCCFF"/>
    <a:srgbClr val="63BCEC"/>
    <a:srgbClr val="8FC36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220" autoAdjust="0"/>
  </p:normalViewPr>
  <p:slideViewPr>
    <p:cSldViewPr snapToGrid="0">
      <p:cViewPr varScale="1">
        <p:scale>
          <a:sx n="73" d="100"/>
          <a:sy n="73" d="100"/>
        </p:scale>
        <p:origin x="998"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77DD3-DE12-4583-95EA-EC7B795DC50E}"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3A29F-1BB2-4FC5-9EC8-36A708B398EC}" type="slidenum">
              <a:rPr lang="en-US" smtClean="0"/>
              <a:t>‹#›</a:t>
            </a:fld>
            <a:endParaRPr lang="en-US"/>
          </a:p>
        </p:txBody>
      </p:sp>
    </p:spTree>
    <p:extLst>
      <p:ext uri="{BB962C8B-B14F-4D97-AF65-F5344CB8AC3E}">
        <p14:creationId xmlns:p14="http://schemas.microsoft.com/office/powerpoint/2010/main" val="250846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Kick </a:t>
            </a:r>
            <a:r>
              <a:rPr lang="en-US" baseline="0" dirty="0" err="1"/>
              <a:t>vào</a:t>
            </a:r>
            <a:r>
              <a:rPr lang="en-US" baseline="0" dirty="0"/>
              <a:t> </a:t>
            </a:r>
            <a:r>
              <a:rPr lang="en-US" baseline="0" dirty="0" err="1"/>
              <a:t>đáp</a:t>
            </a:r>
            <a:r>
              <a:rPr lang="en-US" baseline="0" dirty="0"/>
              <a:t> </a:t>
            </a:r>
            <a:r>
              <a:rPr lang="en-US" baseline="0" dirty="0" err="1"/>
              <a:t>án</a:t>
            </a:r>
            <a:r>
              <a:rPr lang="en-US" baseline="0" dirty="0"/>
              <a:t> </a:t>
            </a:r>
            <a:r>
              <a:rPr lang="en-US" baseline="0" dirty="0" err="1"/>
              <a:t>sẽ</a:t>
            </a:r>
            <a:r>
              <a:rPr lang="en-US" baseline="0" dirty="0"/>
              <a:t> </a:t>
            </a:r>
            <a:r>
              <a:rPr lang="en-US" baseline="0" dirty="0" err="1"/>
              <a:t>hiện</a:t>
            </a:r>
            <a:r>
              <a:rPr lang="en-US" baseline="0" dirty="0"/>
              <a:t> </a:t>
            </a:r>
            <a:r>
              <a:rPr lang="en-US" baseline="0" dirty="0" err="1"/>
              <a:t>kết</a:t>
            </a:r>
            <a:r>
              <a:rPr lang="en-US" baseline="0" dirty="0"/>
              <a:t> </a:t>
            </a:r>
            <a:r>
              <a:rPr lang="en-US" baseline="0" dirty="0" err="1"/>
              <a:t>quả</a:t>
            </a:r>
            <a:r>
              <a:rPr lang="en-US" baseline="0" dirty="0"/>
              <a:t>.</a:t>
            </a:r>
          </a:p>
          <a:p>
            <a:pPr marL="171450" indent="-171450">
              <a:buFontTx/>
              <a:buChar char="-"/>
            </a:pPr>
            <a:r>
              <a:rPr lang="en-US" baseline="0" dirty="0"/>
              <a:t>Kick </a:t>
            </a:r>
            <a:r>
              <a:rPr lang="en-US" baseline="0" dirty="0" err="1"/>
              <a:t>vào</a:t>
            </a:r>
            <a:r>
              <a:rPr lang="en-US" baseline="0" dirty="0"/>
              <a:t> </a:t>
            </a:r>
            <a:r>
              <a:rPr lang="en-US" baseline="0" dirty="0" err="1"/>
              <a:t>sọt</a:t>
            </a:r>
            <a:r>
              <a:rPr lang="en-US" baseline="0" dirty="0"/>
              <a:t> </a:t>
            </a:r>
            <a:r>
              <a:rPr lang="en-US" baseline="0" dirty="0" err="1"/>
              <a:t>rác</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với</a:t>
            </a:r>
            <a:r>
              <a:rPr lang="en-US" baseline="0" dirty="0"/>
              <a:t> slide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91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Kick </a:t>
            </a:r>
            <a:r>
              <a:rPr lang="en-US" baseline="0" dirty="0" err="1"/>
              <a:t>vào</a:t>
            </a:r>
            <a:r>
              <a:rPr lang="en-US" baseline="0" dirty="0"/>
              <a:t> </a:t>
            </a:r>
            <a:r>
              <a:rPr lang="en-US" baseline="0" dirty="0" err="1"/>
              <a:t>đáp</a:t>
            </a:r>
            <a:r>
              <a:rPr lang="en-US" baseline="0" dirty="0"/>
              <a:t> </a:t>
            </a:r>
            <a:r>
              <a:rPr lang="en-US" baseline="0" dirty="0" err="1"/>
              <a:t>án</a:t>
            </a:r>
            <a:r>
              <a:rPr lang="en-US" baseline="0" dirty="0"/>
              <a:t> </a:t>
            </a:r>
            <a:r>
              <a:rPr lang="en-US" baseline="0" dirty="0" err="1"/>
              <a:t>sẽ</a:t>
            </a:r>
            <a:r>
              <a:rPr lang="en-US" baseline="0" dirty="0"/>
              <a:t> </a:t>
            </a:r>
            <a:r>
              <a:rPr lang="en-US" baseline="0" dirty="0" err="1"/>
              <a:t>hiện</a:t>
            </a:r>
            <a:r>
              <a:rPr lang="en-US" baseline="0" dirty="0"/>
              <a:t> </a:t>
            </a:r>
            <a:r>
              <a:rPr lang="en-US" baseline="0" dirty="0" err="1"/>
              <a:t>kết</a:t>
            </a:r>
            <a:r>
              <a:rPr lang="en-US" baseline="0" dirty="0"/>
              <a:t> </a:t>
            </a:r>
            <a:r>
              <a:rPr lang="en-US" baseline="0" dirty="0" err="1"/>
              <a:t>quả</a:t>
            </a:r>
            <a:r>
              <a:rPr lang="en-US" baseline="0" dirty="0"/>
              <a:t>.</a:t>
            </a:r>
          </a:p>
          <a:p>
            <a:pPr marL="171450" indent="-171450">
              <a:buFontTx/>
              <a:buChar char="-"/>
            </a:pPr>
            <a:r>
              <a:rPr lang="en-US" baseline="0" dirty="0"/>
              <a:t>Kick </a:t>
            </a:r>
            <a:r>
              <a:rPr lang="en-US" baseline="0" dirty="0" err="1"/>
              <a:t>vào</a:t>
            </a:r>
            <a:r>
              <a:rPr lang="en-US" baseline="0" dirty="0"/>
              <a:t> </a:t>
            </a:r>
            <a:r>
              <a:rPr lang="en-US" baseline="0" dirty="0" err="1"/>
              <a:t>sọt</a:t>
            </a:r>
            <a:r>
              <a:rPr lang="en-US" baseline="0" dirty="0"/>
              <a:t> </a:t>
            </a:r>
            <a:r>
              <a:rPr lang="en-US" baseline="0" dirty="0" err="1"/>
              <a:t>rác</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với</a:t>
            </a:r>
            <a:r>
              <a:rPr lang="en-US" baseline="0" dirty="0"/>
              <a:t> slide </a:t>
            </a:r>
            <a:r>
              <a:rPr lang="en-US" baseline="0" dirty="0" err="1"/>
              <a:t>câu</a:t>
            </a:r>
            <a:r>
              <a:rPr lang="en-US" baseline="0" dirty="0"/>
              <a:t> </a:t>
            </a:r>
            <a:r>
              <a:rPr lang="en-US" baseline="0" dirty="0" err="1"/>
              <a:t>hỏi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80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Kick </a:t>
            </a:r>
            <a:r>
              <a:rPr lang="en-US" baseline="0" dirty="0" err="1"/>
              <a:t>vào</a:t>
            </a:r>
            <a:r>
              <a:rPr lang="en-US" baseline="0" dirty="0"/>
              <a:t> </a:t>
            </a:r>
            <a:r>
              <a:rPr lang="en-US" baseline="0" dirty="0" err="1"/>
              <a:t>đáp</a:t>
            </a:r>
            <a:r>
              <a:rPr lang="en-US" baseline="0" dirty="0"/>
              <a:t> </a:t>
            </a:r>
            <a:r>
              <a:rPr lang="en-US" baseline="0" dirty="0" err="1"/>
              <a:t>án</a:t>
            </a:r>
            <a:r>
              <a:rPr lang="en-US" baseline="0" dirty="0"/>
              <a:t> </a:t>
            </a:r>
            <a:r>
              <a:rPr lang="en-US" baseline="0" dirty="0" err="1"/>
              <a:t>sẽ</a:t>
            </a:r>
            <a:r>
              <a:rPr lang="en-US" baseline="0" dirty="0"/>
              <a:t> </a:t>
            </a:r>
            <a:r>
              <a:rPr lang="en-US" baseline="0" dirty="0" err="1"/>
              <a:t>hiện</a:t>
            </a:r>
            <a:r>
              <a:rPr lang="en-US" baseline="0" dirty="0"/>
              <a:t> </a:t>
            </a:r>
            <a:r>
              <a:rPr lang="en-US" baseline="0" dirty="0" err="1"/>
              <a:t>kết</a:t>
            </a:r>
            <a:r>
              <a:rPr lang="en-US" baseline="0" dirty="0"/>
              <a:t> </a:t>
            </a:r>
            <a:r>
              <a:rPr lang="en-US" baseline="0" dirty="0" err="1"/>
              <a:t>quả</a:t>
            </a:r>
            <a:r>
              <a:rPr lang="en-US" baseline="0" dirty="0"/>
              <a:t>.</a:t>
            </a:r>
          </a:p>
          <a:p>
            <a:pPr marL="171450" indent="-171450">
              <a:buFontTx/>
              <a:buChar char="-"/>
            </a:pPr>
            <a:r>
              <a:rPr lang="en-US" baseline="0" dirty="0"/>
              <a:t>Kick </a:t>
            </a:r>
            <a:r>
              <a:rPr lang="en-US" baseline="0" dirty="0" err="1"/>
              <a:t>vào</a:t>
            </a:r>
            <a:r>
              <a:rPr lang="en-US" baseline="0" dirty="0"/>
              <a:t> </a:t>
            </a:r>
            <a:r>
              <a:rPr lang="en-US" baseline="0" dirty="0" err="1"/>
              <a:t>sọt</a:t>
            </a:r>
            <a:r>
              <a:rPr lang="en-US" baseline="0" dirty="0"/>
              <a:t> </a:t>
            </a:r>
            <a:r>
              <a:rPr lang="en-US" baseline="0" dirty="0" err="1"/>
              <a:t>rác</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với</a:t>
            </a:r>
            <a:r>
              <a:rPr lang="en-US" baseline="0" dirty="0"/>
              <a:t> slide </a:t>
            </a:r>
            <a:r>
              <a:rPr lang="en-US" baseline="0" dirty="0" err="1"/>
              <a:t>câu</a:t>
            </a:r>
            <a:r>
              <a:rPr lang="en-US" baseline="0" dirty="0"/>
              <a:t> </a:t>
            </a:r>
            <a:r>
              <a:rPr lang="en-US" baseline="0" dirty="0" err="1"/>
              <a:t>hỏi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40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31090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73237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836650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732979"/>
      </p:ext>
    </p:extLst>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90082966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2766442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1326428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15599610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87557052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0544588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12/2/2024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8198043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388562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12/2/2024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6125448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12/2/2024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0172079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12/2/2024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11" name="Picture 10">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2" name="Picture 11">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3" name="Picture 12">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4" name="Picture 13">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5" name="Picture 14">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6" name="Picture 15">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7"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8"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9"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20" name="Picture 19">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21" name="Picture 20">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2" name="Picture 21">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3" name="Picture 22">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4" name="TextBox 23">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5" name="TextBox 24">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1195373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750" fill="hold"/>
                                        <p:tgtEl>
                                          <p:spTgt spid="24"/>
                                        </p:tgtEl>
                                        <p:attrNameLst>
                                          <p:attrName>ppt_w</p:attrName>
                                        </p:attrNameLst>
                                      </p:cBhvr>
                                      <p:tavLst>
                                        <p:tav tm="0">
                                          <p:val>
                                            <p:fltVal val="0"/>
                                          </p:val>
                                        </p:tav>
                                        <p:tav tm="100000">
                                          <p:val>
                                            <p:strVal val="#ppt_w"/>
                                          </p:val>
                                        </p:tav>
                                      </p:tavLst>
                                    </p:anim>
                                    <p:anim calcmode="lin" valueType="num">
                                      <p:cBhvr>
                                        <p:cTn id="8" dur="1750" fill="hold"/>
                                        <p:tgtEl>
                                          <p:spTgt spid="24"/>
                                        </p:tgtEl>
                                        <p:attrNameLst>
                                          <p:attrName>ppt_h</p:attrName>
                                        </p:attrNameLst>
                                      </p:cBhvr>
                                      <p:tavLst>
                                        <p:tav tm="0">
                                          <p:val>
                                            <p:fltVal val="0"/>
                                          </p:val>
                                        </p:tav>
                                        <p:tav tm="100000">
                                          <p:val>
                                            <p:strVal val="#ppt_h"/>
                                          </p:val>
                                        </p:tav>
                                      </p:tavLst>
                                    </p:anim>
                                    <p:animEffect transition="in" filter="fade">
                                      <p:cBhvr>
                                        <p:cTn id="9" dur="1750"/>
                                        <p:tgtEl>
                                          <p:spTgt spid="2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12/2/2024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7" name="Picture 6">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8" name="Picture 7">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9" name="Picture 8">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0" name="Picture 9">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1" name="Picture 10">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2" name="Picture 11">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7" name="Picture 16">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8" name="Picture 17">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9" name="Picture 18">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0" name="TextBox 19">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1" name="TextBox 20">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6904584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12/2/2024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6" name="Picture 5">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7" name="Picture 6">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8" name="Picture 7">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9" name="Picture 8">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0" name="Picture 9">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4"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5" name="Picture 14">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6" name="Picture 15">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8" name="Picture 17">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9" name="TextBox 18">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0956606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12/2/2024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14372560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12/2/2024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943160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12/2/2024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9416404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12/2/2024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45390562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96630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83312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12/2/2024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19337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12/2/2024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93712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12/2/2024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53576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95664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28169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DEA659B-1357-9BC9-63E0-82CE049DD9B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3381"/>
          <a:stretch/>
        </p:blipFill>
        <p:spPr>
          <a:xfrm>
            <a:off x="0" y="-231820"/>
            <a:ext cx="12192000" cy="7089820"/>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957881B7-3B28-76AB-824F-87A6EB90FAA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25105" y="209063"/>
            <a:ext cx="1463410" cy="1463410"/>
          </a:xfrm>
          <a:prstGeom prst="rect">
            <a:avLst/>
          </a:prstGeom>
        </p:spPr>
      </p:pic>
    </p:spTree>
    <p:extLst>
      <p:ext uri="{BB962C8B-B14F-4D97-AF65-F5344CB8AC3E}">
        <p14:creationId xmlns:p14="http://schemas.microsoft.com/office/powerpoint/2010/main" val="1357663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4000"/>
            <a:lum/>
          </a:blip>
          <a:srcRect/>
          <a:stretch>
            <a:fillRect t="-18000" b="-8000"/>
          </a:stretch>
        </a:blipFill>
        <a:effectLst/>
      </p:bgPr>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945A8B86-A447-48FF-C3D9-D71263225F6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725105" y="209063"/>
            <a:ext cx="1463410" cy="1463410"/>
          </a:xfrm>
          <a:prstGeom prst="rect">
            <a:avLst/>
          </a:prstGeom>
        </p:spPr>
      </p:pic>
    </p:spTree>
    <p:extLst>
      <p:ext uri="{BB962C8B-B14F-4D97-AF65-F5344CB8AC3E}">
        <p14:creationId xmlns:p14="http://schemas.microsoft.com/office/powerpoint/2010/main" val="3003989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wheel spokes="1"/>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4.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media" Target="../media/media2.mp3"/><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16.png"/><Relationship Id="rId5" Type="http://schemas.openxmlformats.org/officeDocument/2006/relationships/slideLayout" Target="../slideLayouts/slideLayout12.xml"/><Relationship Id="rId10" Type="http://schemas.microsoft.com/office/2007/relationships/hdphoto" Target="../media/hdphoto3.wdp"/><Relationship Id="rId4" Type="http://schemas.openxmlformats.org/officeDocument/2006/relationships/audio" Target="../media/media2.mp3"/><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media" Target="../media/media2.mp3"/><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6.png"/><Relationship Id="rId5" Type="http://schemas.openxmlformats.org/officeDocument/2006/relationships/slideLayout" Target="../slideLayouts/slideLayout12.xml"/><Relationship Id="rId10" Type="http://schemas.microsoft.com/office/2007/relationships/hdphoto" Target="../media/hdphoto3.wdp"/><Relationship Id="rId4" Type="http://schemas.openxmlformats.org/officeDocument/2006/relationships/audio" Target="../media/media2.mp3"/><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media" Target="../media/media2.mp3"/><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16.png"/><Relationship Id="rId5" Type="http://schemas.openxmlformats.org/officeDocument/2006/relationships/slideLayout" Target="../slideLayouts/slideLayout12.xml"/><Relationship Id="rId10" Type="http://schemas.microsoft.com/office/2007/relationships/hdphoto" Target="../media/hdphoto3.wdp"/><Relationship Id="rId4" Type="http://schemas.openxmlformats.org/officeDocument/2006/relationships/audio" Target="../media/media2.mp3"/><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control" Target="../activeX/activeX2.xml"/><Relationship Id="rId7" Type="http://schemas.openxmlformats.org/officeDocument/2006/relationships/image" Target="../media/image18.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control" Target="../activeX/activeX4.xml"/><Relationship Id="rId10" Type="http://schemas.openxmlformats.org/officeDocument/2006/relationships/image" Target="../media/image21.wmf"/><Relationship Id="rId4" Type="http://schemas.openxmlformats.org/officeDocument/2006/relationships/control" Target="../activeX/activeX3.xml"/><Relationship Id="rId9" Type="http://schemas.openxmlformats.org/officeDocument/2006/relationships/image" Target="../media/image20.wmf"/></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20472106">
            <a:off x="-38490" y="25839"/>
            <a:ext cx="1272725" cy="1303766"/>
          </a:xfrm>
          <a:prstGeom prst="rect">
            <a:avLst/>
          </a:prstGeom>
        </p:spPr>
      </p:pic>
      <p:pic>
        <p:nvPicPr>
          <p:cNvPr id="13" name="Picture 4" descr="Shape&#10;&#10;Description automatically generated with medium confidence">
            <a:extLst>
              <a:ext uri="{FF2B5EF4-FFF2-40B4-BE49-F238E27FC236}">
                <a16:creationId xmlns:a16="http://schemas.microsoft.com/office/drawing/2014/main" id="{579C29C5-BC9D-989C-21DC-6F493EEA3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6103" y="-74584"/>
            <a:ext cx="2778847" cy="2837475"/>
          </a:xfrm>
          <a:prstGeom prst="rect">
            <a:avLst/>
          </a:prstGeom>
        </p:spPr>
      </p:pic>
      <p:pic>
        <p:nvPicPr>
          <p:cNvPr id="4" name="Picture 3">
            <a:extLst>
              <a:ext uri="{FF2B5EF4-FFF2-40B4-BE49-F238E27FC236}">
                <a16:creationId xmlns:a16="http://schemas.microsoft.com/office/drawing/2014/main" id="{CF560451-30CB-0D64-25B7-52B7DC725C04}"/>
              </a:ext>
            </a:extLst>
          </p:cNvPr>
          <p:cNvPicPr>
            <a:picLocks noChangeAspect="1"/>
          </p:cNvPicPr>
          <p:nvPr/>
        </p:nvPicPr>
        <p:blipFill>
          <a:blip r:embed="rId4"/>
          <a:stretch>
            <a:fillRect/>
          </a:stretch>
        </p:blipFill>
        <p:spPr>
          <a:xfrm>
            <a:off x="9511578" y="539723"/>
            <a:ext cx="2292295" cy="1072989"/>
          </a:xfrm>
          <a:prstGeom prst="rect">
            <a:avLst/>
          </a:prstGeom>
        </p:spPr>
      </p:pic>
      <p:pic>
        <p:nvPicPr>
          <p:cNvPr id="8" name="Picture 7">
            <a:extLst>
              <a:ext uri="{FF2B5EF4-FFF2-40B4-BE49-F238E27FC236}">
                <a16:creationId xmlns:a16="http://schemas.microsoft.com/office/drawing/2014/main" id="{67844FF1-DEE3-94BD-FAF3-6173EC7000CB}"/>
              </a:ext>
            </a:extLst>
          </p:cNvPr>
          <p:cNvPicPr>
            <a:picLocks noChangeAspect="1"/>
          </p:cNvPicPr>
          <p:nvPr/>
        </p:nvPicPr>
        <p:blipFill>
          <a:blip r:embed="rId5"/>
          <a:stretch>
            <a:fillRect/>
          </a:stretch>
        </p:blipFill>
        <p:spPr>
          <a:xfrm>
            <a:off x="1776189" y="1481232"/>
            <a:ext cx="8291279" cy="2219136"/>
          </a:xfrm>
          <a:prstGeom prst="rect">
            <a:avLst/>
          </a:prstGeom>
        </p:spPr>
      </p:pic>
    </p:spTree>
    <p:extLst>
      <p:ext uri="{BB962C8B-B14F-4D97-AF65-F5344CB8AC3E}">
        <p14:creationId xmlns:p14="http://schemas.microsoft.com/office/powerpoint/2010/main" val="118433988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83349AF-27E3-413E-AAFB-29A15560DD01}"/>
              </a:ext>
            </a:extLst>
          </p:cNvPr>
          <p:cNvSpPr txBox="1"/>
          <p:nvPr/>
        </p:nvSpPr>
        <p:spPr>
          <a:xfrm>
            <a:off x="1598195" y="296372"/>
            <a:ext cx="9958806" cy="1200329"/>
          </a:xfrm>
          <a:prstGeom prst="rect">
            <a:avLst/>
          </a:prstGeom>
          <a:noFill/>
        </p:spPr>
        <p:txBody>
          <a:bodyPr wrap="square" rtlCol="0">
            <a:spAutoFit/>
          </a:bodyPr>
          <a:lstStyle/>
          <a:p>
            <a:pPr lvl="0" algn="just"/>
            <a:r>
              <a:rPr lang="vi-VN" sz="2400" b="1"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dạng hình thang có độ dài hai đáy là 35 m và 15 m, chiều cao là 20 m. Tính số tiền mua cỏ để vừa đủ phủ kín mảnh đất đó, biết rằng mỗi mét vuông cỏ có giá tiền là 45 000 đồng.</a:t>
            </a:r>
            <a:endParaRPr kumimoji="0" lang="fr-FR"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4</a:t>
              </a:r>
            </a:p>
          </p:txBody>
        </p:sp>
      </p:grpSp>
      <p:pic>
        <p:nvPicPr>
          <p:cNvPr id="8" name="Picture 7">
            <a:extLst>
              <a:ext uri="{FF2B5EF4-FFF2-40B4-BE49-F238E27FC236}">
                <a16:creationId xmlns:a16="http://schemas.microsoft.com/office/drawing/2014/main" id="{8A1E49C3-EA74-C093-AB80-23F9828DC078}"/>
              </a:ext>
            </a:extLst>
          </p:cNvPr>
          <p:cNvPicPr>
            <a:picLocks noChangeAspect="1"/>
          </p:cNvPicPr>
          <p:nvPr/>
        </p:nvPicPr>
        <p:blipFill>
          <a:blip r:embed="rId2"/>
          <a:stretch>
            <a:fillRect/>
          </a:stretch>
        </p:blipFill>
        <p:spPr>
          <a:xfrm>
            <a:off x="6933562" y="1932749"/>
            <a:ext cx="4682134" cy="273124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19FE213-8632-3A02-E3AF-021A28E52867}"/>
                  </a:ext>
                </a:extLst>
              </p:cNvPr>
              <p:cNvSpPr txBox="1"/>
              <p:nvPr/>
            </p:nvSpPr>
            <p:spPr>
              <a:xfrm>
                <a:off x="751115" y="2286000"/>
                <a:ext cx="6487885" cy="3315588"/>
              </a:xfrm>
              <a:prstGeom prst="rect">
                <a:avLst/>
              </a:prstGeom>
              <a:noFill/>
            </p:spPr>
            <p:txBody>
              <a:bodyPr wrap="square" rtlCol="0">
                <a:spAutoFit/>
              </a:bodyPr>
              <a:lstStyle/>
              <a:p>
                <a:pPr algn="ctr"/>
                <a:r>
                  <a:rPr lang="en-US" sz="3600" b="1" dirty="0">
                    <a:solidFill>
                      <a:srgbClr val="FF0000"/>
                    </a:solidFill>
                    <a:latin typeface="Cambria" panose="02040503050406030204" pitchFamily="18" charset="0"/>
                    <a:ea typeface="Cambria" panose="02040503050406030204" pitchFamily="18" charset="0"/>
                  </a:rPr>
                  <a:t>Bài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Diện tích mảnh đất là:</a:t>
                </a:r>
                <a:endParaRPr lang="en-US" sz="3600" b="0" i="1" dirty="0">
                  <a:solidFill>
                    <a:srgbClr val="FF0000"/>
                  </a:solidFill>
                  <a:effectLst/>
                  <a:latin typeface="Cambria" panose="02040503050406030204" pitchFamily="18" charset="0"/>
                  <a:ea typeface="Cambria" panose="02040503050406030204" pitchFamily="18" charset="0"/>
                </a:endParaRPr>
              </a:p>
              <a:p>
                <a:pPr algn="ctr"/>
                <a14:m>
                  <m:oMath xmlns:m="http://schemas.openxmlformats.org/officeDocument/2006/math">
                    <m:f>
                      <m:fPr>
                        <m:ctrlPr>
                          <a:rPr lang="en-US" sz="3600" b="0" i="1" smtClean="0">
                            <a:solidFill>
                              <a:srgbClr val="FF0000"/>
                            </a:solidFill>
                            <a:effectLst/>
                            <a:latin typeface="Cambria Math" panose="02040503050406030204" pitchFamily="18" charset="0"/>
                          </a:rPr>
                        </m:ctrlPr>
                      </m:fPr>
                      <m:num>
                        <m:d>
                          <m:dPr>
                            <m:ctrlPr>
                              <a:rPr lang="en-US" sz="3600" b="0" i="1" smtClean="0">
                                <a:solidFill>
                                  <a:srgbClr val="FF0000"/>
                                </a:solidFill>
                                <a:effectLst/>
                                <a:latin typeface="Cambria Math" panose="02040503050406030204" pitchFamily="18" charset="0"/>
                              </a:rPr>
                            </m:ctrlPr>
                          </m:dPr>
                          <m:e>
                            <m:r>
                              <a:rPr lang="en-US" sz="3600" b="0" i="1" smtClean="0">
                                <a:solidFill>
                                  <a:srgbClr val="FF0000"/>
                                </a:solidFill>
                                <a:effectLst/>
                                <a:latin typeface="Cambria Math" panose="02040503050406030204" pitchFamily="18" charset="0"/>
                              </a:rPr>
                              <m:t>35+15</m:t>
                            </m:r>
                          </m:e>
                        </m:d>
                        <m:r>
                          <a:rPr lang="en-US" sz="3600" b="0" i="1" smtClean="0">
                            <a:solidFill>
                              <a:srgbClr val="FF0000"/>
                            </a:solidFill>
                            <a:effectLst/>
                            <a:latin typeface="Cambria Math" panose="02040503050406030204" pitchFamily="18" charset="0"/>
                          </a:rPr>
                          <m:t> </m:t>
                        </m:r>
                        <m:r>
                          <a:rPr lang="en-US" sz="3600" b="0" i="1" smtClean="0">
                            <a:solidFill>
                              <a:srgbClr val="FF0000"/>
                            </a:solidFill>
                            <a:effectLst/>
                            <a:latin typeface="Cambria Math" panose="02040503050406030204" pitchFamily="18" charset="0"/>
                          </a:rPr>
                          <m:t>𝑥</m:t>
                        </m:r>
                        <m:r>
                          <a:rPr lang="en-US" sz="3600" b="0" i="1" smtClean="0">
                            <a:solidFill>
                              <a:srgbClr val="FF0000"/>
                            </a:solidFill>
                            <a:effectLst/>
                            <a:latin typeface="Cambria Math" panose="02040503050406030204" pitchFamily="18" charset="0"/>
                          </a:rPr>
                          <m:t> 20</m:t>
                        </m:r>
                      </m:num>
                      <m:den>
                        <m:r>
                          <a:rPr lang="en-US" sz="3600" b="0" i="1" smtClean="0">
                            <a:solidFill>
                              <a:srgbClr val="FF0000"/>
                            </a:solidFill>
                            <a:effectLst/>
                            <a:latin typeface="Cambria Math" panose="02040503050406030204" pitchFamily="18" charset="0"/>
                          </a:rPr>
                          <m:t>2</m:t>
                        </m:r>
                      </m:den>
                    </m:f>
                  </m:oMath>
                </a14:m>
                <a:r>
                  <a:rPr lang="en-US" sz="3600" b="0" i="0" dirty="0">
                    <a:solidFill>
                      <a:srgbClr val="FF0000"/>
                    </a:solidFill>
                    <a:effectLst/>
                    <a:latin typeface="Cambria" panose="02040503050406030204" pitchFamily="18" charset="0"/>
                    <a:ea typeface="Cambria" panose="02040503050406030204" pitchFamily="18" charset="0"/>
                  </a:rPr>
                  <a:t> = 500 </a:t>
                </a:r>
                <a:r>
                  <a:rPr lang="en-US" sz="3600" dirty="0">
                    <a:solidFill>
                      <a:srgbClr val="FF0000"/>
                    </a:solidFill>
                    <a:latin typeface="Cambria" panose="02040503050406030204" pitchFamily="18" charset="0"/>
                    <a:ea typeface="Cambria" panose="02040503050406030204" pitchFamily="18" charset="0"/>
                  </a:rPr>
                  <a:t>(m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  </a:t>
                </a:r>
              </a:p>
              <a:p>
                <a:pPr algn="ct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tiền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phủ</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kín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45 000 × 500 = 22 500 000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22 500 000 </a:t>
                </a:r>
                <a:r>
                  <a:rPr lang="en-US" sz="2800" dirty="0" err="1">
                    <a:solidFill>
                      <a:srgbClr val="FF0000"/>
                    </a:solidFill>
                    <a:latin typeface="Cambria" panose="02040503050406030204" pitchFamily="18" charset="0"/>
                    <a:ea typeface="Cambria" panose="02040503050406030204" pitchFamily="18" charset="0"/>
                  </a:rPr>
                  <a:t>đồng</a:t>
                </a:r>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019FE213-8632-3A02-E3AF-021A28E52867}"/>
                  </a:ext>
                </a:extLst>
              </p:cNvPr>
              <p:cNvSpPr txBox="1">
                <a:spLocks noRot="1" noChangeAspect="1" noMove="1" noResize="1" noEditPoints="1" noAdjustHandles="1" noChangeArrowheads="1" noChangeShapeType="1" noTextEdit="1"/>
              </p:cNvSpPr>
              <p:nvPr/>
            </p:nvSpPr>
            <p:spPr>
              <a:xfrm>
                <a:off x="751115" y="2286000"/>
                <a:ext cx="6487885" cy="3315588"/>
              </a:xfrm>
              <a:prstGeom prst="rect">
                <a:avLst/>
              </a:prstGeom>
              <a:blipFill>
                <a:blip r:embed="rId3"/>
                <a:stretch>
                  <a:fillRect t="-2757" r="-1878" b="-4044"/>
                </a:stretch>
              </a:blipFill>
            </p:spPr>
            <p:txBody>
              <a:bodyPr/>
              <a:lstStyle/>
              <a:p>
                <a:r>
                  <a:rPr lang="en-US">
                    <a:noFill/>
                  </a:rPr>
                  <a:t> </a:t>
                </a:r>
              </a:p>
            </p:txBody>
          </p:sp>
        </mc:Fallback>
      </mc:AlternateContent>
    </p:spTree>
    <p:extLst>
      <p:ext uri="{BB962C8B-B14F-4D97-AF65-F5344CB8AC3E}">
        <p14:creationId xmlns:p14="http://schemas.microsoft.com/office/powerpoint/2010/main" val="3141940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20472106">
            <a:off x="-38490" y="25839"/>
            <a:ext cx="1272725" cy="1303766"/>
          </a:xfrm>
          <a:prstGeom prst="rect">
            <a:avLst/>
          </a:prstGeom>
        </p:spPr>
      </p:pic>
      <p:pic>
        <p:nvPicPr>
          <p:cNvPr id="13" name="Picture 4" descr="Shape&#10;&#10;Description automatically generated with medium confidence">
            <a:extLst>
              <a:ext uri="{FF2B5EF4-FFF2-40B4-BE49-F238E27FC236}">
                <a16:creationId xmlns:a16="http://schemas.microsoft.com/office/drawing/2014/main" id="{579C29C5-BC9D-989C-21DC-6F493EEA3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5672" y="-269793"/>
            <a:ext cx="2778847" cy="2837475"/>
          </a:xfrm>
          <a:prstGeom prst="rect">
            <a:avLst/>
          </a:prstGeom>
        </p:spPr>
      </p:pic>
      <p:pic>
        <p:nvPicPr>
          <p:cNvPr id="14" name="Picture 12" descr="Shape&#10;&#10;Description automatically generated with medium confidence">
            <a:extLst>
              <a:ext uri="{FF2B5EF4-FFF2-40B4-BE49-F238E27FC236}">
                <a16:creationId xmlns:a16="http://schemas.microsoft.com/office/drawing/2014/main" id="{07CBC44A-0B94-73A1-37C3-F9F2B76394E3}"/>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870763" y="953589"/>
            <a:ext cx="2619656" cy="2831319"/>
          </a:xfrm>
          <a:prstGeom prst="rect">
            <a:avLst/>
          </a:prstGeom>
        </p:spPr>
      </p:pic>
      <p:pic>
        <p:nvPicPr>
          <p:cNvPr id="2" name="Picture 1">
            <a:extLst>
              <a:ext uri="{FF2B5EF4-FFF2-40B4-BE49-F238E27FC236}">
                <a16:creationId xmlns:a16="http://schemas.microsoft.com/office/drawing/2014/main" id="{2CD71A7F-65D8-39C3-A96A-6B20C63E1359}"/>
              </a:ext>
            </a:extLst>
          </p:cNvPr>
          <p:cNvPicPr>
            <a:picLocks noChangeAspect="1"/>
          </p:cNvPicPr>
          <p:nvPr/>
        </p:nvPicPr>
        <p:blipFill>
          <a:blip r:embed="rId6"/>
          <a:stretch>
            <a:fillRect/>
          </a:stretch>
        </p:blipFill>
        <p:spPr>
          <a:xfrm>
            <a:off x="1389959" y="871151"/>
            <a:ext cx="8388823" cy="3243353"/>
          </a:xfrm>
          <a:prstGeom prst="rect">
            <a:avLst/>
          </a:prstGeom>
        </p:spPr>
      </p:pic>
    </p:spTree>
    <p:extLst>
      <p:ext uri="{BB962C8B-B14F-4D97-AF65-F5344CB8AC3E}">
        <p14:creationId xmlns:p14="http://schemas.microsoft.com/office/powerpoint/2010/main" val="4269823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83349AF-27E3-413E-AAFB-29A15560DD01}"/>
              </a:ext>
            </a:extLst>
          </p:cNvPr>
          <p:cNvSpPr txBox="1"/>
          <p:nvPr/>
        </p:nvSpPr>
        <p:spPr>
          <a:xfrm>
            <a:off x="1641737" y="361686"/>
            <a:ext cx="9958806" cy="1661993"/>
          </a:xfrm>
          <a:prstGeom prst="rect">
            <a:avLst/>
          </a:prstGeom>
          <a:noFill/>
        </p:spPr>
        <p:txBody>
          <a:bodyPr wrap="square" rtlCol="0">
            <a:spAutoFit/>
          </a:bodyPr>
          <a:lstStyle/>
          <a:p>
            <a:pPr algn="just"/>
            <a:r>
              <a:rPr lang="vi-VN" sz="3400" b="1" dirty="0">
                <a:solidFill>
                  <a:srgbClr val="C00000"/>
                </a:solidFill>
                <a:latin typeface="Cambria" panose="02040503050406030204" pitchFamily="18" charset="0"/>
                <a:ea typeface="Cambria" panose="02040503050406030204" pitchFamily="18" charset="0"/>
                <a:cs typeface="Arial" panose="020B0604020202020204" pitchFamily="34" charset="0"/>
              </a:rPr>
              <a:t>Tính diện tích hình thang có độ dài hai đáy lần lượt là a và b; chiều cao là h được cho như bảng dưới đây.</a:t>
            </a:r>
            <a:endParaRPr lang="fr-FR" sz="3400" b="1" dirty="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algn="ctr"/>
              <a:r>
                <a:rPr lang="en-US"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endParaRPr lang="en-US" sz="3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2EA5CE9A-5FDE-8749-E9DF-9D5E9D4E3B3E}"/>
              </a:ext>
            </a:extLst>
          </p:cNvPr>
          <p:cNvPicPr>
            <a:picLocks noChangeAspect="1"/>
          </p:cNvPicPr>
          <p:nvPr/>
        </p:nvPicPr>
        <p:blipFill>
          <a:blip r:embed="rId2"/>
          <a:stretch>
            <a:fillRect/>
          </a:stretch>
        </p:blipFill>
        <p:spPr>
          <a:xfrm>
            <a:off x="581457" y="2462516"/>
            <a:ext cx="11029085" cy="3012622"/>
          </a:xfrm>
          <a:prstGeom prst="rect">
            <a:avLst/>
          </a:prstGeom>
        </p:spPr>
      </p:pic>
      <p:sp>
        <p:nvSpPr>
          <p:cNvPr id="8" name="Rectangle: Rounded Corners 7">
            <a:extLst>
              <a:ext uri="{FF2B5EF4-FFF2-40B4-BE49-F238E27FC236}">
                <a16:creationId xmlns:a16="http://schemas.microsoft.com/office/drawing/2014/main" id="{7F0ED1EF-2BB3-8DFE-D136-1B1B2554ACC8}"/>
              </a:ext>
            </a:extLst>
          </p:cNvPr>
          <p:cNvSpPr/>
          <p:nvPr/>
        </p:nvSpPr>
        <p:spPr>
          <a:xfrm>
            <a:off x="5323114" y="4735286"/>
            <a:ext cx="1219200" cy="57694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60 cm²</a:t>
            </a:r>
          </a:p>
        </p:txBody>
      </p:sp>
      <p:sp>
        <p:nvSpPr>
          <p:cNvPr id="9" name="Rectangle: Rounded Corners 8">
            <a:extLst>
              <a:ext uri="{FF2B5EF4-FFF2-40B4-BE49-F238E27FC236}">
                <a16:creationId xmlns:a16="http://schemas.microsoft.com/office/drawing/2014/main" id="{9A51B2FD-1239-5EA2-8A90-BBAB4AC56BB9}"/>
              </a:ext>
            </a:extLst>
          </p:cNvPr>
          <p:cNvSpPr/>
          <p:nvPr/>
        </p:nvSpPr>
        <p:spPr>
          <a:xfrm>
            <a:off x="6847114" y="4713515"/>
            <a:ext cx="1447800" cy="57694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100 dm²</a:t>
            </a:r>
          </a:p>
        </p:txBody>
      </p:sp>
      <p:sp>
        <p:nvSpPr>
          <p:cNvPr id="10" name="Rectangle: Rounded Corners 9">
            <a:extLst>
              <a:ext uri="{FF2B5EF4-FFF2-40B4-BE49-F238E27FC236}">
                <a16:creationId xmlns:a16="http://schemas.microsoft.com/office/drawing/2014/main" id="{2EE27578-4D35-B1A0-5B02-70119D205295}"/>
              </a:ext>
            </a:extLst>
          </p:cNvPr>
          <p:cNvSpPr/>
          <p:nvPr/>
        </p:nvSpPr>
        <p:spPr>
          <a:xfrm>
            <a:off x="8567057" y="4746172"/>
            <a:ext cx="1219200" cy="57694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20 m²</a:t>
            </a:r>
          </a:p>
        </p:txBody>
      </p:sp>
      <p:sp>
        <p:nvSpPr>
          <p:cNvPr id="11" name="Rectangle: Rounded Corners 10">
            <a:extLst>
              <a:ext uri="{FF2B5EF4-FFF2-40B4-BE49-F238E27FC236}">
                <a16:creationId xmlns:a16="http://schemas.microsoft.com/office/drawing/2014/main" id="{8E320D8D-CF9F-89FB-E9B3-3ADC23B74057}"/>
              </a:ext>
            </a:extLst>
          </p:cNvPr>
          <p:cNvSpPr/>
          <p:nvPr/>
        </p:nvSpPr>
        <p:spPr>
          <a:xfrm>
            <a:off x="10091058" y="4778829"/>
            <a:ext cx="1415142" cy="57694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175 cm²</a:t>
            </a:r>
          </a:p>
        </p:txBody>
      </p:sp>
    </p:spTree>
    <p:extLst>
      <p:ext uri="{BB962C8B-B14F-4D97-AF65-F5344CB8AC3E}">
        <p14:creationId xmlns:p14="http://schemas.microsoft.com/office/powerpoint/2010/main" val="3738522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826" y="330958"/>
            <a:ext cx="11273051" cy="619608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rot="207432">
            <a:off x="1277791" y="1214644"/>
            <a:ext cx="3422732" cy="1631216"/>
          </a:xfrm>
          <a:prstGeom prst="rect">
            <a:avLst/>
          </a:prstGeom>
          <a:solidFill>
            <a:srgbClr val="FFFF00"/>
          </a:solidFill>
        </p:spPr>
        <p:txBody>
          <a:bodyPr wrap="none" lIns="91440" tIns="45720" rIns="91440" bIns="4572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a:ln w="0">
                  <a:solidFill>
                    <a:prstClr val="black"/>
                  </a:solidFill>
                </a:ln>
                <a:solidFill>
                  <a:prstClr val="white"/>
                </a:solidFill>
                <a:effectLst>
                  <a:outerShdw blurRad="50800" dist="38100" dir="2700000" algn="tl" rotWithShape="0">
                    <a:prstClr val="black">
                      <a:alpha val="40000"/>
                    </a:prstClr>
                  </a:outerShdw>
                </a:effectLst>
                <a:uLnTx/>
                <a:uFillTx/>
                <a:latin typeface="#9Slide07 SVNZiclets" panose="02000603000000000000" pitchFamily="2" charset="0"/>
                <a:ea typeface="+mn-ea"/>
                <a:cs typeface="+mn-cs"/>
              </a:rPr>
              <a:t>KHỞI</a:t>
            </a:r>
          </a:p>
        </p:txBody>
      </p:sp>
      <p:sp>
        <p:nvSpPr>
          <p:cNvPr id="8" name="Rectangle 7"/>
          <p:cNvSpPr/>
          <p:nvPr/>
        </p:nvSpPr>
        <p:spPr>
          <a:xfrm rot="20814942">
            <a:off x="1288222" y="4090973"/>
            <a:ext cx="4248279" cy="1631216"/>
          </a:xfrm>
          <a:prstGeom prst="rect">
            <a:avLst/>
          </a:prstGeom>
          <a:solidFill>
            <a:srgbClr val="FF3399"/>
          </a:solidFill>
        </p:spPr>
        <p:txBody>
          <a:bodyPr wrap="none" lIns="91440" tIns="45720" rIns="91440" bIns="4572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0">
                <a:ln w="0">
                  <a:solidFill>
                    <a:prstClr val="black"/>
                  </a:solidFill>
                </a:ln>
                <a:solidFill>
                  <a:prstClr val="white"/>
                </a:solidFill>
                <a:effectLst>
                  <a:outerShdw blurRad="50800" dist="38100" dir="2700000" algn="tl" rotWithShape="0">
                    <a:prstClr val="black">
                      <a:alpha val="40000"/>
                    </a:prstClr>
                  </a:outerShdw>
                </a:effectLst>
                <a:latin typeface="#9Slide07 SVNZiclets" panose="02000603000000000000" pitchFamily="2" charset="0"/>
              </a:rPr>
              <a:t>ĐỘNG</a:t>
            </a:r>
            <a:endParaRPr kumimoji="0" lang="en-US" sz="10000" b="0" i="0" u="none" strike="noStrike" kern="1200" cap="none" spc="0" normalizeH="0" baseline="0" noProof="0">
              <a:ln w="0">
                <a:solidFill>
                  <a:prstClr val="black"/>
                </a:solidFill>
              </a:ln>
              <a:solidFill>
                <a:prstClr val="white"/>
              </a:solidFill>
              <a:effectLst>
                <a:outerShdw blurRad="50800" dist="38100" dir="2700000" algn="tl" rotWithShape="0">
                  <a:prstClr val="black">
                    <a:alpha val="40000"/>
                  </a:prstClr>
                </a:outerShdw>
              </a:effectLst>
              <a:uLnTx/>
              <a:uFillTx/>
              <a:latin typeface="#9Slide07 SVNZiclets" panose="02000603000000000000" pitchFamily="2" charset="0"/>
              <a:ea typeface="+mn-ea"/>
              <a:cs typeface="+mn-cs"/>
            </a:endParaRPr>
          </a:p>
        </p:txBody>
      </p:sp>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1228952">
            <a:off x="10400295" y="-99423"/>
            <a:ext cx="1799087" cy="1842967"/>
          </a:xfrm>
          <a:prstGeom prst="rect">
            <a:avLst/>
          </a:prstGeom>
        </p:spPr>
      </p:pic>
      <p:pic>
        <p:nvPicPr>
          <p:cNvPr id="10" name="Picture 2" descr="Vector hand drawn illustration for world book day celebrati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1054" l="9904" r="89936">
                        <a14:foregroundMark x1="15335" y1="84505" x2="28435" y2="88019"/>
                        <a14:foregroundMark x1="45048" y1="88019" x2="30032" y2="87061"/>
                        <a14:foregroundMark x1="18690" y1="88339" x2="13578" y2="85783"/>
                        <a14:foregroundMark x1="13578" y1="85783" x2="12620" y2="85304"/>
                        <a14:foregroundMark x1="31789" y1="87061" x2="41214" y2="91054"/>
                        <a14:foregroundMark x1="31789" y1="89617" x2="37859" y2="90895"/>
                        <a14:foregroundMark x1="46805" y1="89776" x2="76677" y2="88019"/>
                        <a14:foregroundMark x1="83706" y1="84185" x2="76677" y2="87859"/>
                        <a14:foregroundMark x1="83866" y1="85463" x2="87540" y2="83387"/>
                      </a14:backgroundRemoval>
                    </a14:imgEffect>
                  </a14:imgLayer>
                </a14:imgProps>
              </a:ext>
              <a:ext uri="{28A0092B-C50C-407E-A947-70E740481C1C}">
                <a14:useLocalDpi xmlns:a14="http://schemas.microsoft.com/office/drawing/2010/main" val="0"/>
              </a:ext>
            </a:extLst>
          </a:blip>
          <a:srcRect l="8088" t="23332" r="8334" b="7120"/>
          <a:stretch/>
        </p:blipFill>
        <p:spPr bwMode="auto">
          <a:xfrm>
            <a:off x="6992471" y="2322789"/>
            <a:ext cx="4281730" cy="375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852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1646497" y="3658093"/>
            <a:ext cx="8987247" cy="744582"/>
          </a:xfrm>
          <a:prstGeom prst="rect">
            <a:avLst/>
          </a:prstGeom>
          <a:solidFill>
            <a:srgbClr val="78EE7E"/>
          </a:solid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eaLnBrk="0" fontAlgn="base" hangingPunct="0">
              <a:spcBef>
                <a:spcPct val="0"/>
              </a:spcBef>
              <a:spcAft>
                <a:spcPct val="0"/>
              </a:spcAft>
              <a:defRPr/>
            </a:pPr>
            <a:r>
              <a:rPr lang="nl-NL" sz="3200" b="1" dirty="0">
                <a:solidFill>
                  <a:srgbClr val="002060"/>
                </a:solidFill>
                <a:effectLst/>
                <a:latin typeface="Cambria" panose="02040503050406030204" pitchFamily="18" charset="0"/>
                <a:ea typeface="Cambria" panose="02040503050406030204" pitchFamily="18" charset="0"/>
              </a:rPr>
              <a:t>Hình thang có hai cạnh đáy đối diện song song.</a:t>
            </a:r>
            <a:endParaRPr lang="en-US" sz="3200" b="1" dirty="0">
              <a:solidFill>
                <a:srgbClr val="002060"/>
              </a:solidFill>
              <a:effectLst/>
              <a:latin typeface="Cambria" panose="02040503050406030204" pitchFamily="18" charset="0"/>
              <a:ea typeface="Cambria" panose="02040503050406030204" pitchFamily="18" charset="0"/>
            </a:endParaRPr>
          </a:p>
        </p:txBody>
      </p:sp>
      <p:grpSp>
        <p:nvGrpSpPr>
          <p:cNvPr id="19" name="Câu hỏi"/>
          <p:cNvGrpSpPr/>
          <p:nvPr/>
        </p:nvGrpSpPr>
        <p:grpSpPr>
          <a:xfrm>
            <a:off x="616633" y="165602"/>
            <a:ext cx="11266213" cy="2024171"/>
            <a:chOff x="616633" y="165602"/>
            <a:chExt cx="11266213" cy="2024171"/>
          </a:xfrm>
        </p:grpSpPr>
        <p:grpSp>
          <p:nvGrpSpPr>
            <p:cNvPr id="4" name="Group 3"/>
            <p:cNvGrpSpPr/>
            <p:nvPr/>
          </p:nvGrpSpPr>
          <p:grpSpPr>
            <a:xfrm>
              <a:off x="616633" y="165602"/>
              <a:ext cx="11266213" cy="2021800"/>
              <a:chOff x="616633" y="165602"/>
              <a:chExt cx="11266213" cy="2021800"/>
            </a:xfrm>
          </p:grpSpPr>
          <p:sp>
            <p:nvSpPr>
              <p:cNvPr id="7" name="Rectangle 6"/>
              <p:cNvSpPr/>
              <p:nvPr/>
            </p:nvSpPr>
            <p:spPr>
              <a:xfrm>
                <a:off x="857795" y="165602"/>
                <a:ext cx="11025051" cy="2021800"/>
              </a:xfrm>
              <a:prstGeom prst="rect">
                <a:avLst/>
              </a:prstGeom>
              <a:solidFill>
                <a:srgbClr val="FF0066"/>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733"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26944" y1="44444" x2="33611" y2="51944"/>
                            <a14:foregroundMark x1="74444" y1="45278" x2="79444" y2="46944"/>
                            <a14:foregroundMark x1="47500" y1="63056" x2="48889" y2="64722"/>
                            <a14:foregroundMark x1="58889" y1="70278" x2="62778" y2="71111"/>
                            <a14:foregroundMark x1="36667" y1="74444" x2="41111" y2="77500"/>
                            <a14:foregroundMark x1="21944" y1="43056" x2="17778" y2="44722"/>
                            <a14:foregroundMark x1="75556" y1="43056" x2="85000" y2="45556"/>
                            <a14:foregroundMark x1="85000" y1="48056" x2="85278" y2="55556"/>
                          </a14:backgroundRemoval>
                        </a14:imgEffect>
                      </a14:imgLayer>
                    </a14:imgProps>
                  </a:ext>
                  <a:ext uri="{28A0092B-C50C-407E-A947-70E740481C1C}">
                    <a14:useLocalDpi xmlns:a14="http://schemas.microsoft.com/office/drawing/2010/main" val="0"/>
                  </a:ext>
                </a:extLst>
              </a:blip>
              <a:stretch>
                <a:fillRect/>
              </a:stretch>
            </p:blipFill>
            <p:spPr>
              <a:xfrm>
                <a:off x="616633" y="165602"/>
                <a:ext cx="1941897" cy="1941897"/>
              </a:xfrm>
              <a:prstGeom prst="rect">
                <a:avLst/>
              </a:prstGeom>
            </p:spPr>
          </p:pic>
        </p:grpSp>
        <p:sp>
          <p:nvSpPr>
            <p:cNvPr id="13" name="Rectangle 12"/>
            <p:cNvSpPr/>
            <p:nvPr/>
          </p:nvSpPr>
          <p:spPr>
            <a:xfrm>
              <a:off x="2318922" y="250781"/>
              <a:ext cx="9187767" cy="1938992"/>
            </a:xfrm>
            <a:prstGeom prst="rect">
              <a:avLst/>
            </a:prstGeom>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đặc</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điểm</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p>
          </p:txBody>
        </p:sp>
      </p:grpSp>
      <p:pic>
        <p:nvPicPr>
          <p:cNvPr id="23" name="Dấu tick"/>
          <p:cNvPicPr>
            <a:picLocks noChangeAspect="1"/>
          </p:cNvPicPr>
          <p:nvPr/>
        </p:nvPicPr>
        <p:blipFill>
          <a:blip r:embed="rId9" cstate="print">
            <a:extLst>
              <a:ext uri="{BEBA8EAE-BF5A-486C-A8C5-ECC9F3942E4B}">
                <a14:imgProps xmlns:a14="http://schemas.microsoft.com/office/drawing/2010/main">
                  <a14:imgLayer r:embed="rId10">
                    <a14:imgEffect>
                      <a14:backgroundRemoval t="3942" b="95228" l="713" r="98100">
                        <a14:foregroundMark x1="65321" y1="37344" x2="62233" y2="45436"/>
                      </a14:backgroundRemoval>
                    </a14:imgEffect>
                  </a14:imgLayer>
                </a14:imgProps>
              </a:ext>
              <a:ext uri="{28A0092B-C50C-407E-A947-70E740481C1C}">
                <a14:useLocalDpi xmlns:a14="http://schemas.microsoft.com/office/drawing/2010/main" val="0"/>
              </a:ext>
            </a:extLst>
          </a:blip>
          <a:stretch>
            <a:fillRect/>
          </a:stretch>
        </p:blipFill>
        <p:spPr>
          <a:xfrm>
            <a:off x="10234164" y="3658093"/>
            <a:ext cx="1162797" cy="1331278"/>
          </a:xfrm>
          <a:prstGeom prst="rect">
            <a:avLst/>
          </a:prstGeom>
        </p:spPr>
      </p:pic>
      <p:pic>
        <p:nvPicPr>
          <p:cNvPr id="26" name="Tieng-bao-sai-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782550" y="2379683"/>
            <a:ext cx="609600" cy="609600"/>
          </a:xfrm>
          <a:prstGeom prst="rect">
            <a:avLst/>
          </a:prstGeom>
        </p:spPr>
      </p:pic>
      <p:pic>
        <p:nvPicPr>
          <p:cNvPr id="27" name="Tieng-bao-sai-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439025" y="929953"/>
            <a:ext cx="609600" cy="609600"/>
          </a:xfrm>
          <a:prstGeom prst="rect">
            <a:avLst/>
          </a:prstGeom>
        </p:spPr>
      </p:pic>
      <p:pic>
        <p:nvPicPr>
          <p:cNvPr id="28" name="Am-thanh-tra-loi-dung-chinh-xac-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3087350" y="4121823"/>
            <a:ext cx="609600" cy="609600"/>
          </a:xfrm>
          <a:prstGeom prst="rect">
            <a:avLst/>
          </a:prstGeom>
        </p:spPr>
      </p:pic>
    </p:spTree>
    <p:extLst>
      <p:ext uri="{BB962C8B-B14F-4D97-AF65-F5344CB8AC3E}">
        <p14:creationId xmlns:p14="http://schemas.microsoft.com/office/powerpoint/2010/main" val="1615269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par>
                                <p:cTn id="15" presetID="2" presetClass="mediacall" presetSubtype="0" fill="hold" nodeType="withEffect">
                                  <p:stCondLst>
                                    <p:cond delay="0"/>
                                  </p:stCondLst>
                                  <p:childTnLst>
                                    <p:cmd type="call" cmd="togglePause">
                                      <p:cBhvr>
                                        <p:cTn id="16" dur="1" fill="hold"/>
                                        <p:tgtEl>
                                          <p:spTgt spid="28"/>
                                        </p:tgtEl>
                                      </p:cBhvr>
                                    </p:cmd>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26"/>
                </p:tgtEl>
              </p:cMediaNode>
            </p:audio>
            <p:audio>
              <p:cMediaNode vol="80000">
                <p:cTn id="21" fill="hold" display="0">
                  <p:stCondLst>
                    <p:cond delay="indefinite"/>
                  </p:stCondLst>
                  <p:endCondLst>
                    <p:cond evt="onStopAudio" delay="0">
                      <p:tgtEl>
                        <p:sldTgt/>
                      </p:tgtEl>
                    </p:cond>
                  </p:endCondLst>
                </p:cTn>
                <p:tgtEl>
                  <p:spTgt spid="27"/>
                </p:tgtEl>
              </p:cMediaNode>
            </p:audio>
            <p:audio>
              <p:cMediaNode vol="80000">
                <p:cTn id="22" fill="hold" display="0">
                  <p:stCondLst>
                    <p:cond delay="indefinite"/>
                  </p:stCondLst>
                  <p:endCondLst>
                    <p:cond evt="onStopAudio" delay="0">
                      <p:tgtEl>
                        <p:sldTgt/>
                      </p:tgtEl>
                    </p:cond>
                  </p:endCondLst>
                </p:cTn>
                <p:tgtEl>
                  <p:spTgt spid="28"/>
                </p:tgtEl>
              </p:cMediaNode>
            </p:audio>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B848EAC-EC95-CF8D-7B2A-E9507C7C56B7}"/>
              </a:ext>
            </a:extLst>
          </p:cNvPr>
          <p:cNvSpPr/>
          <p:nvPr/>
        </p:nvSpPr>
        <p:spPr>
          <a:xfrm>
            <a:off x="857795" y="3658091"/>
            <a:ext cx="10124519" cy="1131621"/>
          </a:xfrm>
          <a:prstGeom prst="rect">
            <a:avLst/>
          </a:prstGeom>
          <a:solidFill>
            <a:srgbClr val="78EE7E"/>
          </a:solid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eaLnBrk="0" fontAlgn="base" hangingPunct="0">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rPr>
              <a:t>Độ dài đáy nhân với chiều cao (cùng đơn vị đo) rồi chia cho 2.</a:t>
            </a:r>
            <a:endParaRPr lang="en-US" sz="3600" b="1" dirty="0">
              <a:solidFill>
                <a:srgbClr val="002060"/>
              </a:solidFill>
              <a:effectLst/>
              <a:latin typeface="Cambria" panose="02040503050406030204" pitchFamily="18" charset="0"/>
              <a:ea typeface="Cambria" panose="02040503050406030204" pitchFamily="18" charset="0"/>
            </a:endParaRPr>
          </a:p>
        </p:txBody>
      </p:sp>
      <p:grpSp>
        <p:nvGrpSpPr>
          <p:cNvPr id="31" name="Câu hỏi">
            <a:extLst>
              <a:ext uri="{FF2B5EF4-FFF2-40B4-BE49-F238E27FC236}">
                <a16:creationId xmlns:a16="http://schemas.microsoft.com/office/drawing/2014/main" id="{1CB825CE-0B8D-BDE4-D0DA-F6E03F410112}"/>
              </a:ext>
            </a:extLst>
          </p:cNvPr>
          <p:cNvGrpSpPr/>
          <p:nvPr/>
        </p:nvGrpSpPr>
        <p:grpSpPr>
          <a:xfrm>
            <a:off x="616633" y="165602"/>
            <a:ext cx="11303713" cy="2021800"/>
            <a:chOff x="616633" y="165602"/>
            <a:chExt cx="11303713" cy="2021800"/>
          </a:xfrm>
        </p:grpSpPr>
        <p:grpSp>
          <p:nvGrpSpPr>
            <p:cNvPr id="32" name="Group 31">
              <a:extLst>
                <a:ext uri="{FF2B5EF4-FFF2-40B4-BE49-F238E27FC236}">
                  <a16:creationId xmlns:a16="http://schemas.microsoft.com/office/drawing/2014/main" id="{BCA14113-8ADF-5DCD-96C6-498023604AF6}"/>
                </a:ext>
              </a:extLst>
            </p:cNvPr>
            <p:cNvGrpSpPr/>
            <p:nvPr/>
          </p:nvGrpSpPr>
          <p:grpSpPr>
            <a:xfrm>
              <a:off x="616633" y="165602"/>
              <a:ext cx="11266213" cy="2021800"/>
              <a:chOff x="616633" y="165602"/>
              <a:chExt cx="11266213" cy="2021800"/>
            </a:xfrm>
          </p:grpSpPr>
          <p:sp>
            <p:nvSpPr>
              <p:cNvPr id="34" name="Rectangle 33">
                <a:extLst>
                  <a:ext uri="{FF2B5EF4-FFF2-40B4-BE49-F238E27FC236}">
                    <a16:creationId xmlns:a16="http://schemas.microsoft.com/office/drawing/2014/main" id="{A531B5B2-A12E-08CE-76B9-078EBF10FD71}"/>
                  </a:ext>
                </a:extLst>
              </p:cNvPr>
              <p:cNvSpPr/>
              <p:nvPr/>
            </p:nvSpPr>
            <p:spPr>
              <a:xfrm>
                <a:off x="857795" y="165602"/>
                <a:ext cx="11025051" cy="2021800"/>
              </a:xfrm>
              <a:prstGeom prst="rect">
                <a:avLst/>
              </a:prstGeom>
              <a:solidFill>
                <a:srgbClr val="FF0066"/>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733"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pic>
            <p:nvPicPr>
              <p:cNvPr id="35" name="Picture 34">
                <a:extLst>
                  <a:ext uri="{FF2B5EF4-FFF2-40B4-BE49-F238E27FC236}">
                    <a16:creationId xmlns:a16="http://schemas.microsoft.com/office/drawing/2014/main" id="{D1E13DDE-BCAF-E9DD-8D09-57F6B098DA9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26944" y1="44444" x2="33611" y2="51944"/>
                            <a14:foregroundMark x1="74444" y1="45278" x2="79444" y2="46944"/>
                            <a14:foregroundMark x1="47500" y1="63056" x2="48889" y2="64722"/>
                            <a14:foregroundMark x1="58889" y1="70278" x2="62778" y2="71111"/>
                            <a14:foregroundMark x1="36667" y1="74444" x2="41111" y2="77500"/>
                            <a14:foregroundMark x1="21944" y1="43056" x2="17778" y2="44722"/>
                            <a14:foregroundMark x1="75556" y1="43056" x2="85000" y2="45556"/>
                            <a14:foregroundMark x1="85000" y1="48056" x2="85278" y2="55556"/>
                          </a14:backgroundRemoval>
                        </a14:imgEffect>
                      </a14:imgLayer>
                    </a14:imgProps>
                  </a:ext>
                  <a:ext uri="{28A0092B-C50C-407E-A947-70E740481C1C}">
                    <a14:useLocalDpi xmlns:a14="http://schemas.microsoft.com/office/drawing/2010/main" val="0"/>
                  </a:ext>
                </a:extLst>
              </a:blip>
              <a:stretch>
                <a:fillRect/>
              </a:stretch>
            </p:blipFill>
            <p:spPr>
              <a:xfrm>
                <a:off x="616633" y="165602"/>
                <a:ext cx="1941897" cy="1941897"/>
              </a:xfrm>
              <a:prstGeom prst="rect">
                <a:avLst/>
              </a:prstGeom>
            </p:spPr>
          </p:pic>
        </p:grpSp>
        <p:sp>
          <p:nvSpPr>
            <p:cNvPr id="33" name="Rectangle 32">
              <a:extLst>
                <a:ext uri="{FF2B5EF4-FFF2-40B4-BE49-F238E27FC236}">
                  <a16:creationId xmlns:a16="http://schemas.microsoft.com/office/drawing/2014/main" id="{0F4A48D0-1AC4-745F-D801-0A1BBEEC05AC}"/>
                </a:ext>
              </a:extLst>
            </p:cNvPr>
            <p:cNvSpPr/>
            <p:nvPr/>
          </p:nvSpPr>
          <p:spPr>
            <a:xfrm>
              <a:off x="2732579" y="805952"/>
              <a:ext cx="9187767" cy="716799"/>
            </a:xfrm>
            <a:prstGeom prst="rect">
              <a:avLst/>
            </a:prstGeom>
          </p:spPr>
          <p:txBody>
            <a:bodyPr wrap="square">
              <a:spAutoFit/>
            </a:bodyPr>
            <a:lstStyle/>
            <a:p>
              <a:pPr marL="0" marR="0" algn="just">
                <a:lnSpc>
                  <a:spcPct val="110000"/>
                </a:lnSpc>
                <a:spcBef>
                  <a:spcPts val="0"/>
                </a:spcBef>
                <a:spcAft>
                  <a:spcPts val="0"/>
                </a:spcAft>
              </a:pPr>
              <a:r>
                <a:rPr lang="nl-NL" sz="4000" b="1" dirty="0">
                  <a:solidFill>
                    <a:schemeClr val="bg1"/>
                  </a:solidFill>
                  <a:effectLst/>
                  <a:latin typeface="Cambria" panose="02040503050406030204" pitchFamily="18" charset="0"/>
                  <a:ea typeface="Cambria" panose="02040503050406030204" pitchFamily="18" charset="0"/>
                </a:rPr>
                <a:t>Nêu cách tính diện tích hình tam giác?</a:t>
              </a:r>
              <a:endParaRPr lang="en-US" sz="4000" b="1" dirty="0">
                <a:solidFill>
                  <a:schemeClr val="bg1"/>
                </a:solidFill>
                <a:effectLst/>
                <a:latin typeface="Cambria" panose="02040503050406030204" pitchFamily="18" charset="0"/>
                <a:ea typeface="Cambria" panose="02040503050406030204" pitchFamily="18" charset="0"/>
              </a:endParaRPr>
            </a:p>
          </p:txBody>
        </p:sp>
      </p:grpSp>
      <p:pic>
        <p:nvPicPr>
          <p:cNvPr id="36" name="Dấu tick">
            <a:extLst>
              <a:ext uri="{FF2B5EF4-FFF2-40B4-BE49-F238E27FC236}">
                <a16:creationId xmlns:a16="http://schemas.microsoft.com/office/drawing/2014/main" id="{32D5EA3B-F301-75BA-D498-C0FBB1B94919}"/>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3942" b="95228" l="713" r="98100">
                        <a14:foregroundMark x1="65321" y1="37344" x2="62233" y2="45436"/>
                      </a14:backgroundRemoval>
                    </a14:imgEffect>
                  </a14:imgLayer>
                </a14:imgProps>
              </a:ext>
              <a:ext uri="{28A0092B-C50C-407E-A947-70E740481C1C}">
                <a14:useLocalDpi xmlns:a14="http://schemas.microsoft.com/office/drawing/2010/main" val="0"/>
              </a:ext>
            </a:extLst>
          </a:blip>
          <a:stretch>
            <a:fillRect/>
          </a:stretch>
        </p:blipFill>
        <p:spPr>
          <a:xfrm>
            <a:off x="10290471" y="4223902"/>
            <a:ext cx="1162797" cy="1331278"/>
          </a:xfrm>
          <a:prstGeom prst="rect">
            <a:avLst/>
          </a:prstGeom>
        </p:spPr>
      </p:pic>
      <p:pic>
        <p:nvPicPr>
          <p:cNvPr id="37" name="Tieng-bao-sai-www_tiengdong_com">
            <a:hlinkClick r:id="" action="ppaction://media"/>
            <a:extLst>
              <a:ext uri="{FF2B5EF4-FFF2-40B4-BE49-F238E27FC236}">
                <a16:creationId xmlns:a16="http://schemas.microsoft.com/office/drawing/2014/main" id="{72CEDEB8-1645-6989-DB81-4039CA193205}"/>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782550" y="2379683"/>
            <a:ext cx="609600" cy="609600"/>
          </a:xfrm>
          <a:prstGeom prst="rect">
            <a:avLst/>
          </a:prstGeom>
        </p:spPr>
      </p:pic>
      <p:pic>
        <p:nvPicPr>
          <p:cNvPr id="38" name="Tieng-bao-sai-www_tiengdong_com">
            <a:hlinkClick r:id="" action="ppaction://media"/>
            <a:extLst>
              <a:ext uri="{FF2B5EF4-FFF2-40B4-BE49-F238E27FC236}">
                <a16:creationId xmlns:a16="http://schemas.microsoft.com/office/drawing/2014/main" id="{B4379C57-8CBB-F6C4-24D4-DFE4F5F24F4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439025" y="929953"/>
            <a:ext cx="609600" cy="609600"/>
          </a:xfrm>
          <a:prstGeom prst="rect">
            <a:avLst/>
          </a:prstGeom>
        </p:spPr>
      </p:pic>
      <p:pic>
        <p:nvPicPr>
          <p:cNvPr id="39" name="Am-thanh-tra-loi-dung-chinh-xac-www_tiengdong_com">
            <a:hlinkClick r:id="" action="ppaction://media"/>
            <a:extLst>
              <a:ext uri="{FF2B5EF4-FFF2-40B4-BE49-F238E27FC236}">
                <a16:creationId xmlns:a16="http://schemas.microsoft.com/office/drawing/2014/main" id="{74E3ACC7-083F-D4AA-0238-1C9BCBDD1F4F}"/>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3087350" y="4121823"/>
            <a:ext cx="609600" cy="609600"/>
          </a:xfrm>
          <a:prstGeom prst="rect">
            <a:avLst/>
          </a:prstGeom>
        </p:spPr>
      </p:pic>
    </p:spTree>
    <p:extLst>
      <p:ext uri="{BB962C8B-B14F-4D97-AF65-F5344CB8AC3E}">
        <p14:creationId xmlns:p14="http://schemas.microsoft.com/office/powerpoint/2010/main" val="14836521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par>
                                <p:cTn id="15" presetID="2" presetClass="mediacall" presetSubtype="0" fill="hold" nodeType="withEffect">
                                  <p:stCondLst>
                                    <p:cond delay="0"/>
                                  </p:stCondLst>
                                  <p:childTnLst>
                                    <p:cmd type="call" cmd="togglePause">
                                      <p:cBhvr>
                                        <p:cTn id="16" dur="1" fill="hold"/>
                                        <p:tgtEl>
                                          <p:spTgt spid="39"/>
                                        </p:tgtEl>
                                      </p:cBhvr>
                                    </p:cmd>
                                  </p:childTnLst>
                                </p:cTn>
                              </p:par>
                              <p:par>
                                <p:cTn id="17" presetID="2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37"/>
                </p:tgtEl>
              </p:cMediaNode>
            </p:audio>
            <p:audio>
              <p:cMediaNode vol="80000">
                <p:cTn id="21" fill="hold" display="0">
                  <p:stCondLst>
                    <p:cond delay="indefinite"/>
                  </p:stCondLst>
                  <p:endCondLst>
                    <p:cond evt="onStopAudio" delay="0">
                      <p:tgtEl>
                        <p:sldTgt/>
                      </p:tgtEl>
                    </p:cond>
                  </p:endCondLst>
                </p:cTn>
                <p:tgtEl>
                  <p:spTgt spid="38"/>
                </p:tgtEl>
              </p:cMediaNode>
            </p:audio>
            <p:audio>
              <p:cMediaNode vol="80000">
                <p:cTn id="22" fill="hold" display="0">
                  <p:stCondLst>
                    <p:cond delay="indefinite"/>
                  </p:stCondLst>
                  <p:endCondLst>
                    <p:cond evt="onStopAudio" delay="0">
                      <p:tgtEl>
                        <p:sldTgt/>
                      </p:tgtEl>
                    </p:cond>
                  </p:endCondLst>
                </p:cTn>
                <p:tgtEl>
                  <p:spTgt spid="39"/>
                </p:tgtEl>
              </p:cMediaNode>
            </p:audio>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E2B68DA-9D20-75E7-7B3F-7ACF545F079A}"/>
              </a:ext>
            </a:extLst>
          </p:cNvPr>
          <p:cNvSpPr/>
          <p:nvPr/>
        </p:nvSpPr>
        <p:spPr>
          <a:xfrm>
            <a:off x="1646497" y="3658092"/>
            <a:ext cx="8987247" cy="1131621"/>
          </a:xfrm>
          <a:prstGeom prst="rect">
            <a:avLst/>
          </a:prstGeom>
          <a:solidFill>
            <a:srgbClr val="78EE7E"/>
          </a:solid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eaLnBrk="0" fontAlgn="base" hangingPunct="0">
              <a:spcBef>
                <a:spcPct val="0"/>
              </a:spcBef>
              <a:spcAft>
                <a:spcPct val="0"/>
              </a:spcAft>
              <a:defRPr/>
            </a:pPr>
            <a:r>
              <a:rPr lang="vi-VN" sz="3600" b="1" dirty="0">
                <a:solidFill>
                  <a:srgbClr val="002060"/>
                </a:solidFill>
                <a:latin typeface="Cambria" panose="02040503050406030204" pitchFamily="18" charset="0"/>
                <a:ea typeface="Cambria" panose="02040503050406030204" pitchFamily="18" charset="0"/>
              </a:rPr>
              <a:t>Tổng độ dài 2 đáy nhân với chiều cao (cùng đơn vị đo) rồi chia cho 2.</a:t>
            </a:r>
            <a:endParaRPr lang="en-US" sz="3600" b="1" dirty="0">
              <a:solidFill>
                <a:srgbClr val="002060"/>
              </a:solidFill>
              <a:effectLst/>
              <a:latin typeface="Cambria" panose="02040503050406030204" pitchFamily="18" charset="0"/>
              <a:ea typeface="Cambria" panose="02040503050406030204" pitchFamily="18" charset="0"/>
            </a:endParaRPr>
          </a:p>
        </p:txBody>
      </p:sp>
      <p:grpSp>
        <p:nvGrpSpPr>
          <p:cNvPr id="31" name="Câu hỏi">
            <a:extLst>
              <a:ext uri="{FF2B5EF4-FFF2-40B4-BE49-F238E27FC236}">
                <a16:creationId xmlns:a16="http://schemas.microsoft.com/office/drawing/2014/main" id="{4F66CD19-7CFF-5FE2-275F-055E2689E332}"/>
              </a:ext>
            </a:extLst>
          </p:cNvPr>
          <p:cNvGrpSpPr/>
          <p:nvPr/>
        </p:nvGrpSpPr>
        <p:grpSpPr>
          <a:xfrm>
            <a:off x="616633" y="165602"/>
            <a:ext cx="11303713" cy="2021800"/>
            <a:chOff x="616633" y="165602"/>
            <a:chExt cx="11303713" cy="2021800"/>
          </a:xfrm>
        </p:grpSpPr>
        <p:grpSp>
          <p:nvGrpSpPr>
            <p:cNvPr id="32" name="Group 31">
              <a:extLst>
                <a:ext uri="{FF2B5EF4-FFF2-40B4-BE49-F238E27FC236}">
                  <a16:creationId xmlns:a16="http://schemas.microsoft.com/office/drawing/2014/main" id="{9387567B-9207-F354-3BD9-D7741570A458}"/>
                </a:ext>
              </a:extLst>
            </p:cNvPr>
            <p:cNvGrpSpPr/>
            <p:nvPr/>
          </p:nvGrpSpPr>
          <p:grpSpPr>
            <a:xfrm>
              <a:off x="616633" y="165602"/>
              <a:ext cx="11266213" cy="2021800"/>
              <a:chOff x="616633" y="165602"/>
              <a:chExt cx="11266213" cy="2021800"/>
            </a:xfrm>
          </p:grpSpPr>
          <p:sp>
            <p:nvSpPr>
              <p:cNvPr id="34" name="Rectangle 33">
                <a:extLst>
                  <a:ext uri="{FF2B5EF4-FFF2-40B4-BE49-F238E27FC236}">
                    <a16:creationId xmlns:a16="http://schemas.microsoft.com/office/drawing/2014/main" id="{73BC6CB6-ECD6-4355-BDD8-B1FBDE9ED3A2}"/>
                  </a:ext>
                </a:extLst>
              </p:cNvPr>
              <p:cNvSpPr/>
              <p:nvPr/>
            </p:nvSpPr>
            <p:spPr>
              <a:xfrm>
                <a:off x="857795" y="165602"/>
                <a:ext cx="11025051" cy="2021800"/>
              </a:xfrm>
              <a:prstGeom prst="rect">
                <a:avLst/>
              </a:prstGeom>
              <a:solidFill>
                <a:srgbClr val="FF0066"/>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733"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anose="02020603050405020304" pitchFamily="18" charset="0"/>
                </a:endParaRPr>
              </a:p>
            </p:txBody>
          </p:sp>
          <p:pic>
            <p:nvPicPr>
              <p:cNvPr id="35" name="Picture 34">
                <a:extLst>
                  <a:ext uri="{FF2B5EF4-FFF2-40B4-BE49-F238E27FC236}">
                    <a16:creationId xmlns:a16="http://schemas.microsoft.com/office/drawing/2014/main" id="{DFA2E472-34D2-6005-43F1-1D5D06B05BF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26944" y1="44444" x2="33611" y2="51944"/>
                            <a14:foregroundMark x1="74444" y1="45278" x2="79444" y2="46944"/>
                            <a14:foregroundMark x1="47500" y1="63056" x2="48889" y2="64722"/>
                            <a14:foregroundMark x1="58889" y1="70278" x2="62778" y2="71111"/>
                            <a14:foregroundMark x1="36667" y1="74444" x2="41111" y2="77500"/>
                            <a14:foregroundMark x1="21944" y1="43056" x2="17778" y2="44722"/>
                            <a14:foregroundMark x1="75556" y1="43056" x2="85000" y2="45556"/>
                            <a14:foregroundMark x1="85000" y1="48056" x2="85278" y2="55556"/>
                          </a14:backgroundRemoval>
                        </a14:imgEffect>
                      </a14:imgLayer>
                    </a14:imgProps>
                  </a:ext>
                  <a:ext uri="{28A0092B-C50C-407E-A947-70E740481C1C}">
                    <a14:useLocalDpi xmlns:a14="http://schemas.microsoft.com/office/drawing/2010/main" val="0"/>
                  </a:ext>
                </a:extLst>
              </a:blip>
              <a:stretch>
                <a:fillRect/>
              </a:stretch>
            </p:blipFill>
            <p:spPr>
              <a:xfrm>
                <a:off x="616633" y="165602"/>
                <a:ext cx="1941897" cy="1941897"/>
              </a:xfrm>
              <a:prstGeom prst="rect">
                <a:avLst/>
              </a:prstGeom>
            </p:spPr>
          </p:pic>
        </p:grpSp>
        <p:sp>
          <p:nvSpPr>
            <p:cNvPr id="33" name="Rectangle 32">
              <a:extLst>
                <a:ext uri="{FF2B5EF4-FFF2-40B4-BE49-F238E27FC236}">
                  <a16:creationId xmlns:a16="http://schemas.microsoft.com/office/drawing/2014/main" id="{CB32E462-6054-E33A-0529-C81A60494E74}"/>
                </a:ext>
              </a:extLst>
            </p:cNvPr>
            <p:cNvSpPr/>
            <p:nvPr/>
          </p:nvSpPr>
          <p:spPr>
            <a:xfrm>
              <a:off x="2732579" y="805952"/>
              <a:ext cx="9187767" cy="716799"/>
            </a:xfrm>
            <a:prstGeom prst="rect">
              <a:avLst/>
            </a:prstGeom>
          </p:spPr>
          <p:txBody>
            <a:bodyPr wrap="square">
              <a:spAutoFit/>
            </a:bodyPr>
            <a:lstStyle/>
            <a:p>
              <a:pPr marL="0" marR="0" algn="just">
                <a:lnSpc>
                  <a:spcPct val="110000"/>
                </a:lnSpc>
                <a:spcBef>
                  <a:spcPts val="0"/>
                </a:spcBef>
                <a:spcAft>
                  <a:spcPts val="0"/>
                </a:spcAft>
              </a:pPr>
              <a:r>
                <a:rPr lang="nl-NL" sz="4000" b="1" dirty="0">
                  <a:solidFill>
                    <a:schemeClr val="bg1"/>
                  </a:solidFill>
                  <a:effectLst/>
                  <a:latin typeface="Cambria" panose="02040503050406030204" pitchFamily="18" charset="0"/>
                  <a:ea typeface="Cambria" panose="02040503050406030204" pitchFamily="18" charset="0"/>
                </a:rPr>
                <a:t>Nêu cách tính diện tích hình thang.</a:t>
              </a:r>
              <a:endParaRPr lang="en-US" sz="4000" b="1" dirty="0">
                <a:solidFill>
                  <a:schemeClr val="bg1"/>
                </a:solidFill>
                <a:effectLst/>
                <a:latin typeface="Cambria" panose="02040503050406030204" pitchFamily="18" charset="0"/>
                <a:ea typeface="Cambria" panose="02040503050406030204" pitchFamily="18" charset="0"/>
              </a:endParaRPr>
            </a:p>
          </p:txBody>
        </p:sp>
      </p:grpSp>
      <p:pic>
        <p:nvPicPr>
          <p:cNvPr id="36" name="Dấu tick">
            <a:extLst>
              <a:ext uri="{FF2B5EF4-FFF2-40B4-BE49-F238E27FC236}">
                <a16:creationId xmlns:a16="http://schemas.microsoft.com/office/drawing/2014/main" id="{DCFE5B09-279F-8CC1-AAC7-576ACB3E74D7}"/>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3942" b="95228" l="713" r="98100">
                        <a14:foregroundMark x1="65321" y1="37344" x2="62233" y2="45436"/>
                      </a14:backgroundRemoval>
                    </a14:imgEffect>
                  </a14:imgLayer>
                </a14:imgProps>
              </a:ext>
              <a:ext uri="{28A0092B-C50C-407E-A947-70E740481C1C}">
                <a14:useLocalDpi xmlns:a14="http://schemas.microsoft.com/office/drawing/2010/main" val="0"/>
              </a:ext>
            </a:extLst>
          </a:blip>
          <a:stretch>
            <a:fillRect/>
          </a:stretch>
        </p:blipFill>
        <p:spPr>
          <a:xfrm>
            <a:off x="10214829" y="3685024"/>
            <a:ext cx="1162797" cy="1331278"/>
          </a:xfrm>
          <a:prstGeom prst="rect">
            <a:avLst/>
          </a:prstGeom>
        </p:spPr>
      </p:pic>
      <p:pic>
        <p:nvPicPr>
          <p:cNvPr id="37" name="Tieng-bao-sai-www_tiengdong_com">
            <a:hlinkClick r:id="" action="ppaction://media"/>
            <a:extLst>
              <a:ext uri="{FF2B5EF4-FFF2-40B4-BE49-F238E27FC236}">
                <a16:creationId xmlns:a16="http://schemas.microsoft.com/office/drawing/2014/main" id="{25898FB3-BE45-B8D0-9620-F32066C91E1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782550" y="2379683"/>
            <a:ext cx="609600" cy="609600"/>
          </a:xfrm>
          <a:prstGeom prst="rect">
            <a:avLst/>
          </a:prstGeom>
        </p:spPr>
      </p:pic>
      <p:pic>
        <p:nvPicPr>
          <p:cNvPr id="38" name="Tieng-bao-sai-www_tiengdong_com">
            <a:hlinkClick r:id="" action="ppaction://media"/>
            <a:extLst>
              <a:ext uri="{FF2B5EF4-FFF2-40B4-BE49-F238E27FC236}">
                <a16:creationId xmlns:a16="http://schemas.microsoft.com/office/drawing/2014/main" id="{A115CBBF-F6A6-6CEC-39DD-ADD92C18B51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439025" y="929953"/>
            <a:ext cx="609600" cy="609600"/>
          </a:xfrm>
          <a:prstGeom prst="rect">
            <a:avLst/>
          </a:prstGeom>
        </p:spPr>
      </p:pic>
      <p:pic>
        <p:nvPicPr>
          <p:cNvPr id="39" name="Am-thanh-tra-loi-dung-chinh-xac-www_tiengdong_com">
            <a:hlinkClick r:id="" action="ppaction://media"/>
            <a:extLst>
              <a:ext uri="{FF2B5EF4-FFF2-40B4-BE49-F238E27FC236}">
                <a16:creationId xmlns:a16="http://schemas.microsoft.com/office/drawing/2014/main" id="{E6523FA7-E561-545B-8E30-ACC79EDD7E3F}"/>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3087350" y="4121823"/>
            <a:ext cx="609600" cy="609600"/>
          </a:xfrm>
          <a:prstGeom prst="rect">
            <a:avLst/>
          </a:prstGeom>
        </p:spPr>
      </p:pic>
    </p:spTree>
    <p:extLst>
      <p:ext uri="{BB962C8B-B14F-4D97-AF65-F5344CB8AC3E}">
        <p14:creationId xmlns:p14="http://schemas.microsoft.com/office/powerpoint/2010/main" val="1967268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par>
                                <p:cTn id="15" presetID="2" presetClass="mediacall" presetSubtype="0" fill="hold" nodeType="withEffect">
                                  <p:stCondLst>
                                    <p:cond delay="0"/>
                                  </p:stCondLst>
                                  <p:childTnLst>
                                    <p:cmd type="call" cmd="togglePause">
                                      <p:cBhvr>
                                        <p:cTn id="16" dur="1" fill="hold"/>
                                        <p:tgtEl>
                                          <p:spTgt spid="39"/>
                                        </p:tgtEl>
                                      </p:cBhvr>
                                    </p:cmd>
                                  </p:childTnLst>
                                </p:cTn>
                              </p:par>
                              <p:par>
                                <p:cTn id="17" presetID="2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37"/>
                </p:tgtEl>
              </p:cMediaNode>
            </p:audio>
            <p:audio>
              <p:cMediaNode vol="80000">
                <p:cTn id="21" fill="hold" display="0">
                  <p:stCondLst>
                    <p:cond delay="indefinite"/>
                  </p:stCondLst>
                  <p:endCondLst>
                    <p:cond evt="onStopAudio" delay="0">
                      <p:tgtEl>
                        <p:sldTgt/>
                      </p:tgtEl>
                    </p:cond>
                  </p:endCondLst>
                </p:cTn>
                <p:tgtEl>
                  <p:spTgt spid="38"/>
                </p:tgtEl>
              </p:cMediaNode>
            </p:audio>
            <p:audio>
              <p:cMediaNode vol="80000">
                <p:cTn id="22" fill="hold" display="0">
                  <p:stCondLst>
                    <p:cond delay="indefinite"/>
                  </p:stCondLst>
                  <p:endCondLst>
                    <p:cond evt="onStopAudio" delay="0">
                      <p:tgtEl>
                        <p:sldTgt/>
                      </p:tgtEl>
                    </p:cond>
                  </p:endCondLst>
                </p:cTn>
                <p:tgtEl>
                  <p:spTgt spid="39"/>
                </p:tgtEl>
              </p:cMediaNode>
            </p:audio>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826" y="330958"/>
            <a:ext cx="11273051" cy="619608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1228952">
            <a:off x="10400295" y="-99423"/>
            <a:ext cx="1799087" cy="1842967"/>
          </a:xfrm>
          <a:prstGeom prst="rect">
            <a:avLst/>
          </a:prstGeom>
        </p:spPr>
      </p:pic>
      <p:pic>
        <p:nvPicPr>
          <p:cNvPr id="10" name="Picture 2" descr="Vector hand drawn illustration for world book day celebrati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1054" l="9904" r="89936">
                        <a14:foregroundMark x1="15335" y1="84505" x2="28435" y2="88019"/>
                        <a14:foregroundMark x1="45048" y1="88019" x2="30032" y2="87061"/>
                        <a14:foregroundMark x1="18690" y1="88339" x2="13578" y2="85783"/>
                        <a14:foregroundMark x1="13578" y1="85783" x2="12620" y2="85304"/>
                        <a14:foregroundMark x1="31789" y1="87061" x2="41214" y2="91054"/>
                        <a14:foregroundMark x1="31789" y1="89617" x2="37859" y2="90895"/>
                        <a14:foregroundMark x1="46805" y1="89776" x2="76677" y2="88019"/>
                        <a14:foregroundMark x1="83706" y1="84185" x2="76677" y2="87859"/>
                        <a14:foregroundMark x1="83866" y1="85463" x2="87540" y2="83387"/>
                      </a14:backgroundRemoval>
                    </a14:imgEffect>
                  </a14:imgLayer>
                </a14:imgProps>
              </a:ext>
              <a:ext uri="{28A0092B-C50C-407E-A947-70E740481C1C}">
                <a14:useLocalDpi xmlns:a14="http://schemas.microsoft.com/office/drawing/2010/main" val="0"/>
              </a:ext>
            </a:extLst>
          </a:blip>
          <a:srcRect l="8088" t="23332" r="8334" b="7120"/>
          <a:stretch/>
        </p:blipFill>
        <p:spPr bwMode="auto">
          <a:xfrm>
            <a:off x="6082351" y="1523999"/>
            <a:ext cx="5191850" cy="45567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F1BFA73-69C6-2B38-7992-0C46273045B4}"/>
              </a:ext>
            </a:extLst>
          </p:cNvPr>
          <p:cNvPicPr>
            <a:picLocks noChangeAspect="1"/>
          </p:cNvPicPr>
          <p:nvPr/>
        </p:nvPicPr>
        <p:blipFill>
          <a:blip r:embed="rId5"/>
          <a:stretch>
            <a:fillRect/>
          </a:stretch>
        </p:blipFill>
        <p:spPr>
          <a:xfrm>
            <a:off x="1654449" y="1285190"/>
            <a:ext cx="4115157" cy="4505334"/>
          </a:xfrm>
          <a:prstGeom prst="rect">
            <a:avLst/>
          </a:prstGeom>
        </p:spPr>
      </p:pic>
    </p:spTree>
    <p:extLst>
      <p:ext uri="{BB962C8B-B14F-4D97-AF65-F5344CB8AC3E}">
        <p14:creationId xmlns:p14="http://schemas.microsoft.com/office/powerpoint/2010/main" val="27587770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218" y="361686"/>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83349AF-27E3-413E-AAFB-29A15560DD01}"/>
              </a:ext>
            </a:extLst>
          </p:cNvPr>
          <p:cNvSpPr txBox="1"/>
          <p:nvPr/>
        </p:nvSpPr>
        <p:spPr>
          <a:xfrm>
            <a:off x="1641737" y="361686"/>
            <a:ext cx="9958806" cy="1661993"/>
          </a:xfrm>
          <a:prstGeom prst="rect">
            <a:avLst/>
          </a:prstGeom>
          <a:noFill/>
        </p:spPr>
        <p:txBody>
          <a:bodyPr wrap="square" rtlCol="0">
            <a:spAutoFit/>
          </a:bodyPr>
          <a:lstStyle/>
          <a:p>
            <a:pPr algn="just"/>
            <a:r>
              <a:rPr lang="vi-VN" sz="3400" b="1" dirty="0">
                <a:solidFill>
                  <a:srgbClr val="C00000"/>
                </a:solidFill>
                <a:latin typeface="Cambria" panose="02040503050406030204" pitchFamily="18" charset="0"/>
                <a:ea typeface="Cambria" panose="02040503050406030204" pitchFamily="18" charset="0"/>
                <a:cs typeface="Arial" panose="020B0604020202020204" pitchFamily="34" charset="0"/>
              </a:rPr>
              <a:t>Tính diện tích hình thang có độ dài hai đáy lần lượt là a và b; chiều cao là h được cho như bảng dưới đây.</a:t>
            </a:r>
            <a:endParaRPr lang="fr-FR" sz="3400" b="1" dirty="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algn="ctr"/>
              <a:r>
                <a:rPr lang="en-US"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endParaRPr lang="en-US" sz="3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graphicFrame>
        <p:nvGraphicFramePr>
          <p:cNvPr id="3" name="Table 2"/>
          <p:cNvGraphicFramePr>
            <a:graphicFrameLocks noGrp="1"/>
          </p:cNvGraphicFramePr>
          <p:nvPr>
            <p:extLst>
              <p:ext uri="{D42A27DB-BD31-4B8C-83A1-F6EECF244321}">
                <p14:modId xmlns:p14="http://schemas.microsoft.com/office/powerpoint/2010/main" val="1812003903"/>
              </p:ext>
            </p:extLst>
          </p:nvPr>
        </p:nvGraphicFramePr>
        <p:xfrm>
          <a:off x="966950" y="2401321"/>
          <a:ext cx="10633592" cy="2072640"/>
        </p:xfrm>
        <a:graphic>
          <a:graphicData uri="http://schemas.openxmlformats.org/drawingml/2006/table">
            <a:tbl>
              <a:tblPr firstRow="1" bandRow="1">
                <a:tableStyleId>{5940675A-B579-460E-94D1-54222C63F5DA}</a:tableStyleId>
              </a:tblPr>
              <a:tblGrid>
                <a:gridCol w="4803229">
                  <a:extLst>
                    <a:ext uri="{9D8B030D-6E8A-4147-A177-3AD203B41FA5}">
                      <a16:colId xmlns:a16="http://schemas.microsoft.com/office/drawing/2014/main" val="275997477"/>
                    </a:ext>
                  </a:extLst>
                </a:gridCol>
                <a:gridCol w="1618593">
                  <a:extLst>
                    <a:ext uri="{9D8B030D-6E8A-4147-A177-3AD203B41FA5}">
                      <a16:colId xmlns:a16="http://schemas.microsoft.com/office/drawing/2014/main" val="940492074"/>
                    </a:ext>
                  </a:extLst>
                </a:gridCol>
                <a:gridCol w="1471449">
                  <a:extLst>
                    <a:ext uri="{9D8B030D-6E8A-4147-A177-3AD203B41FA5}">
                      <a16:colId xmlns:a16="http://schemas.microsoft.com/office/drawing/2014/main" val="3365073246"/>
                    </a:ext>
                  </a:extLst>
                </a:gridCol>
                <a:gridCol w="1461732">
                  <a:extLst>
                    <a:ext uri="{9D8B030D-6E8A-4147-A177-3AD203B41FA5}">
                      <a16:colId xmlns:a16="http://schemas.microsoft.com/office/drawing/2014/main" val="2610388298"/>
                    </a:ext>
                  </a:extLst>
                </a:gridCol>
                <a:gridCol w="1278589">
                  <a:extLst>
                    <a:ext uri="{9D8B030D-6E8A-4147-A177-3AD203B41FA5}">
                      <a16:colId xmlns:a16="http://schemas.microsoft.com/office/drawing/2014/main" val="3605545369"/>
                    </a:ext>
                  </a:extLst>
                </a:gridCol>
              </a:tblGrid>
              <a:tr h="370840">
                <a:tc>
                  <a:txBody>
                    <a:bodyPr/>
                    <a:lstStyle/>
                    <a:p>
                      <a:pPr algn="ctr"/>
                      <a:r>
                        <a:rPr lang="en-US" sz="2800" b="1" dirty="0" smtClean="0">
                          <a:solidFill>
                            <a:srgbClr val="FF0000"/>
                          </a:solidFill>
                          <a:latin typeface="Arial" panose="020B0604020202020204" pitchFamily="34" charset="0"/>
                          <a:cs typeface="Arial" panose="020B0604020202020204" pitchFamily="34" charset="0"/>
                        </a:rPr>
                        <a:t>a</a:t>
                      </a:r>
                      <a:endParaRPr lang="en-US" sz="2800" b="1" dirty="0">
                        <a:solidFill>
                          <a:srgbClr val="FF0000"/>
                        </a:solidFill>
                        <a:latin typeface="Arial" panose="020B0604020202020204" pitchFamily="34" charset="0"/>
                        <a:cs typeface="Arial" panose="020B0604020202020204" pitchFamily="34" charset="0"/>
                      </a:endParaRPr>
                    </a:p>
                  </a:txBody>
                  <a:tcPr>
                    <a:solidFill>
                      <a:schemeClr val="accent4">
                        <a:lumMod val="60000"/>
                        <a:lumOff val="40000"/>
                      </a:schemeClr>
                    </a:solidFill>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12 cm</a:t>
                      </a: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1,4 </a:t>
                      </a:r>
                      <a:r>
                        <a:rPr lang="en-US" sz="2800" b="0" dirty="0" err="1" smtClean="0">
                          <a:solidFill>
                            <a:schemeClr val="tx1"/>
                          </a:solidFill>
                          <a:latin typeface="Arial" panose="020B0604020202020204" pitchFamily="34" charset="0"/>
                          <a:cs typeface="Arial" panose="020B0604020202020204" pitchFamily="34" charset="0"/>
                        </a:rPr>
                        <a:t>dm</a:t>
                      </a: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6 m</a:t>
                      </a: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20 cm</a:t>
                      </a:r>
                      <a:endParaRPr lang="en-US" sz="28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2329582"/>
                  </a:ext>
                </a:extLst>
              </a:tr>
              <a:tr h="370840">
                <a:tc>
                  <a:txBody>
                    <a:bodyPr/>
                    <a:lstStyle/>
                    <a:p>
                      <a:pPr algn="ctr"/>
                      <a:r>
                        <a:rPr lang="en-US" sz="2800" b="1" dirty="0" smtClean="0">
                          <a:solidFill>
                            <a:srgbClr val="FF0000"/>
                          </a:solidFill>
                          <a:latin typeface="Arial" panose="020B0604020202020204" pitchFamily="34" charset="0"/>
                          <a:cs typeface="Arial" panose="020B0604020202020204" pitchFamily="34" charset="0"/>
                        </a:rPr>
                        <a:t>b</a:t>
                      </a:r>
                      <a:endParaRPr lang="en-US" sz="2800" b="1" dirty="0">
                        <a:solidFill>
                          <a:srgbClr val="FF0000"/>
                        </a:solidFill>
                        <a:latin typeface="Arial" panose="020B0604020202020204" pitchFamily="34" charset="0"/>
                        <a:cs typeface="Arial" panose="020B0604020202020204" pitchFamily="34" charset="0"/>
                      </a:endParaRPr>
                    </a:p>
                  </a:txBody>
                  <a:tcPr>
                    <a:solidFill>
                      <a:schemeClr val="accent4">
                        <a:lumMod val="60000"/>
                        <a:lumOff val="40000"/>
                      </a:schemeClr>
                    </a:solidFill>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8 cm</a:t>
                      </a: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0,6 </a:t>
                      </a:r>
                      <a:r>
                        <a:rPr lang="en-US" sz="2800" b="0" dirty="0" err="1" smtClean="0">
                          <a:solidFill>
                            <a:schemeClr val="tx1"/>
                          </a:solidFill>
                          <a:latin typeface="Arial" panose="020B0604020202020204" pitchFamily="34" charset="0"/>
                          <a:cs typeface="Arial" panose="020B0604020202020204" pitchFamily="34" charset="0"/>
                        </a:rPr>
                        <a:t>dm</a:t>
                      </a: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4</a:t>
                      </a:r>
                      <a:r>
                        <a:rPr lang="en-US" sz="2800" b="0" baseline="0" dirty="0" smtClean="0">
                          <a:solidFill>
                            <a:schemeClr val="tx1"/>
                          </a:solidFill>
                          <a:latin typeface="Arial" panose="020B0604020202020204" pitchFamily="34" charset="0"/>
                          <a:cs typeface="Arial" panose="020B0604020202020204" pitchFamily="34" charset="0"/>
                        </a:rPr>
                        <a:t> m</a:t>
                      </a: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1,5</a:t>
                      </a:r>
                      <a:r>
                        <a:rPr lang="en-US" sz="2800" b="0" baseline="0" dirty="0" smtClean="0">
                          <a:solidFill>
                            <a:schemeClr val="tx1"/>
                          </a:solidFill>
                          <a:latin typeface="Arial" panose="020B0604020202020204" pitchFamily="34" charset="0"/>
                          <a:cs typeface="Arial" panose="020B0604020202020204" pitchFamily="34" charset="0"/>
                        </a:rPr>
                        <a:t> </a:t>
                      </a:r>
                      <a:r>
                        <a:rPr lang="en-US" sz="2800" b="0" baseline="0" dirty="0" err="1" smtClean="0">
                          <a:solidFill>
                            <a:schemeClr val="tx1"/>
                          </a:solidFill>
                          <a:latin typeface="Arial" panose="020B0604020202020204" pitchFamily="34" charset="0"/>
                          <a:cs typeface="Arial" panose="020B0604020202020204" pitchFamily="34" charset="0"/>
                        </a:rPr>
                        <a:t>dm</a:t>
                      </a:r>
                      <a:endParaRPr lang="en-US" sz="28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6936087"/>
                  </a:ext>
                </a:extLst>
              </a:tr>
              <a:tr h="370840">
                <a:tc>
                  <a:txBody>
                    <a:bodyPr/>
                    <a:lstStyle/>
                    <a:p>
                      <a:pPr algn="ctr"/>
                      <a:r>
                        <a:rPr lang="en-US" sz="2800" b="1" dirty="0" smtClean="0">
                          <a:solidFill>
                            <a:srgbClr val="FF0000"/>
                          </a:solidFill>
                          <a:latin typeface="Arial" panose="020B0604020202020204" pitchFamily="34" charset="0"/>
                          <a:cs typeface="Arial" panose="020B0604020202020204" pitchFamily="34" charset="0"/>
                        </a:rPr>
                        <a:t>h</a:t>
                      </a:r>
                      <a:endParaRPr lang="en-US" sz="2800" b="1" dirty="0">
                        <a:solidFill>
                          <a:srgbClr val="FF0000"/>
                        </a:solidFill>
                        <a:latin typeface="Arial" panose="020B0604020202020204" pitchFamily="34" charset="0"/>
                        <a:cs typeface="Arial" panose="020B0604020202020204" pitchFamily="34" charset="0"/>
                      </a:endParaRPr>
                    </a:p>
                  </a:txBody>
                  <a:tcPr>
                    <a:solidFill>
                      <a:schemeClr val="accent4">
                        <a:lumMod val="60000"/>
                        <a:lumOff val="40000"/>
                      </a:schemeClr>
                    </a:solidFill>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6 cm</a:t>
                      </a: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5 </a:t>
                      </a:r>
                      <a:r>
                        <a:rPr lang="en-US" sz="2800" b="0" dirty="0" err="1" smtClean="0">
                          <a:solidFill>
                            <a:schemeClr val="tx1"/>
                          </a:solidFill>
                          <a:latin typeface="Arial" panose="020B0604020202020204" pitchFamily="34" charset="0"/>
                          <a:cs typeface="Arial" panose="020B0604020202020204" pitchFamily="34" charset="0"/>
                        </a:rPr>
                        <a:t>dm</a:t>
                      </a: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4</a:t>
                      </a:r>
                      <a:r>
                        <a:rPr lang="en-US" sz="2800" b="0" baseline="0" dirty="0" smtClean="0">
                          <a:solidFill>
                            <a:schemeClr val="tx1"/>
                          </a:solidFill>
                          <a:latin typeface="Arial" panose="020B0604020202020204" pitchFamily="34" charset="0"/>
                          <a:cs typeface="Arial" panose="020B0604020202020204" pitchFamily="34" charset="0"/>
                        </a:rPr>
                        <a:t> m</a:t>
                      </a: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2800" b="0" dirty="0" smtClean="0">
                          <a:solidFill>
                            <a:schemeClr val="tx1"/>
                          </a:solidFill>
                          <a:latin typeface="Arial" panose="020B0604020202020204" pitchFamily="34" charset="0"/>
                          <a:cs typeface="Arial" panose="020B0604020202020204" pitchFamily="34" charset="0"/>
                        </a:rPr>
                        <a:t>10 cm</a:t>
                      </a:r>
                      <a:endParaRPr lang="en-US" sz="28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5273358"/>
                  </a:ext>
                </a:extLst>
              </a:tr>
              <a:tr h="370840">
                <a:tc>
                  <a:txBody>
                    <a:bodyPr/>
                    <a:lstStyle/>
                    <a:p>
                      <a:pPr algn="ctr"/>
                      <a:r>
                        <a:rPr lang="en-US" sz="2800" b="1" dirty="0" err="1" smtClean="0">
                          <a:solidFill>
                            <a:srgbClr val="FF0000"/>
                          </a:solidFill>
                          <a:latin typeface="Arial" panose="020B0604020202020204" pitchFamily="34" charset="0"/>
                          <a:cs typeface="Arial" panose="020B0604020202020204" pitchFamily="34" charset="0"/>
                        </a:rPr>
                        <a:t>Diện</a:t>
                      </a:r>
                      <a:r>
                        <a:rPr lang="en-US" sz="2800" b="1" baseline="0" dirty="0" smtClean="0">
                          <a:solidFill>
                            <a:srgbClr val="FF0000"/>
                          </a:solidFill>
                          <a:latin typeface="Arial" panose="020B0604020202020204" pitchFamily="34" charset="0"/>
                          <a:cs typeface="Arial" panose="020B0604020202020204" pitchFamily="34" charset="0"/>
                        </a:rPr>
                        <a:t> </a:t>
                      </a:r>
                      <a:r>
                        <a:rPr lang="en-US" sz="2800" b="1" baseline="0" dirty="0" err="1" smtClean="0">
                          <a:solidFill>
                            <a:srgbClr val="FF0000"/>
                          </a:solidFill>
                          <a:latin typeface="Arial" panose="020B0604020202020204" pitchFamily="34" charset="0"/>
                          <a:cs typeface="Arial" panose="020B0604020202020204" pitchFamily="34" charset="0"/>
                        </a:rPr>
                        <a:t>tích</a:t>
                      </a:r>
                      <a:r>
                        <a:rPr lang="en-US" sz="2800" b="1" baseline="0" dirty="0" smtClean="0">
                          <a:solidFill>
                            <a:srgbClr val="FF0000"/>
                          </a:solidFill>
                          <a:latin typeface="Arial" panose="020B0604020202020204" pitchFamily="34" charset="0"/>
                          <a:cs typeface="Arial" panose="020B0604020202020204" pitchFamily="34" charset="0"/>
                        </a:rPr>
                        <a:t> </a:t>
                      </a:r>
                      <a:r>
                        <a:rPr lang="en-US" sz="2800" b="1" baseline="0" dirty="0" err="1" smtClean="0">
                          <a:solidFill>
                            <a:srgbClr val="FF0000"/>
                          </a:solidFill>
                          <a:latin typeface="Arial" panose="020B0604020202020204" pitchFamily="34" charset="0"/>
                          <a:cs typeface="Arial" panose="020B0604020202020204" pitchFamily="34" charset="0"/>
                        </a:rPr>
                        <a:t>hình</a:t>
                      </a:r>
                      <a:r>
                        <a:rPr lang="en-US" sz="2800" b="1" baseline="0" dirty="0" smtClean="0">
                          <a:solidFill>
                            <a:srgbClr val="FF0000"/>
                          </a:solidFill>
                          <a:latin typeface="Arial" panose="020B0604020202020204" pitchFamily="34" charset="0"/>
                          <a:cs typeface="Arial" panose="020B0604020202020204" pitchFamily="34" charset="0"/>
                        </a:rPr>
                        <a:t> thang</a:t>
                      </a:r>
                      <a:endParaRPr lang="en-US" sz="2800" b="1" dirty="0">
                        <a:solidFill>
                          <a:srgbClr val="FF0000"/>
                        </a:solidFill>
                        <a:latin typeface="Arial" panose="020B0604020202020204" pitchFamily="34" charset="0"/>
                        <a:cs typeface="Arial" panose="020B0604020202020204" pitchFamily="34" charset="0"/>
                      </a:endParaRPr>
                    </a:p>
                  </a:txBody>
                  <a:tcPr>
                    <a:solidFill>
                      <a:schemeClr val="accent4">
                        <a:lumMod val="60000"/>
                        <a:lumOff val="40000"/>
                      </a:schemeClr>
                    </a:solidFill>
                  </a:tcPr>
                </a:tc>
                <a:tc>
                  <a:txBody>
                    <a:bodyPr/>
                    <a:lstStyle/>
                    <a:p>
                      <a:pPr algn="ct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28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28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6218608"/>
                  </a:ext>
                </a:extLst>
              </a:tr>
            </a:tbl>
          </a:graphicData>
        </a:graphic>
      </p:graphicFrame>
    </p:spTree>
    <p:controls>
      <mc:AlternateContent xmlns:mc="http://schemas.openxmlformats.org/markup-compatibility/2006">
        <mc:Choice xmlns:v="urn:schemas-microsoft-com:vml" Requires="v">
          <p:control spid="1037" name="TextBox4" r:id="rId2" imgW="1592640" imgH="556200"/>
        </mc:Choice>
        <mc:Fallback>
          <p:control name="TextBox4" r:id="rId2" imgW="1592640" imgH="556200">
            <p:pic>
              <p:nvPicPr>
                <p:cNvPr id="8" name="TextBox4">
                  <a:extLst>
                    <a:ext uri="{FF2B5EF4-FFF2-40B4-BE49-F238E27FC236}">
                      <a16:creationId xmlns:a16="http://schemas.microsoft.com/office/drawing/2014/main" id="{FA52C97F-A342-4DFA-8D89-4B588E9060C5}"/>
                    </a:ext>
                  </a:extLst>
                </p:cNvPr>
                <p:cNvPicPr>
                  <a:picLocks/>
                </p:cNvPicPr>
                <p:nvPr/>
              </p:nvPicPr>
              <p:blipFill>
                <a:blip r:embed="rId7"/>
                <a:stretch>
                  <a:fillRect/>
                </a:stretch>
              </p:blipFill>
              <p:spPr>
                <a:xfrm>
                  <a:off x="5761089" y="3916419"/>
                  <a:ext cx="1590510" cy="557542"/>
                </a:xfrm>
                <a:prstGeom prst="rect">
                  <a:avLst/>
                </a:prstGeom>
              </p:spPr>
            </p:pic>
          </p:control>
        </mc:Fallback>
      </mc:AlternateContent>
      <mc:AlternateContent xmlns:mc="http://schemas.openxmlformats.org/markup-compatibility/2006">
        <mc:Choice xmlns:v="urn:schemas-microsoft-com:vml" Requires="v">
          <p:control spid="1038" name="TextBox1" r:id="rId3" imgW="1432440" imgH="556200"/>
        </mc:Choice>
        <mc:Fallback>
          <p:control name="TextBox1" r:id="rId3" imgW="1432440" imgH="556200">
            <p:pic>
              <p:nvPicPr>
                <p:cNvPr id="9" name="TextBox1">
                  <a:extLst>
                    <a:ext uri="{FF2B5EF4-FFF2-40B4-BE49-F238E27FC236}">
                      <a16:creationId xmlns:a16="http://schemas.microsoft.com/office/drawing/2014/main" id="{FA52C97F-A342-4DFA-8D89-4B588E9060C5}"/>
                    </a:ext>
                  </a:extLst>
                </p:cNvPr>
                <p:cNvPicPr>
                  <a:picLocks/>
                </p:cNvPicPr>
                <p:nvPr/>
              </p:nvPicPr>
              <p:blipFill>
                <a:blip r:embed="rId8"/>
                <a:stretch>
                  <a:fillRect/>
                </a:stretch>
              </p:blipFill>
              <p:spPr>
                <a:xfrm>
                  <a:off x="8867075" y="3944008"/>
                  <a:ext cx="1432811" cy="557542"/>
                </a:xfrm>
                <a:prstGeom prst="rect">
                  <a:avLst/>
                </a:prstGeom>
              </p:spPr>
            </p:pic>
          </p:control>
        </mc:Fallback>
      </mc:AlternateContent>
      <mc:AlternateContent xmlns:mc="http://schemas.openxmlformats.org/markup-compatibility/2006">
        <mc:Choice xmlns:v="urn:schemas-microsoft-com:vml" Requires="v">
          <p:control spid="1039" name="TextBox2" r:id="rId4" imgW="1280160" imgH="586800"/>
        </mc:Choice>
        <mc:Fallback>
          <p:control name="TextBox2" r:id="rId4" imgW="1280160" imgH="586800">
            <p:pic>
              <p:nvPicPr>
                <p:cNvPr id="10" name="TextBox2">
                  <a:extLst>
                    <a:ext uri="{FF2B5EF4-FFF2-40B4-BE49-F238E27FC236}">
                      <a16:creationId xmlns:a16="http://schemas.microsoft.com/office/drawing/2014/main" id="{FA52C97F-A342-4DFA-8D89-4B588E9060C5}"/>
                    </a:ext>
                  </a:extLst>
                </p:cNvPr>
                <p:cNvPicPr>
                  <a:picLocks/>
                </p:cNvPicPr>
                <p:nvPr/>
              </p:nvPicPr>
              <p:blipFill>
                <a:blip r:embed="rId9"/>
                <a:stretch>
                  <a:fillRect/>
                </a:stretch>
              </p:blipFill>
              <p:spPr>
                <a:xfrm>
                  <a:off x="10320906" y="3944008"/>
                  <a:ext cx="1279636" cy="585133"/>
                </a:xfrm>
                <a:prstGeom prst="rect">
                  <a:avLst/>
                </a:prstGeom>
              </p:spPr>
            </p:pic>
          </p:control>
        </mc:Fallback>
      </mc:AlternateContent>
      <mc:AlternateContent xmlns:mc="http://schemas.openxmlformats.org/markup-compatibility/2006">
        <mc:Choice xmlns:v="urn:schemas-microsoft-com:vml" Requires="v">
          <p:control spid="1040" name="TextBox3" r:id="rId5" imgW="1493640" imgH="533520"/>
        </mc:Choice>
        <mc:Fallback>
          <p:control name="TextBox3" r:id="rId5" imgW="1493640" imgH="533520">
            <p:pic>
              <p:nvPicPr>
                <p:cNvPr id="11" name="TextBox3">
                  <a:extLst>
                    <a:ext uri="{FF2B5EF4-FFF2-40B4-BE49-F238E27FC236}">
                      <a16:creationId xmlns:a16="http://schemas.microsoft.com/office/drawing/2014/main" id="{FA52C97F-A342-4DFA-8D89-4B588E9060C5}"/>
                    </a:ext>
                  </a:extLst>
                </p:cNvPr>
                <p:cNvPicPr>
                  <a:picLocks/>
                </p:cNvPicPr>
                <p:nvPr/>
              </p:nvPicPr>
              <p:blipFill>
                <a:blip r:embed="rId10"/>
                <a:stretch>
                  <a:fillRect/>
                </a:stretch>
              </p:blipFill>
              <p:spPr>
                <a:xfrm>
                  <a:off x="7372619" y="3944008"/>
                  <a:ext cx="1494455" cy="529953"/>
                </a:xfrm>
                <a:prstGeom prst="rect">
                  <a:avLst/>
                </a:prstGeom>
              </p:spPr>
            </p:pic>
          </p:control>
        </mc:Fallback>
      </mc:AlternateContent>
    </p:controls>
    <p:extLst>
      <p:ext uri="{BB962C8B-B14F-4D97-AF65-F5344CB8AC3E}">
        <p14:creationId xmlns:p14="http://schemas.microsoft.com/office/powerpoint/2010/main" val="552819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83349AF-27E3-413E-AAFB-29A15560DD01}"/>
              </a:ext>
            </a:extLst>
          </p:cNvPr>
          <p:cNvSpPr txBox="1"/>
          <p:nvPr/>
        </p:nvSpPr>
        <p:spPr>
          <a:xfrm>
            <a:off x="1598194" y="405229"/>
            <a:ext cx="9958806" cy="1661993"/>
          </a:xfrm>
          <a:prstGeom prst="rect">
            <a:avLst/>
          </a:prstGeom>
          <a:noFill/>
        </p:spPr>
        <p:txBody>
          <a:bodyPr wrap="square" rtlCol="0">
            <a:spAutoFit/>
          </a:bodyPr>
          <a:lstStyle/>
          <a:p>
            <a:pPr lvl="0" algn="just">
              <a:defRPr/>
            </a:pPr>
            <a:r>
              <a:rPr lang="vi-VN" sz="3400" b="1" dirty="0">
                <a:solidFill>
                  <a:srgbClr val="C00000"/>
                </a:solidFill>
                <a:latin typeface="Cambria" panose="02040503050406030204" pitchFamily="18" charset="0"/>
                <a:ea typeface="Cambria" panose="02040503050406030204" pitchFamily="18" charset="0"/>
                <a:cs typeface="Arial" panose="020B0604020202020204" pitchFamily="34" charset="0"/>
              </a:rPr>
              <a:t>Chọn câu trả lời đúng.</a:t>
            </a:r>
          </a:p>
          <a:p>
            <a:pPr lvl="0" algn="just">
              <a:defRPr/>
            </a:pPr>
            <a:r>
              <a:rPr lang="vi-VN" sz="3400" dirty="0">
                <a:solidFill>
                  <a:srgbClr val="C00000"/>
                </a:solidFill>
                <a:latin typeface="Cambria" panose="02040503050406030204" pitchFamily="18" charset="0"/>
                <a:ea typeface="Cambria" panose="02040503050406030204" pitchFamily="18" charset="0"/>
                <a:cs typeface="Arial" panose="020B0604020202020204" pitchFamily="34" charset="0"/>
              </a:rPr>
              <a:t>Diện tích hình thang có độ dài hai đáy lần lượt là 25 cm và 15 cm; chiều cao 1 dm là:</a:t>
            </a:r>
            <a:endParaRPr kumimoji="0" lang="fr-FR" sz="340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2</a:t>
              </a:r>
            </a:p>
          </p:txBody>
        </p:sp>
      </p:grpSp>
      <p:sp>
        <p:nvSpPr>
          <p:cNvPr id="3" name="TextBox 2">
            <a:extLst>
              <a:ext uri="{FF2B5EF4-FFF2-40B4-BE49-F238E27FC236}">
                <a16:creationId xmlns:a16="http://schemas.microsoft.com/office/drawing/2014/main" id="{98EF3906-BEC9-1B14-609E-B351A847AD51}"/>
              </a:ext>
            </a:extLst>
          </p:cNvPr>
          <p:cNvSpPr txBox="1"/>
          <p:nvPr/>
        </p:nvSpPr>
        <p:spPr>
          <a:xfrm>
            <a:off x="740229" y="2296886"/>
            <a:ext cx="11059886" cy="523220"/>
          </a:xfrm>
          <a:prstGeom prst="rect">
            <a:avLst/>
          </a:prstGeom>
          <a:noFill/>
        </p:spPr>
        <p:txBody>
          <a:bodyPr wrap="square" rtlCol="0">
            <a:spAutoFit/>
          </a:bodyPr>
          <a:lstStyle/>
          <a:p>
            <a:r>
              <a:rPr lang="en-US" sz="2800" b="0" i="0" dirty="0">
                <a:solidFill>
                  <a:srgbClr val="000000"/>
                </a:solidFill>
                <a:effectLst/>
                <a:latin typeface="Cambria" panose="02040503050406030204" pitchFamily="18" charset="0"/>
                <a:ea typeface="Cambria" panose="02040503050406030204" pitchFamily="18" charset="0"/>
              </a:rPr>
              <a:t>A. 4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B. 2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C. 2 dm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D. 4 dm</a:t>
            </a:r>
            <a:r>
              <a:rPr lang="en-US" sz="2800" b="0" i="0" baseline="30000" dirty="0">
                <a:solidFill>
                  <a:srgbClr val="000000"/>
                </a:solidFill>
                <a:effectLst/>
                <a:latin typeface="Cambria" panose="02040503050406030204" pitchFamily="18" charset="0"/>
                <a:ea typeface="Cambria" panose="02040503050406030204" pitchFamily="18" charset="0"/>
              </a:rPr>
              <a:t>2</a:t>
            </a:r>
            <a:endParaRPr lang="en-US" sz="28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4253EBA-FB0B-A79F-B07D-171BB7E737D5}"/>
                  </a:ext>
                </a:extLst>
              </p:cNvPr>
              <p:cNvSpPr txBox="1"/>
              <p:nvPr/>
            </p:nvSpPr>
            <p:spPr>
              <a:xfrm>
                <a:off x="2721429" y="3276600"/>
                <a:ext cx="6487885" cy="3670428"/>
              </a:xfrm>
              <a:prstGeom prst="rect">
                <a:avLst/>
              </a:prstGeom>
              <a:noFill/>
            </p:spPr>
            <p:txBody>
              <a:bodyPr wrap="square" rtlCol="0">
                <a:spAutoFit/>
              </a:bodyPr>
              <a:lstStyle/>
              <a:p>
                <a:pPr algn="ctr"/>
                <a:r>
                  <a:rPr lang="en-US" sz="3600" b="0" i="0" dirty="0">
                    <a:solidFill>
                      <a:srgbClr val="FF0000"/>
                    </a:solidFill>
                    <a:effectLst/>
                    <a:latin typeface="Cambria" panose="02040503050406030204" pitchFamily="18" charset="0"/>
                    <a:ea typeface="Cambria" panose="02040503050406030204" pitchFamily="18" charset="0"/>
                  </a:rPr>
                  <a:t>Đổi 1 dm = 10 cm</a:t>
                </a: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thang </a:t>
                </a:r>
                <a:r>
                  <a:rPr lang="en-US" sz="3600" b="0" i="0" dirty="0" err="1">
                    <a:solidFill>
                      <a:srgbClr val="FF0000"/>
                    </a:solidFill>
                    <a:effectLst/>
                    <a:latin typeface="Cambria" panose="02040503050406030204" pitchFamily="18" charset="0"/>
                    <a:ea typeface="Cambria" panose="02040503050406030204" pitchFamily="18" charset="0"/>
                  </a:rPr>
                  <a:t>đó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14:m>
                  <m:oMath xmlns:m="http://schemas.openxmlformats.org/officeDocument/2006/math">
                    <m:f>
                      <m:fPr>
                        <m:ctrlPr>
                          <a:rPr lang="en-US" sz="3600" b="0" i="1" smtClean="0">
                            <a:solidFill>
                              <a:srgbClr val="FF0000"/>
                            </a:solidFill>
                            <a:effectLst/>
                            <a:latin typeface="Cambria Math" panose="02040503050406030204" pitchFamily="18" charset="0"/>
                          </a:rPr>
                        </m:ctrlPr>
                      </m:fPr>
                      <m:num>
                        <m:r>
                          <a:rPr lang="en-US" sz="3600" b="0" i="1" smtClean="0">
                            <a:solidFill>
                              <a:srgbClr val="FF0000"/>
                            </a:solidFill>
                            <a:effectLst/>
                            <a:latin typeface="Cambria Math" panose="02040503050406030204" pitchFamily="18" charset="0"/>
                          </a:rPr>
                          <m:t>(25+15)</m:t>
                        </m:r>
                      </m:num>
                      <m:den>
                        <m:r>
                          <a:rPr lang="en-US" sz="3600" b="0" i="1" smtClean="0">
                            <a:solidFill>
                              <a:srgbClr val="FF0000"/>
                            </a:solidFill>
                            <a:effectLst/>
                            <a:latin typeface="Cambria Math" panose="02040503050406030204" pitchFamily="18" charset="0"/>
                          </a:rPr>
                          <m:t>2</m:t>
                        </m:r>
                      </m:den>
                    </m:f>
                  </m:oMath>
                </a14:m>
                <a:r>
                  <a:rPr lang="en-US" sz="3600" b="0" i="0" dirty="0">
                    <a:solidFill>
                      <a:srgbClr val="FF0000"/>
                    </a:solidFill>
                    <a:effectLst/>
                    <a:latin typeface="Cambria" panose="02040503050406030204" pitchFamily="18" charset="0"/>
                    <a:ea typeface="Cambria" panose="02040503050406030204" pitchFamily="18" charset="0"/>
                  </a:rPr>
                  <a:t> </a:t>
                </a:r>
                <a:r>
                  <a:rPr lang="en-US" sz="3600" b="0" i="0">
                    <a:solidFill>
                      <a:srgbClr val="FF0000"/>
                    </a:solidFill>
                    <a:effectLst/>
                    <a:latin typeface="Cambria" panose="02040503050406030204" pitchFamily="18" charset="0"/>
                    <a:ea typeface="Cambria" panose="02040503050406030204" pitchFamily="18" charset="0"/>
                  </a:rPr>
                  <a:t>x 10 = </a:t>
                </a:r>
                <a:r>
                  <a:rPr lang="en-US" sz="3600" b="0" i="0" dirty="0">
                    <a:solidFill>
                      <a:srgbClr val="FF0000"/>
                    </a:solidFill>
                    <a:effectLst/>
                    <a:latin typeface="Cambria" panose="02040503050406030204" pitchFamily="18" charset="0"/>
                    <a:ea typeface="Cambria" panose="02040503050406030204" pitchFamily="18" charset="0"/>
                  </a:rPr>
                  <a:t>200 </a:t>
                </a:r>
                <a:r>
                  <a:rPr lang="en-US" sz="3600" dirty="0">
                    <a:solidFill>
                      <a:srgbClr val="FF0000"/>
                    </a:solidFill>
                    <a:latin typeface="Cambria" panose="02040503050406030204" pitchFamily="18" charset="0"/>
                    <a:ea typeface="Cambria" panose="02040503050406030204" pitchFamily="18" charset="0"/>
                  </a:rPr>
                  <a:t>cm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a:t>
                </a:r>
              </a:p>
              <a:p>
                <a:pPr algn="ctr"/>
                <a:r>
                  <a:rPr lang="en-US" sz="3600" b="0" i="0" dirty="0" err="1">
                    <a:solidFill>
                      <a:srgbClr val="FF0000"/>
                    </a:solidFill>
                    <a:effectLst/>
                    <a:latin typeface="Cambria" panose="02040503050406030204" pitchFamily="18" charset="0"/>
                    <a:ea typeface="Cambria" panose="02040503050406030204" pitchFamily="18" charset="0"/>
                  </a:rPr>
                  <a:t>Đổi</a:t>
                </a:r>
                <a:r>
                  <a:rPr lang="en-US" sz="3600" b="0" i="0" dirty="0">
                    <a:solidFill>
                      <a:srgbClr val="FF0000"/>
                    </a:solidFill>
                    <a:effectLst/>
                    <a:latin typeface="Cambria" panose="02040503050406030204" pitchFamily="18" charset="0"/>
                    <a:ea typeface="Cambria" panose="02040503050406030204" pitchFamily="18" charset="0"/>
                  </a:rPr>
                  <a:t> 200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 = 2 dm</a:t>
                </a:r>
                <a:r>
                  <a:rPr lang="en-US" sz="3600" b="0" i="0" baseline="30000" dirty="0">
                    <a:solidFill>
                      <a:srgbClr val="FF0000"/>
                    </a:solidFill>
                    <a:effectLst/>
                    <a:latin typeface="Cambria" panose="02040503050406030204" pitchFamily="18" charset="0"/>
                    <a:ea typeface="Cambria" panose="02040503050406030204" pitchFamily="18" charset="0"/>
                  </a:rPr>
                  <a:t>2</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2 dm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 </a:t>
                </a:r>
              </a:p>
              <a:p>
                <a:endParaRPr lang="en-US" sz="3600" dirty="0">
                  <a:solidFill>
                    <a:srgbClr val="FF0000"/>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E4253EBA-FB0B-A79F-B07D-171BB7E737D5}"/>
                  </a:ext>
                </a:extLst>
              </p:cNvPr>
              <p:cNvSpPr txBox="1">
                <a:spLocks noRot="1" noChangeAspect="1" noMove="1" noResize="1" noEditPoints="1" noAdjustHandles="1" noChangeArrowheads="1" noChangeShapeType="1" noTextEdit="1"/>
              </p:cNvSpPr>
              <p:nvPr/>
            </p:nvSpPr>
            <p:spPr>
              <a:xfrm>
                <a:off x="2721429" y="3276600"/>
                <a:ext cx="6487885" cy="3670428"/>
              </a:xfrm>
              <a:prstGeom prst="rect">
                <a:avLst/>
              </a:prstGeom>
              <a:blipFill>
                <a:blip r:embed="rId2"/>
                <a:stretch>
                  <a:fillRect t="-2658"/>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DDAAD201-F186-03FD-545C-5009C45BCE50}"/>
              </a:ext>
            </a:extLst>
          </p:cNvPr>
          <p:cNvSpPr/>
          <p:nvPr/>
        </p:nvSpPr>
        <p:spPr>
          <a:xfrm>
            <a:off x="7206344" y="2231572"/>
            <a:ext cx="533400" cy="5769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12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 grpId="0"/>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83349AF-27E3-413E-AAFB-29A15560DD01}"/>
              </a:ext>
            </a:extLst>
          </p:cNvPr>
          <p:cNvSpPr txBox="1"/>
          <p:nvPr/>
        </p:nvSpPr>
        <p:spPr>
          <a:xfrm>
            <a:off x="1598195" y="296372"/>
            <a:ext cx="9958806" cy="1138773"/>
          </a:xfrm>
          <a:prstGeom prst="rect">
            <a:avLst/>
          </a:prstGeom>
          <a:noFill/>
        </p:spPr>
        <p:txBody>
          <a:bodyPr wrap="square" rtlCol="0">
            <a:spAutoFit/>
          </a:bodyPr>
          <a:lstStyle/>
          <a:p>
            <a:pPr lvl="0" algn="just"/>
            <a:r>
              <a:rPr lang="vi-VN" sz="3400" b="1" dirty="0">
                <a:solidFill>
                  <a:srgbClr val="002060"/>
                </a:solidFill>
                <a:latin typeface="Cambria" panose="02040503050406030204" pitchFamily="18" charset="0"/>
                <a:ea typeface="Cambria" panose="02040503050406030204" pitchFamily="18" charset="0"/>
                <a:cs typeface="Arial" panose="020B0604020202020204" pitchFamily="34" charset="0"/>
              </a:rPr>
              <a:t>Tính diện tích con thuyền như hình dưới đây, biết rằng mỗi ô vuông có cạnh dài 1 cm.</a:t>
            </a:r>
            <a:endParaRPr kumimoji="0" lang="fr-FR" sz="3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3</a:t>
              </a:r>
              <a:endPar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grpSp>
      <p:pic>
        <p:nvPicPr>
          <p:cNvPr id="5" name="Picture 4">
            <a:extLst>
              <a:ext uri="{FF2B5EF4-FFF2-40B4-BE49-F238E27FC236}">
                <a16:creationId xmlns:a16="http://schemas.microsoft.com/office/drawing/2014/main" id="{2B25852E-E1BB-7181-766D-32530699E28A}"/>
              </a:ext>
            </a:extLst>
          </p:cNvPr>
          <p:cNvPicPr>
            <a:picLocks noChangeAspect="1"/>
          </p:cNvPicPr>
          <p:nvPr/>
        </p:nvPicPr>
        <p:blipFill>
          <a:blip r:embed="rId2"/>
          <a:stretch>
            <a:fillRect/>
          </a:stretch>
        </p:blipFill>
        <p:spPr>
          <a:xfrm>
            <a:off x="6350982" y="2307771"/>
            <a:ext cx="5330750" cy="299085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EB8908-2A7F-31CB-B612-9EEF3CA5555D}"/>
                  </a:ext>
                </a:extLst>
              </p:cNvPr>
              <p:cNvSpPr txBox="1"/>
              <p:nvPr/>
            </p:nvSpPr>
            <p:spPr>
              <a:xfrm>
                <a:off x="511627" y="2008180"/>
                <a:ext cx="6096000" cy="3945696"/>
              </a:xfrm>
              <a:prstGeom prst="rect">
                <a:avLst/>
              </a:prstGeom>
              <a:noFill/>
            </p:spPr>
            <p:txBody>
              <a:bodyPr wrap="square">
                <a:spAutoFit/>
              </a:bodyPr>
              <a:lstStyle/>
              <a:p>
                <a:pPr algn="ctr"/>
                <a:r>
                  <a:rPr lang="en-US" sz="2800" b="0" i="0" dirty="0">
                    <a:solidFill>
                      <a:srgbClr val="FF0000"/>
                    </a:solidFill>
                    <a:effectLst/>
                    <a:latin typeface="Cambria" panose="02040503050406030204" pitchFamily="18" charset="0"/>
                    <a:ea typeface="Cambria" panose="02040503050406030204" pitchFamily="18" charset="0"/>
                  </a:rPr>
                  <a:t>Diện tích tam giác màu đỏ bằng diện tích tam giác màu cam và bằng</a:t>
                </a:r>
              </a:p>
              <a:p>
                <a:pPr algn="ctr"/>
                <a14:m>
                  <m:oMath xmlns:m="http://schemas.openxmlformats.org/officeDocument/2006/math">
                    <m:f>
                      <m:fPr>
                        <m:ctrlPr>
                          <a:rPr lang="en-US" sz="2800" b="0" i="1" smtClean="0">
                            <a:solidFill>
                              <a:srgbClr val="FF0000"/>
                            </a:solidFill>
                            <a:effectLst/>
                            <a:latin typeface="Cambria Math" panose="02040503050406030204" pitchFamily="18" charset="0"/>
                          </a:rPr>
                        </m:ctrlPr>
                      </m:fPr>
                      <m:num>
                        <m:r>
                          <a:rPr lang="en-US" sz="2800" b="0" i="1" smtClean="0">
                            <a:solidFill>
                              <a:srgbClr val="FF0000"/>
                            </a:solidFill>
                            <a:effectLst/>
                            <a:latin typeface="Cambria Math" panose="02040503050406030204" pitchFamily="18" charset="0"/>
                          </a:rPr>
                          <m:t>(3 </m:t>
                        </m:r>
                        <m:r>
                          <a:rPr lang="en-US" sz="2800" b="0" i="1" smtClean="0">
                            <a:solidFill>
                              <a:srgbClr val="FF0000"/>
                            </a:solidFill>
                            <a:effectLst/>
                            <a:latin typeface="Cambria Math" panose="02040503050406030204" pitchFamily="18" charset="0"/>
                          </a:rPr>
                          <m:t>𝑥</m:t>
                        </m:r>
                        <m:r>
                          <a:rPr lang="en-US" sz="2800" b="0" i="1" smtClean="0">
                            <a:solidFill>
                              <a:srgbClr val="FF0000"/>
                            </a:solidFill>
                            <a:effectLst/>
                            <a:latin typeface="Cambria Math" panose="02040503050406030204" pitchFamily="18" charset="0"/>
                          </a:rPr>
                          <m:t> 4)</m:t>
                        </m:r>
                      </m:num>
                      <m:den>
                        <m:r>
                          <a:rPr lang="en-US" sz="2800" b="0" i="1" smtClean="0">
                            <a:solidFill>
                              <a:srgbClr val="FF0000"/>
                            </a:solidFill>
                            <a:effectLst/>
                            <a:latin typeface="Cambria Math" panose="02040503050406030204" pitchFamily="18" charset="0"/>
                          </a:rPr>
                          <m:t>2</m:t>
                        </m:r>
                      </m:den>
                    </m:f>
                  </m:oMath>
                </a14:m>
                <a:r>
                  <a:rPr lang="en-US" sz="2800" b="0" i="0" dirty="0">
                    <a:solidFill>
                      <a:srgbClr val="FF0000"/>
                    </a:solidFill>
                    <a:effectLst/>
                    <a:latin typeface="Cambria" panose="02040503050406030204" pitchFamily="18" charset="0"/>
                    <a:ea typeface="Cambria" panose="02040503050406030204" pitchFamily="18" charset="0"/>
                  </a:rPr>
                  <a:t> = 6 (</a:t>
                </a:r>
                <a:r>
                  <a:rPr lang="en-US" sz="2800" dirty="0">
                    <a:solidFill>
                      <a:srgbClr val="FF0000"/>
                    </a:solidFill>
                    <a:latin typeface="Cambria" panose="02040503050406030204" pitchFamily="18" charset="0"/>
                    <a:ea typeface="Cambria" panose="02040503050406030204" pitchFamily="18" charset="0"/>
                  </a:rPr>
                  <a:t>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14:m>
                  <m:oMath xmlns:m="http://schemas.openxmlformats.org/officeDocument/2006/math">
                    <m:f>
                      <m:fPr>
                        <m:ctrlPr>
                          <a:rPr lang="en-US" sz="2800" b="0" i="1" smtClean="0">
                            <a:solidFill>
                              <a:srgbClr val="FF0000"/>
                            </a:solidFill>
                            <a:effectLst/>
                            <a:latin typeface="Cambria Math" panose="02040503050406030204" pitchFamily="18" charset="0"/>
                          </a:rPr>
                        </m:ctrlPr>
                      </m:fPr>
                      <m:num>
                        <m:d>
                          <m:dPr>
                            <m:ctrlPr>
                              <a:rPr lang="en-US" sz="2800" b="0" i="1" smtClean="0">
                                <a:solidFill>
                                  <a:srgbClr val="FF0000"/>
                                </a:solidFill>
                                <a:effectLst/>
                                <a:latin typeface="Cambria Math" panose="02040503050406030204" pitchFamily="18" charset="0"/>
                              </a:rPr>
                            </m:ctrlPr>
                          </m:dPr>
                          <m:e>
                            <m:r>
                              <a:rPr lang="en-US" sz="2800" b="0" i="1" smtClean="0">
                                <a:solidFill>
                                  <a:srgbClr val="FF0000"/>
                                </a:solidFill>
                                <a:effectLst/>
                                <a:latin typeface="Cambria Math" panose="02040503050406030204" pitchFamily="18" charset="0"/>
                              </a:rPr>
                              <m:t>11+ 5</m:t>
                            </m:r>
                          </m:e>
                        </m:d>
                        <m:r>
                          <a:rPr lang="en-US" sz="2800" b="0" i="1" smtClean="0">
                            <a:solidFill>
                              <a:srgbClr val="FF0000"/>
                            </a:solidFill>
                            <a:effectLst/>
                            <a:latin typeface="Cambria Math" panose="02040503050406030204" pitchFamily="18" charset="0"/>
                          </a:rPr>
                          <m:t>𝑥</m:t>
                        </m:r>
                        <m:r>
                          <a:rPr lang="en-US" sz="2800" b="0" i="1" smtClean="0">
                            <a:solidFill>
                              <a:srgbClr val="FF0000"/>
                            </a:solidFill>
                            <a:effectLst/>
                            <a:latin typeface="Cambria Math" panose="02040503050406030204" pitchFamily="18" charset="0"/>
                          </a:rPr>
                          <m:t> 3</m:t>
                        </m:r>
                      </m:num>
                      <m:den>
                        <m:r>
                          <a:rPr lang="en-US" sz="2800" b="0" i="1" smtClean="0">
                            <a:solidFill>
                              <a:srgbClr val="FF0000"/>
                            </a:solidFill>
                            <a:effectLst/>
                            <a:latin typeface="Cambria Math" panose="02040503050406030204" pitchFamily="18" charset="0"/>
                          </a:rPr>
                          <m:t>2</m:t>
                        </m:r>
                      </m:den>
                    </m:f>
                  </m:oMath>
                </a14:m>
                <a:r>
                  <a:rPr lang="en-US" sz="2800" b="0" i="0" dirty="0">
                    <a:solidFill>
                      <a:srgbClr val="FF0000"/>
                    </a:solidFill>
                    <a:effectLst/>
                    <a:latin typeface="Cambria" panose="02040503050406030204" pitchFamily="18" charset="0"/>
                    <a:ea typeface="Cambria" panose="02040503050406030204" pitchFamily="18" charset="0"/>
                  </a:rPr>
                  <a:t> = 24 (</a:t>
                </a:r>
                <a:r>
                  <a:rPr lang="en-US" sz="2800" dirty="0">
                    <a:solidFill>
                      <a:srgbClr val="FF0000"/>
                    </a:solidFill>
                    <a:latin typeface="Cambria" panose="02040503050406030204" pitchFamily="18" charset="0"/>
                    <a:ea typeface="Cambria" panose="02040503050406030204" pitchFamily="18" charset="0"/>
                  </a:rPr>
                  <a:t>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con </a:t>
                </a:r>
                <a:r>
                  <a:rPr lang="en-US" sz="2800" b="0" i="0" dirty="0" err="1">
                    <a:solidFill>
                      <a:srgbClr val="FF0000"/>
                    </a:solidFill>
                    <a:effectLst/>
                    <a:latin typeface="Cambria" panose="02040503050406030204" pitchFamily="18" charset="0"/>
                    <a:ea typeface="Cambria" panose="02040503050406030204" pitchFamily="18" charset="0"/>
                  </a:rPr>
                  <a:t>thuyền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là</a:t>
                </a:r>
                <a:r>
                  <a:rPr lang="en-US" sz="2800" b="0" i="0" dirty="0">
                    <a:solidFill>
                      <a:srgbClr val="FF0000"/>
                    </a:solidFill>
                    <a:effectLst/>
                    <a:latin typeface="Cambria" panose="02040503050406030204" pitchFamily="18" charset="0"/>
                    <a:ea typeface="Cambria" panose="02040503050406030204" pitchFamily="18" charset="0"/>
                  </a:rPr>
                  <a:t>:</a:t>
                </a:r>
              </a:p>
              <a:p>
                <a:pPr algn="ctr"/>
                <a:r>
                  <a:rPr lang="en-US" sz="2800" b="0" i="0" dirty="0">
                    <a:solidFill>
                      <a:srgbClr val="FF0000"/>
                    </a:solidFill>
                    <a:effectLst/>
                    <a:latin typeface="Cambria" panose="02040503050406030204" pitchFamily="18" charset="0"/>
                    <a:ea typeface="Cambria" panose="02040503050406030204" pitchFamily="18" charset="0"/>
                  </a:rPr>
                  <a:t>6 + 6 + 24 = 36 (cm</a:t>
                </a:r>
                <a:r>
                  <a:rPr lang="en-US" sz="2800" b="0" i="0" baseline="30000" dirty="0">
                    <a:solidFill>
                      <a:srgbClr val="FF0000"/>
                    </a:solidFill>
                    <a:effectLst/>
                    <a:latin typeface="Cambria" panose="02040503050406030204" pitchFamily="18" charset="0"/>
                    <a:ea typeface="Cambria" panose="02040503050406030204" pitchFamily="18" charset="0"/>
                  </a:rPr>
                  <a:t>2</a:t>
                </a:r>
                <a:r>
                  <a:rPr lang="en-US" sz="2800" b="0" i="0" dirty="0">
                    <a:solidFill>
                      <a:srgbClr val="FF0000"/>
                    </a:solidFill>
                    <a:effectLst/>
                    <a:latin typeface="Cambria" panose="02040503050406030204" pitchFamily="18" charset="0"/>
                    <a:ea typeface="Cambria" panose="02040503050406030204" pitchFamily="18" charset="0"/>
                  </a:rPr>
                  <a:t>)</a:t>
                </a: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36 cm</a:t>
                </a:r>
                <a:r>
                  <a:rPr lang="en-US" sz="2800" b="0" i="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E5EB8908-2A7F-31CB-B612-9EEF3CA5555D}"/>
                  </a:ext>
                </a:extLst>
              </p:cNvPr>
              <p:cNvSpPr txBox="1">
                <a:spLocks noRot="1" noChangeAspect="1" noMove="1" noResize="1" noEditPoints="1" noAdjustHandles="1" noChangeArrowheads="1" noChangeShapeType="1" noTextEdit="1"/>
              </p:cNvSpPr>
              <p:nvPr/>
            </p:nvSpPr>
            <p:spPr>
              <a:xfrm>
                <a:off x="511627" y="2008180"/>
                <a:ext cx="6096000" cy="3945696"/>
              </a:xfrm>
              <a:prstGeom prst="rect">
                <a:avLst/>
              </a:prstGeom>
              <a:blipFill>
                <a:blip r:embed="rId3"/>
                <a:stretch>
                  <a:fillRect t="-1543" r="-900" b="-3241"/>
                </a:stretch>
              </a:blipFill>
            </p:spPr>
            <p:txBody>
              <a:bodyPr/>
              <a:lstStyle/>
              <a:p>
                <a:r>
                  <a:rPr lang="en-US">
                    <a:noFill/>
                  </a:rPr>
                  <a:t> </a:t>
                </a:r>
              </a:p>
            </p:txBody>
          </p:sp>
        </mc:Fallback>
      </mc:AlternateContent>
    </p:spTree>
    <p:extLst>
      <p:ext uri="{BB962C8B-B14F-4D97-AF65-F5344CB8AC3E}">
        <p14:creationId xmlns:p14="http://schemas.microsoft.com/office/powerpoint/2010/main" val="2732233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1204</TotalTime>
  <Words>382</Words>
  <Application>Microsoft Office PowerPoint</Application>
  <PresentationFormat>Widescreen</PresentationFormat>
  <Paragraphs>67</Paragraphs>
  <Slides>12</Slides>
  <Notes>3</Notes>
  <HiddenSlides>0</HiddenSlides>
  <MMClips>9</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12</vt:i4>
      </vt:variant>
    </vt:vector>
  </HeadingPairs>
  <TitlesOfParts>
    <vt:vector size="28" baseType="lpstr">
      <vt:lpstr>宋体</vt:lpstr>
      <vt:lpstr>#9Slide05 Aphrodite Pro</vt:lpstr>
      <vt:lpstr>#9Slide05 Bodega Script</vt:lpstr>
      <vt:lpstr>#9Slide07 Altus</vt:lpstr>
      <vt:lpstr>#9Slide07 HoneyCream</vt:lpstr>
      <vt:lpstr>#9Slide07 SVNZiclets</vt:lpstr>
      <vt:lpstr>Arial</vt:lpstr>
      <vt:lpstr>Calibri</vt:lpstr>
      <vt:lpstr>Calibri Light</vt:lpstr>
      <vt:lpstr>Cambria</vt:lpstr>
      <vt:lpstr>Cambria Math</vt:lpstr>
      <vt:lpstr>SVN-Newton</vt:lpstr>
      <vt:lpstr>Times New Roman</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Lenovo</cp:lastModifiedBy>
  <cp:revision>25</cp:revision>
  <dcterms:created xsi:type="dcterms:W3CDTF">2023-12-15T11:40:22Z</dcterms:created>
  <dcterms:modified xsi:type="dcterms:W3CDTF">2024-12-02T09:16:55Z</dcterms:modified>
  <cp:category>9Slide.vn</cp:category>
</cp:coreProperties>
</file>