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469" r:id="rId2"/>
    <p:sldId id="499" r:id="rId3"/>
    <p:sldId id="500" r:id="rId4"/>
    <p:sldId id="476" r:id="rId5"/>
    <p:sldId id="473" r:id="rId6"/>
    <p:sldId id="492" r:id="rId7"/>
    <p:sldId id="389" r:id="rId8"/>
    <p:sldId id="440" r:id="rId9"/>
    <p:sldId id="483" r:id="rId10"/>
    <p:sldId id="494" r:id="rId11"/>
    <p:sldId id="433" r:id="rId12"/>
    <p:sldId id="435" r:id="rId13"/>
    <p:sldId id="482" r:id="rId14"/>
    <p:sldId id="495" r:id="rId15"/>
    <p:sldId id="484" r:id="rId16"/>
    <p:sldId id="487" r:id="rId17"/>
    <p:sldId id="496" r:id="rId18"/>
    <p:sldId id="497" r:id="rId19"/>
    <p:sldId id="498" r:id="rId20"/>
    <p:sldId id="493" r:id="rId21"/>
    <p:sldId id="489" r:id="rId22"/>
    <p:sldId id="454" r:id="rId23"/>
    <p:sldId id="490" r:id="rId24"/>
    <p:sldId id="501" r:id="rId25"/>
    <p:sldId id="450" r:id="rId26"/>
    <p:sldId id="470" r:id="rId27"/>
  </p:sldIdLst>
  <p:sldSz cx="12192000" cy="6858000"/>
  <p:notesSz cx="6858000" cy="9144000"/>
  <p:embeddedFontLst>
    <p:embeddedFont>
      <p:font typeface="#9Slide03 SFU Futura_01" panose="020B0604020202020204" charset="0"/>
      <p:bold r:id="rId29"/>
    </p:embeddedFont>
    <p:embeddedFont>
      <p:font typeface="#9SLIDE07 SVN-ZICLETS MEDIUM" panose="02000603000000000000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HP001 4H" panose="020B0604020202020204" charset="0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2D2"/>
    <a:srgbClr val="7C522C"/>
    <a:srgbClr val="278563"/>
    <a:srgbClr val="F6CE62"/>
    <a:srgbClr val="FC9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85" autoAdjust="0"/>
    <p:restoredTop sz="97046"/>
  </p:normalViewPr>
  <p:slideViewPr>
    <p:cSldViewPr snapToGrid="0">
      <p:cViewPr varScale="1">
        <p:scale>
          <a:sx n="72" d="100"/>
          <a:sy n="72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27C74A37-6EA8-4C42-8F1A-20B9D6846E30}" type="datetimeFigureOut">
              <a:rPr lang="zh-CN" altLang="en-US" smtClean="0"/>
              <a:pPr/>
              <a:t>2024/12/10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5F54A31F-2389-492C-BCC4-71FC3ADECF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24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5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3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150519" y="4958487"/>
            <a:ext cx="1840985" cy="18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  <p:sldLayoutId id="2147483651" r:id="rId5"/>
    <p:sldLayoutId id="2147483659" r:id="rId6"/>
    <p:sldLayoutId id="2147483657" r:id="rId7"/>
    <p:sldLayoutId id="2147483655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583602" y="1899025"/>
            <a:ext cx="1554486" cy="1554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92239-5E58-442D-3ECD-E1CA82C17CC5}"/>
              </a:ext>
            </a:extLst>
          </p:cNvPr>
          <p:cNvSpPr txBox="1"/>
          <p:nvPr/>
        </p:nvSpPr>
        <p:spPr>
          <a:xfrm>
            <a:off x="1071544" y="1000558"/>
            <a:ext cx="10406930" cy="404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Chào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các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học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sinh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đến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với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tiết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học</a:t>
            </a:r>
            <a:endParaRPr lang="en-US" sz="6000" dirty="0">
              <a:solidFill>
                <a:srgbClr val="7030A0"/>
              </a:solidFill>
              <a:latin typeface="#9SLIDE07 SVN-ZICLETS MEDIUM" panose="02000603000000000000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Môn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: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Tiếng</a:t>
            </a:r>
            <a:r>
              <a:rPr lang="en-US" sz="6000" dirty="0">
                <a:solidFill>
                  <a:srgbClr val="7030A0"/>
                </a:solidFill>
                <a:latin typeface="#9SLIDE07 SVN-ZICLETS MEDIUM" panose="02000603000000000000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7 SVN-ZICLETS MEDIUM" panose="02000603000000000000" charset="0"/>
              </a:rPr>
              <a:t>việt</a:t>
            </a:r>
            <a:endParaRPr lang="en-US" sz="6000" dirty="0">
              <a:solidFill>
                <a:srgbClr val="7030A0"/>
              </a:solidFill>
              <a:latin typeface="#9SLIDE07 SVN-ZICLETS MEDIUM" panose="02000603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B932DA-F19C-F942-AFC6-6DDB9544C559}"/>
              </a:ext>
            </a:extLst>
          </p:cNvPr>
          <p:cNvSpPr/>
          <p:nvPr/>
        </p:nvSpPr>
        <p:spPr>
          <a:xfrm>
            <a:off x="2630017" y="4043225"/>
            <a:ext cx="5141093" cy="1358705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815551"/>
              <a:gd name="connsiteX1" fmla="*/ 120075 w 3089564"/>
              <a:gd name="connsiteY1" fmla="*/ 56204 h 815551"/>
              <a:gd name="connsiteX2" fmla="*/ 2969489 w 3089564"/>
              <a:gd name="connsiteY2" fmla="*/ 56204 h 815551"/>
              <a:gd name="connsiteX3" fmla="*/ 3089564 w 3089564"/>
              <a:gd name="connsiteY3" fmla="*/ 176279 h 815551"/>
              <a:gd name="connsiteX4" fmla="*/ 3089564 w 3089564"/>
              <a:gd name="connsiteY4" fmla="*/ 656566 h 815551"/>
              <a:gd name="connsiteX5" fmla="*/ 2969489 w 3089564"/>
              <a:gd name="connsiteY5" fmla="*/ 776641 h 815551"/>
              <a:gd name="connsiteX6" fmla="*/ 120075 w 3089564"/>
              <a:gd name="connsiteY6" fmla="*/ 776641 h 815551"/>
              <a:gd name="connsiteX7" fmla="*/ 0 w 3089564"/>
              <a:gd name="connsiteY7" fmla="*/ 656566 h 815551"/>
              <a:gd name="connsiteX8" fmla="*/ 0 w 3089564"/>
              <a:gd name="connsiteY8" fmla="*/ 176279 h 81555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0 w 3089564"/>
              <a:gd name="connsiteY7" fmla="*/ 695206 h 854191"/>
              <a:gd name="connsiteX8" fmla="*/ 0 w 3089564"/>
              <a:gd name="connsiteY8" fmla="*/ 214919 h 85419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107004 w 3089564"/>
              <a:gd name="connsiteY7" fmla="*/ 685478 h 854191"/>
              <a:gd name="connsiteX8" fmla="*/ 0 w 3089564"/>
              <a:gd name="connsiteY8" fmla="*/ 214919 h 854191"/>
              <a:gd name="connsiteX0" fmla="*/ 0 w 3089564"/>
              <a:gd name="connsiteY0" fmla="*/ 214919 h 880942"/>
              <a:gd name="connsiteX1" fmla="*/ 120075 w 3089564"/>
              <a:gd name="connsiteY1" fmla="*/ 94844 h 880942"/>
              <a:gd name="connsiteX2" fmla="*/ 2969489 w 3089564"/>
              <a:gd name="connsiteY2" fmla="*/ 94844 h 880942"/>
              <a:gd name="connsiteX3" fmla="*/ 3089564 w 3089564"/>
              <a:gd name="connsiteY3" fmla="*/ 214919 h 880942"/>
              <a:gd name="connsiteX4" fmla="*/ 3089564 w 3089564"/>
              <a:gd name="connsiteY4" fmla="*/ 695206 h 880942"/>
              <a:gd name="connsiteX5" fmla="*/ 2969489 w 3089564"/>
              <a:gd name="connsiteY5" fmla="*/ 815281 h 880942"/>
              <a:gd name="connsiteX6" fmla="*/ 120075 w 3089564"/>
              <a:gd name="connsiteY6" fmla="*/ 815281 h 880942"/>
              <a:gd name="connsiteX7" fmla="*/ 107004 w 3089564"/>
              <a:gd name="connsiteY7" fmla="*/ 685478 h 880942"/>
              <a:gd name="connsiteX8" fmla="*/ 0 w 3089564"/>
              <a:gd name="connsiteY8" fmla="*/ 214919 h 8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880942">
                <a:moveTo>
                  <a:pt x="0" y="214919"/>
                </a:moveTo>
                <a:cubicBezTo>
                  <a:pt x="0" y="148603"/>
                  <a:pt x="53759" y="94844"/>
                  <a:pt x="120075" y="94844"/>
                </a:cubicBezTo>
                <a:cubicBezTo>
                  <a:pt x="953149" y="-31616"/>
                  <a:pt x="2048867" y="-31615"/>
                  <a:pt x="2969489" y="94844"/>
                </a:cubicBezTo>
                <a:cubicBezTo>
                  <a:pt x="3035805" y="94844"/>
                  <a:pt x="3089564" y="148603"/>
                  <a:pt x="3089564" y="214919"/>
                </a:cubicBezTo>
                <a:cubicBezTo>
                  <a:pt x="2972832" y="394470"/>
                  <a:pt x="3089564" y="535110"/>
                  <a:pt x="3089564" y="695206"/>
                </a:cubicBezTo>
                <a:cubicBezTo>
                  <a:pt x="3089564" y="761522"/>
                  <a:pt x="3035805" y="815281"/>
                  <a:pt x="2969489" y="815281"/>
                </a:cubicBezTo>
                <a:cubicBezTo>
                  <a:pt x="2087778" y="902830"/>
                  <a:pt x="885055" y="902830"/>
                  <a:pt x="120075" y="815281"/>
                </a:cubicBezTo>
                <a:cubicBezTo>
                  <a:pt x="53759" y="815281"/>
                  <a:pt x="107004" y="751794"/>
                  <a:pt x="107004" y="685478"/>
                </a:cubicBezTo>
                <a:lnTo>
                  <a:pt x="0" y="214919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hoa tên </a:t>
            </a:r>
            <a:r>
              <a:rPr lang="nl-N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nl-NL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các chữ đầu dòng</a:t>
            </a:r>
            <a:r>
              <a:rPr lang="en-V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F560F64-7BC4-224C-B365-85E3B9EC8C6E}"/>
              </a:ext>
            </a:extLst>
          </p:cNvPr>
          <p:cNvSpPr/>
          <p:nvPr/>
        </p:nvSpPr>
        <p:spPr>
          <a:xfrm>
            <a:off x="2823236" y="4124344"/>
            <a:ext cx="4754653" cy="1351265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80602 h 780964"/>
              <a:gd name="connsiteX1" fmla="*/ 120075 w 3089564"/>
              <a:gd name="connsiteY1" fmla="*/ 60527 h 780964"/>
              <a:gd name="connsiteX2" fmla="*/ 2969489 w 3089564"/>
              <a:gd name="connsiteY2" fmla="*/ 60527 h 780964"/>
              <a:gd name="connsiteX3" fmla="*/ 3089564 w 3089564"/>
              <a:gd name="connsiteY3" fmla="*/ 180602 h 780964"/>
              <a:gd name="connsiteX4" fmla="*/ 3089564 w 3089564"/>
              <a:gd name="connsiteY4" fmla="*/ 660889 h 780964"/>
              <a:gd name="connsiteX5" fmla="*/ 2969489 w 3089564"/>
              <a:gd name="connsiteY5" fmla="*/ 780964 h 780964"/>
              <a:gd name="connsiteX6" fmla="*/ 120075 w 3089564"/>
              <a:gd name="connsiteY6" fmla="*/ 780964 h 780964"/>
              <a:gd name="connsiteX7" fmla="*/ 0 w 3089564"/>
              <a:gd name="connsiteY7" fmla="*/ 660889 h 780964"/>
              <a:gd name="connsiteX8" fmla="*/ 0 w 3089564"/>
              <a:gd name="connsiteY8" fmla="*/ 180602 h 780964"/>
              <a:gd name="connsiteX0" fmla="*/ 0 w 3089564"/>
              <a:gd name="connsiteY0" fmla="*/ 180602 h 780964"/>
              <a:gd name="connsiteX1" fmla="*/ 120075 w 3089564"/>
              <a:gd name="connsiteY1" fmla="*/ 60527 h 780964"/>
              <a:gd name="connsiteX2" fmla="*/ 2969489 w 3089564"/>
              <a:gd name="connsiteY2" fmla="*/ 60527 h 780964"/>
              <a:gd name="connsiteX3" fmla="*/ 3089564 w 3089564"/>
              <a:gd name="connsiteY3" fmla="*/ 180602 h 780964"/>
              <a:gd name="connsiteX4" fmla="*/ 3089564 w 3089564"/>
              <a:gd name="connsiteY4" fmla="*/ 660889 h 780964"/>
              <a:gd name="connsiteX5" fmla="*/ 2969489 w 3089564"/>
              <a:gd name="connsiteY5" fmla="*/ 780964 h 780964"/>
              <a:gd name="connsiteX6" fmla="*/ 120075 w 3089564"/>
              <a:gd name="connsiteY6" fmla="*/ 780964 h 780964"/>
              <a:gd name="connsiteX7" fmla="*/ 0 w 3089564"/>
              <a:gd name="connsiteY7" fmla="*/ 660889 h 780964"/>
              <a:gd name="connsiteX8" fmla="*/ 0 w 3089564"/>
              <a:gd name="connsiteY8" fmla="*/ 180602 h 780964"/>
              <a:gd name="connsiteX0" fmla="*/ 0 w 3089564"/>
              <a:gd name="connsiteY0" fmla="*/ 180602 h 858785"/>
              <a:gd name="connsiteX1" fmla="*/ 120075 w 3089564"/>
              <a:gd name="connsiteY1" fmla="*/ 60527 h 858785"/>
              <a:gd name="connsiteX2" fmla="*/ 2969489 w 3089564"/>
              <a:gd name="connsiteY2" fmla="*/ 60527 h 858785"/>
              <a:gd name="connsiteX3" fmla="*/ 3089564 w 3089564"/>
              <a:gd name="connsiteY3" fmla="*/ 180602 h 858785"/>
              <a:gd name="connsiteX4" fmla="*/ 3089564 w 3089564"/>
              <a:gd name="connsiteY4" fmla="*/ 660889 h 858785"/>
              <a:gd name="connsiteX5" fmla="*/ 2969489 w 3089564"/>
              <a:gd name="connsiteY5" fmla="*/ 780964 h 858785"/>
              <a:gd name="connsiteX6" fmla="*/ 120075 w 3089564"/>
              <a:gd name="connsiteY6" fmla="*/ 780964 h 858785"/>
              <a:gd name="connsiteX7" fmla="*/ 0 w 3089564"/>
              <a:gd name="connsiteY7" fmla="*/ 660889 h 858785"/>
              <a:gd name="connsiteX8" fmla="*/ 0 w 3089564"/>
              <a:gd name="connsiteY8" fmla="*/ 180602 h 858785"/>
              <a:gd name="connsiteX0" fmla="*/ 0 w 3089564"/>
              <a:gd name="connsiteY0" fmla="*/ 180602 h 912287"/>
              <a:gd name="connsiteX1" fmla="*/ 120075 w 3089564"/>
              <a:gd name="connsiteY1" fmla="*/ 60527 h 912287"/>
              <a:gd name="connsiteX2" fmla="*/ 2969489 w 3089564"/>
              <a:gd name="connsiteY2" fmla="*/ 60527 h 912287"/>
              <a:gd name="connsiteX3" fmla="*/ 3089564 w 3089564"/>
              <a:gd name="connsiteY3" fmla="*/ 180602 h 912287"/>
              <a:gd name="connsiteX4" fmla="*/ 3089564 w 3089564"/>
              <a:gd name="connsiteY4" fmla="*/ 660889 h 912287"/>
              <a:gd name="connsiteX5" fmla="*/ 2969489 w 3089564"/>
              <a:gd name="connsiteY5" fmla="*/ 780964 h 912287"/>
              <a:gd name="connsiteX6" fmla="*/ 120075 w 3089564"/>
              <a:gd name="connsiteY6" fmla="*/ 780964 h 912287"/>
              <a:gd name="connsiteX7" fmla="*/ 0 w 3089564"/>
              <a:gd name="connsiteY7" fmla="*/ 660889 h 912287"/>
              <a:gd name="connsiteX8" fmla="*/ 0 w 3089564"/>
              <a:gd name="connsiteY8" fmla="*/ 180602 h 912287"/>
              <a:gd name="connsiteX0" fmla="*/ 0 w 3089564"/>
              <a:gd name="connsiteY0" fmla="*/ 180602 h 912287"/>
              <a:gd name="connsiteX1" fmla="*/ 120075 w 3089564"/>
              <a:gd name="connsiteY1" fmla="*/ 60527 h 912287"/>
              <a:gd name="connsiteX2" fmla="*/ 2969489 w 3089564"/>
              <a:gd name="connsiteY2" fmla="*/ 60527 h 912287"/>
              <a:gd name="connsiteX3" fmla="*/ 3089564 w 3089564"/>
              <a:gd name="connsiteY3" fmla="*/ 180602 h 912287"/>
              <a:gd name="connsiteX4" fmla="*/ 3089564 w 3089564"/>
              <a:gd name="connsiteY4" fmla="*/ 660889 h 912287"/>
              <a:gd name="connsiteX5" fmla="*/ 2969489 w 3089564"/>
              <a:gd name="connsiteY5" fmla="*/ 780964 h 912287"/>
              <a:gd name="connsiteX6" fmla="*/ 120075 w 3089564"/>
              <a:gd name="connsiteY6" fmla="*/ 780964 h 912287"/>
              <a:gd name="connsiteX7" fmla="*/ 0 w 3089564"/>
              <a:gd name="connsiteY7" fmla="*/ 660889 h 912287"/>
              <a:gd name="connsiteX8" fmla="*/ 0 w 3089564"/>
              <a:gd name="connsiteY8" fmla="*/ 180602 h 91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912287">
                <a:moveTo>
                  <a:pt x="0" y="180602"/>
                </a:moveTo>
                <a:cubicBezTo>
                  <a:pt x="0" y="114286"/>
                  <a:pt x="53759" y="60527"/>
                  <a:pt x="120075" y="60527"/>
                </a:cubicBezTo>
                <a:cubicBezTo>
                  <a:pt x="1069880" y="60527"/>
                  <a:pt x="1902952" y="-75660"/>
                  <a:pt x="2969489" y="60527"/>
                </a:cubicBezTo>
                <a:cubicBezTo>
                  <a:pt x="3035805" y="60527"/>
                  <a:pt x="3089564" y="114286"/>
                  <a:pt x="3089564" y="180602"/>
                </a:cubicBezTo>
                <a:cubicBezTo>
                  <a:pt x="2972833" y="369881"/>
                  <a:pt x="3089564" y="500793"/>
                  <a:pt x="3089564" y="660889"/>
                </a:cubicBezTo>
                <a:cubicBezTo>
                  <a:pt x="3089564" y="727205"/>
                  <a:pt x="3035805" y="780964"/>
                  <a:pt x="2969489" y="780964"/>
                </a:cubicBezTo>
                <a:cubicBezTo>
                  <a:pt x="2019684" y="956062"/>
                  <a:pt x="680773" y="956062"/>
                  <a:pt x="120075" y="780964"/>
                </a:cubicBezTo>
                <a:cubicBezTo>
                  <a:pt x="53759" y="780964"/>
                  <a:pt x="0" y="727205"/>
                  <a:pt x="0" y="660889"/>
                </a:cubicBezTo>
                <a:cubicBezTo>
                  <a:pt x="97277" y="471610"/>
                  <a:pt x="0" y="340698"/>
                  <a:pt x="0" y="180602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FB274-A63C-EF44-BDFE-4251C5A8AFC0}"/>
              </a:ext>
            </a:extLst>
          </p:cNvPr>
          <p:cNvGrpSpPr/>
          <p:nvPr/>
        </p:nvGrpSpPr>
        <p:grpSpPr>
          <a:xfrm>
            <a:off x="8729566" y="3954788"/>
            <a:ext cx="3134138" cy="2574692"/>
            <a:chOff x="4499688" y="3933917"/>
            <a:chExt cx="3494385" cy="2924081"/>
          </a:xfrm>
        </p:grpSpPr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B5A053D2-88E4-A843-B304-0FCD3DDD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688" y="3933917"/>
              <a:ext cx="3494385" cy="292408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4D1805-E475-144E-A7EF-D1CDC0FF1599}"/>
                </a:ext>
              </a:extLst>
            </p:cNvPr>
            <p:cNvSpPr/>
            <p:nvPr/>
          </p:nvSpPr>
          <p:spPr>
            <a:xfrm>
              <a:off x="4595135" y="5418053"/>
              <a:ext cx="3303491" cy="594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LƯU </a:t>
              </a:r>
              <a:r>
                <a:rPr lang="en-US" sz="2800" b="1" cap="none" spc="0" dirty="0" err="1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Ý</a:t>
              </a:r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 </a:t>
              </a:r>
            </a:p>
          </p:txBody>
        </p:sp>
      </p:grpSp>
      <p:sp>
        <p:nvSpPr>
          <p:cNvPr id="2" name="文本框 4">
            <a:extLst>
              <a:ext uri="{FF2B5EF4-FFF2-40B4-BE49-F238E27FC236}">
                <a16:creationId xmlns:a16="http://schemas.microsoft.com/office/drawing/2014/main" id="{90625D4E-2DA4-6FFE-29A9-957A8886C940}"/>
              </a:ext>
            </a:extLst>
          </p:cNvPr>
          <p:cNvSpPr txBox="1"/>
          <p:nvPr/>
        </p:nvSpPr>
        <p:spPr>
          <a:xfrm>
            <a:off x="627048" y="538468"/>
            <a:ext cx="10937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        Sau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năm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lần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hái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sim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ra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quả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đá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hoàn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thành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Nhờ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người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thể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xuống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dễ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dàng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xóm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biết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ơn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Đương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tặng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them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cho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ông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một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mới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Ngày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nay,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vượt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Trường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vẫn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còn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ở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phía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nam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dãy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Hồng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Lĩnh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</a:t>
            </a:r>
            <a:endParaRPr lang="vi-VN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ource Han Sans CN Regular" panose="020B0500000000000000" pitchFamily="34" charset="-128"/>
              <a:cs typeface="Times New Roman" panose="02020603050405020304" pitchFamily="18" charset="0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7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E4A8B3-885E-11E8-E244-4A4748BA4C61}"/>
              </a:ext>
            </a:extLst>
          </p:cNvPr>
          <p:cNvSpPr txBox="1"/>
          <p:nvPr/>
        </p:nvSpPr>
        <p:spPr>
          <a:xfrm>
            <a:off x="549886" y="2143899"/>
            <a:ext cx="4319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cố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Đương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1F2D5E-F79D-6AA3-9794-09D0E3FE9403}"/>
              </a:ext>
            </a:extLst>
          </p:cNvPr>
          <p:cNvSpPr txBox="1"/>
          <p:nvPr/>
        </p:nvSpPr>
        <p:spPr>
          <a:xfrm>
            <a:off x="7322125" y="2197845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Truông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Ghép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5EBEC4-B2BA-2095-C19F-3D3726713396}"/>
              </a:ext>
            </a:extLst>
          </p:cNvPr>
          <p:cNvSpPr txBox="1"/>
          <p:nvPr/>
        </p:nvSpPr>
        <p:spPr>
          <a:xfrm>
            <a:off x="621084" y="3623213"/>
            <a:ext cx="424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cố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Ghép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759BA2-6AE5-D468-BA75-EC2612126329}"/>
              </a:ext>
            </a:extLst>
          </p:cNvPr>
          <p:cNvSpPr txBox="1"/>
          <p:nvPr/>
        </p:nvSpPr>
        <p:spPr>
          <a:xfrm>
            <a:off x="6844169" y="3636785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năm lần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1E14EA-0F6C-B39D-3909-60B412DDAEA0}"/>
              </a:ext>
            </a:extLst>
          </p:cNvPr>
          <p:cNvSpPr txBox="1"/>
          <p:nvPr/>
        </p:nvSpPr>
        <p:spPr>
          <a:xfrm>
            <a:off x="2394096" y="947253"/>
            <a:ext cx="7858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4800" dirty="0">
                <a:solidFill>
                  <a:srgbClr val="0070C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LUYỆN VIẾT VÀO BẢNG</a:t>
            </a:r>
            <a:endParaRPr lang="zh-CN" altLang="en-US" sz="4800" dirty="0">
              <a:solidFill>
                <a:srgbClr val="0070C0"/>
              </a:solidFill>
              <a:latin typeface="Cambria" panose="0204050305040603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FD3853-6E16-3247-BD38-54634E7DF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40" y="2277086"/>
            <a:ext cx="2958628" cy="2958628"/>
          </a:xfrm>
          <a:prstGeom prst="rect">
            <a:avLst/>
          </a:prstGeom>
        </p:spPr>
      </p:pic>
      <p:sp>
        <p:nvSpPr>
          <p:cNvPr id="2" name="文本框 18">
            <a:extLst>
              <a:ext uri="{FF2B5EF4-FFF2-40B4-BE49-F238E27FC236}">
                <a16:creationId xmlns:a16="http://schemas.microsoft.com/office/drawing/2014/main" id="{D73A6E3A-FB72-5F83-AFD4-1D4B903B6813}"/>
              </a:ext>
            </a:extLst>
          </p:cNvPr>
          <p:cNvSpPr txBox="1"/>
          <p:nvPr/>
        </p:nvSpPr>
        <p:spPr>
          <a:xfrm>
            <a:off x="7157119" y="4681235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sim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4" name="文本框 18">
            <a:extLst>
              <a:ext uri="{FF2B5EF4-FFF2-40B4-BE49-F238E27FC236}">
                <a16:creationId xmlns:a16="http://schemas.microsoft.com/office/drawing/2014/main" id="{B481E691-85E7-A211-3096-406774E1D30D}"/>
              </a:ext>
            </a:extLst>
          </p:cNvPr>
          <p:cNvSpPr txBox="1"/>
          <p:nvPr/>
        </p:nvSpPr>
        <p:spPr>
          <a:xfrm>
            <a:off x="549886" y="4827872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dễ dàng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DF393CD6-1C5B-7099-5125-FDB0FBD99400}"/>
              </a:ext>
            </a:extLst>
          </p:cNvPr>
          <p:cNvSpPr txBox="1"/>
          <p:nvPr/>
        </p:nvSpPr>
        <p:spPr>
          <a:xfrm>
            <a:off x="3951528" y="4997246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Hồng Lĩnh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9" grpId="0"/>
      <p:bldP spid="23" grpId="1"/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90DBF5-CC07-4AEB-EAAB-18CCFBCBDFD1}"/>
              </a:ext>
            </a:extLst>
          </p:cNvPr>
          <p:cNvSpPr txBox="1"/>
          <p:nvPr/>
        </p:nvSpPr>
        <p:spPr>
          <a:xfrm>
            <a:off x="289708" y="635680"/>
            <a:ext cx="11601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4800" u="sng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NGHE - VIẾT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: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Những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bậc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đá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chạm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mây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UTM Cookies" panose="0204060305050602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7F4B1F-5EA6-5042-8DD9-0A967C8BF559}"/>
              </a:ext>
            </a:extLst>
          </p:cNvPr>
          <p:cNvGrpSpPr/>
          <p:nvPr/>
        </p:nvGrpSpPr>
        <p:grpSpPr>
          <a:xfrm>
            <a:off x="2386441" y="1777386"/>
            <a:ext cx="7411603" cy="4166754"/>
            <a:chOff x="2206337" y="1783627"/>
            <a:chExt cx="7411603" cy="4166754"/>
          </a:xfrm>
          <a:solidFill>
            <a:srgbClr val="FFFF00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5AEE1E-F6E6-3B4F-BCC2-C5FA44FE4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840" y="3708869"/>
              <a:ext cx="1550844" cy="1892224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A7E235-15AF-8C48-9A5D-E25040C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337" y="3651681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9BA368-E854-EF44-AC08-D44AF7C8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187" y="1922173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B48826-A73F-204B-8F59-E9DA44E1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690" y="1783627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F5B471-E715-E846-95DE-011CC3115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540" y="3651681"/>
              <a:ext cx="2311400" cy="22987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90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31" y="980095"/>
            <a:ext cx="4595191" cy="4595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41" y="761719"/>
            <a:ext cx="9784928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1054340" y="474354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a:</a:t>
            </a:r>
            <a:endParaRPr lang="zh-CN" altLang="en-US" sz="48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4395609" y="510473"/>
            <a:ext cx="6049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hoặc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cho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ô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vuông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.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44F30C6-1796-244C-B5EA-3D3A0A0377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8512"/>
            <a:ext cx="3733800" cy="3733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36218" y="2660719"/>
            <a:ext cx="38979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ên cao</a:t>
            </a:r>
          </a:p>
          <a:p>
            <a:pPr lvl="0" fontAlgn="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tung nắng</a:t>
            </a:r>
          </a:p>
          <a:p>
            <a:pPr lvl="0" fontAlgn="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 cùng mây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ắng</a:t>
            </a:r>
          </a:p>
          <a:p>
            <a:pPr lvl="0" fontAlgn="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 òa ú òa.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6862" y="3482835"/>
            <a:ext cx="3985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iều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t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dăng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t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ẳng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614" y="1922056"/>
            <a:ext cx="3305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ó o</a:t>
            </a:r>
          </a:p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t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1458" y="2518069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8359" y="3013471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09344" y="2773681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60038" y="2773681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33409" y="3254236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1268" y="3761604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99575" y="3586841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804601" y="4565912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12361" y="5029200"/>
            <a:ext cx="433762" cy="353042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79704" y="3476284"/>
            <a:ext cx="351694" cy="339968"/>
          </a:xfrm>
          <a:prstGeom prst="rect">
            <a:avLst/>
          </a:prstGeom>
          <a:solidFill>
            <a:srgbClr val="58C2D2"/>
          </a:solidFill>
          <a:ln>
            <a:solidFill>
              <a:srgbClr val="58C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361755" y="5106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b:</a:t>
            </a:r>
            <a:endParaRPr lang="zh-CN" altLang="en-US" sz="48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35" y="2221010"/>
            <a:ext cx="7293219" cy="4277349"/>
          </a:xfrm>
          <a:prstGeom prst="rect">
            <a:avLst/>
          </a:prstGeom>
        </p:spPr>
      </p:pic>
      <p:sp>
        <p:nvSpPr>
          <p:cNvPr id="1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3654850" y="510673"/>
            <a:ext cx="7927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Quan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tranh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tìm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từ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ngữ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chứa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ăn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hoặc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ăng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18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603" y="2344088"/>
            <a:ext cx="4595191" cy="4595191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F2F96411-E812-A057-51A6-B953E96EECA8}"/>
              </a:ext>
            </a:extLst>
          </p:cNvPr>
          <p:cNvSpPr txBox="1"/>
          <p:nvPr/>
        </p:nvSpPr>
        <p:spPr>
          <a:xfrm>
            <a:off x="4250588" y="2296668"/>
            <a:ext cx="70168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Cambria" panose="02040503050406030204" pitchFamily="18" charset="0"/>
              </a:rPr>
              <a:t>Có 3 đội chơi, các đội sẽ cùng nhau thảo luận tìm các từ theo đúng yêu cầu của bài tập b và ghi vào trong bảng nhóm, trong thời gian 4 phút, đội nào tìm được nhiều hơn thì sẽ giành chiến thắng.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17" y="374798"/>
            <a:ext cx="9839797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361755" y="5106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b:</a:t>
            </a:r>
            <a:endParaRPr lang="zh-CN" altLang="en-US" sz="48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1" y="2209721"/>
            <a:ext cx="7293219" cy="4277349"/>
          </a:xfrm>
          <a:prstGeom prst="rect">
            <a:avLst/>
          </a:prstGeom>
        </p:spPr>
      </p:pic>
      <p:sp>
        <p:nvSpPr>
          <p:cNvPr id="1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3654850" y="510673"/>
            <a:ext cx="7927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Quan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tranh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tìm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từ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ngữ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chứa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ăn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hoặc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ăng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0578" y="2209721"/>
            <a:ext cx="1715911" cy="10414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C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rặng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0578" y="3598511"/>
            <a:ext cx="1715911" cy="10414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C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thằn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lằn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7333" y="4998847"/>
            <a:ext cx="1715911" cy="10414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C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18020" y="2741749"/>
            <a:ext cx="1715911" cy="10414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C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18020" y="4444644"/>
            <a:ext cx="1715911" cy="10414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C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</p:cNvCxnSpPr>
          <p:nvPr/>
        </p:nvCxnSpPr>
        <p:spPr>
          <a:xfrm>
            <a:off x="2246489" y="2730461"/>
            <a:ext cx="857955" cy="2123761"/>
          </a:xfrm>
          <a:prstGeom prst="line">
            <a:avLst/>
          </a:prstGeom>
          <a:ln w="38100">
            <a:solidFill>
              <a:srgbClr val="7C5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</p:cNvCxnSpPr>
          <p:nvPr/>
        </p:nvCxnSpPr>
        <p:spPr>
          <a:xfrm>
            <a:off x="2246489" y="4119251"/>
            <a:ext cx="2810933" cy="650127"/>
          </a:xfrm>
          <a:prstGeom prst="line">
            <a:avLst/>
          </a:prstGeom>
          <a:ln w="38100">
            <a:solidFill>
              <a:srgbClr val="7C5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</p:cNvCxnSpPr>
          <p:nvPr/>
        </p:nvCxnSpPr>
        <p:spPr>
          <a:xfrm>
            <a:off x="2393244" y="5519587"/>
            <a:ext cx="1405466" cy="84844"/>
          </a:xfrm>
          <a:prstGeom prst="line">
            <a:avLst/>
          </a:prstGeom>
          <a:ln w="38100">
            <a:solidFill>
              <a:srgbClr val="7C5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8457332" y="3251200"/>
            <a:ext cx="1560688" cy="11289"/>
          </a:xfrm>
          <a:prstGeom prst="line">
            <a:avLst/>
          </a:prstGeom>
          <a:ln w="38100">
            <a:solidFill>
              <a:srgbClr val="7C5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2"/>
          </p:cNvCxnSpPr>
          <p:nvPr/>
        </p:nvCxnSpPr>
        <p:spPr>
          <a:xfrm flipV="1">
            <a:off x="9019822" y="4965384"/>
            <a:ext cx="998198" cy="33463"/>
          </a:xfrm>
          <a:prstGeom prst="line">
            <a:avLst/>
          </a:prstGeom>
          <a:ln w="38100">
            <a:solidFill>
              <a:srgbClr val="7C5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5" y="2879119"/>
            <a:ext cx="4595191" cy="4595191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4931806" y="1250365"/>
            <a:ext cx="6149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Tìm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thêm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các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từ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ngữ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bắt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đầu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bằng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hoặc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ch.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FB932DA-F19C-F942-AFC6-6DDB9544C559}"/>
              </a:ext>
            </a:extLst>
          </p:cNvPr>
          <p:cNvSpPr/>
          <p:nvPr/>
        </p:nvSpPr>
        <p:spPr>
          <a:xfrm>
            <a:off x="5837094" y="3985361"/>
            <a:ext cx="4339274" cy="1191354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815551"/>
              <a:gd name="connsiteX1" fmla="*/ 120075 w 3089564"/>
              <a:gd name="connsiteY1" fmla="*/ 56204 h 815551"/>
              <a:gd name="connsiteX2" fmla="*/ 2969489 w 3089564"/>
              <a:gd name="connsiteY2" fmla="*/ 56204 h 815551"/>
              <a:gd name="connsiteX3" fmla="*/ 3089564 w 3089564"/>
              <a:gd name="connsiteY3" fmla="*/ 176279 h 815551"/>
              <a:gd name="connsiteX4" fmla="*/ 3089564 w 3089564"/>
              <a:gd name="connsiteY4" fmla="*/ 656566 h 815551"/>
              <a:gd name="connsiteX5" fmla="*/ 2969489 w 3089564"/>
              <a:gd name="connsiteY5" fmla="*/ 776641 h 815551"/>
              <a:gd name="connsiteX6" fmla="*/ 120075 w 3089564"/>
              <a:gd name="connsiteY6" fmla="*/ 776641 h 815551"/>
              <a:gd name="connsiteX7" fmla="*/ 0 w 3089564"/>
              <a:gd name="connsiteY7" fmla="*/ 656566 h 815551"/>
              <a:gd name="connsiteX8" fmla="*/ 0 w 3089564"/>
              <a:gd name="connsiteY8" fmla="*/ 176279 h 81555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0 w 3089564"/>
              <a:gd name="connsiteY7" fmla="*/ 695206 h 854191"/>
              <a:gd name="connsiteX8" fmla="*/ 0 w 3089564"/>
              <a:gd name="connsiteY8" fmla="*/ 214919 h 85419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107004 w 3089564"/>
              <a:gd name="connsiteY7" fmla="*/ 685478 h 854191"/>
              <a:gd name="connsiteX8" fmla="*/ 0 w 3089564"/>
              <a:gd name="connsiteY8" fmla="*/ 214919 h 854191"/>
              <a:gd name="connsiteX0" fmla="*/ 0 w 3089564"/>
              <a:gd name="connsiteY0" fmla="*/ 214919 h 880942"/>
              <a:gd name="connsiteX1" fmla="*/ 120075 w 3089564"/>
              <a:gd name="connsiteY1" fmla="*/ 94844 h 880942"/>
              <a:gd name="connsiteX2" fmla="*/ 2969489 w 3089564"/>
              <a:gd name="connsiteY2" fmla="*/ 94844 h 880942"/>
              <a:gd name="connsiteX3" fmla="*/ 3089564 w 3089564"/>
              <a:gd name="connsiteY3" fmla="*/ 214919 h 880942"/>
              <a:gd name="connsiteX4" fmla="*/ 3089564 w 3089564"/>
              <a:gd name="connsiteY4" fmla="*/ 695206 h 880942"/>
              <a:gd name="connsiteX5" fmla="*/ 2969489 w 3089564"/>
              <a:gd name="connsiteY5" fmla="*/ 815281 h 880942"/>
              <a:gd name="connsiteX6" fmla="*/ 120075 w 3089564"/>
              <a:gd name="connsiteY6" fmla="*/ 815281 h 880942"/>
              <a:gd name="connsiteX7" fmla="*/ 107004 w 3089564"/>
              <a:gd name="connsiteY7" fmla="*/ 685478 h 880942"/>
              <a:gd name="connsiteX8" fmla="*/ 0 w 3089564"/>
              <a:gd name="connsiteY8" fmla="*/ 214919 h 8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880942">
                <a:moveTo>
                  <a:pt x="0" y="214919"/>
                </a:moveTo>
                <a:cubicBezTo>
                  <a:pt x="0" y="148603"/>
                  <a:pt x="53759" y="94844"/>
                  <a:pt x="120075" y="94844"/>
                </a:cubicBezTo>
                <a:cubicBezTo>
                  <a:pt x="953149" y="-31616"/>
                  <a:pt x="2048867" y="-31615"/>
                  <a:pt x="2969489" y="94844"/>
                </a:cubicBezTo>
                <a:cubicBezTo>
                  <a:pt x="3035805" y="94844"/>
                  <a:pt x="3089564" y="148603"/>
                  <a:pt x="3089564" y="214919"/>
                </a:cubicBezTo>
                <a:cubicBezTo>
                  <a:pt x="2972832" y="394470"/>
                  <a:pt x="3089564" y="535110"/>
                  <a:pt x="3089564" y="695206"/>
                </a:cubicBezTo>
                <a:cubicBezTo>
                  <a:pt x="3089564" y="761522"/>
                  <a:pt x="3035805" y="815281"/>
                  <a:pt x="2969489" y="815281"/>
                </a:cubicBezTo>
                <a:cubicBezTo>
                  <a:pt x="2087778" y="902830"/>
                  <a:pt x="885055" y="902830"/>
                  <a:pt x="120075" y="815281"/>
                </a:cubicBezTo>
                <a:cubicBezTo>
                  <a:pt x="53759" y="815281"/>
                  <a:pt x="107004" y="751794"/>
                  <a:pt x="107004" y="685478"/>
                </a:cubicBezTo>
                <a:lnTo>
                  <a:pt x="0" y="214919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V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0" y="879401"/>
            <a:ext cx="491989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5" y="2480804"/>
            <a:ext cx="4595191" cy="4595191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49" y="307097"/>
            <a:ext cx="2173707" cy="2173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50" y="449891"/>
            <a:ext cx="6998815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460842" y="1643844"/>
            <a:ext cx="1554486" cy="1554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81899"/>
          <a:stretch/>
        </p:blipFill>
        <p:spPr>
          <a:xfrm>
            <a:off x="223174" y="1086853"/>
            <a:ext cx="11662659" cy="998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92239-5E58-442D-3ECD-E1CA82C17CC5}"/>
              </a:ext>
            </a:extLst>
          </p:cNvPr>
          <p:cNvSpPr txBox="1"/>
          <p:nvPr/>
        </p:nvSpPr>
        <p:spPr>
          <a:xfrm>
            <a:off x="2006885" y="2417071"/>
            <a:ext cx="8178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50"/>
                </a:solidFill>
                <a:latin typeface="#9SLIDE07 SVN-ZICLETS MEDIUM" panose="02000603000000000000" charset="0"/>
              </a:rPr>
              <a:t>NHỮNG BẬC ĐÁ CHẠM MÂY</a:t>
            </a:r>
          </a:p>
        </p:txBody>
      </p:sp>
    </p:spTree>
    <p:extLst>
      <p:ext uri="{BB962C8B-B14F-4D97-AF65-F5344CB8AC3E}">
        <p14:creationId xmlns:p14="http://schemas.microsoft.com/office/powerpoint/2010/main" val="3859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014" y="1009090"/>
            <a:ext cx="5602710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568" y="1208651"/>
            <a:ext cx="949229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2F96411-E812-A057-51A6-B953E96EECA8}"/>
              </a:ext>
            </a:extLst>
          </p:cNvPr>
          <p:cNvSpPr txBox="1"/>
          <p:nvPr/>
        </p:nvSpPr>
        <p:spPr>
          <a:xfrm>
            <a:off x="1399781" y="1790075"/>
            <a:ext cx="101064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mbria" panose="02040503050406030204" pitchFamily="18" charset="0"/>
              </a:rPr>
              <a:t>Lớp trưởng sẽ mời một bạn và yêu cầu bạn đó đặt một câu với một từ tìm được ở bài tập 3, bạn trả lời đúng thì được quyền mời một bạn khác.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mbria" panose="02040503050406030204" pitchFamily="18" charset="0"/>
              </a:rPr>
              <a:t>Nếu có một bạn trả lời sai hoặc quá thời gian qui định thì sẽ mất lượt và bị phạt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mbria" panose="02040503050406030204" pitchFamily="18" charset="0"/>
              </a:rPr>
              <a:t>Trò chơi tiếp tục cho đến khi có hiệu lệnh kết thúc của người điều hành.</a:t>
            </a:r>
            <a:endParaRPr lang="en-VN" sz="2400" dirty="0">
              <a:latin typeface="Cambria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B0E004-1AF6-89BD-941F-12BA1966A5F2}"/>
              </a:ext>
            </a:extLst>
          </p:cNvPr>
          <p:cNvSpPr txBox="1"/>
          <p:nvPr/>
        </p:nvSpPr>
        <p:spPr>
          <a:xfrm>
            <a:off x="3219834" y="969573"/>
            <a:ext cx="570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LUẬT CHƠI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0C89D-F805-8B41-A162-1E9CAE959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04" y="4510013"/>
            <a:ext cx="2202514" cy="22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934" y="1591569"/>
            <a:ext cx="7181710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F0ABA-5792-A391-506F-5AF433BB2016}"/>
              </a:ext>
            </a:extLst>
          </p:cNvPr>
          <p:cNvSpPr txBox="1"/>
          <p:nvPr/>
        </p:nvSpPr>
        <p:spPr>
          <a:xfrm>
            <a:off x="901422" y="1802914"/>
            <a:ext cx="1003947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HP001 4H" panose="020B0603050302020204" pitchFamily="34" charset="0"/>
                <a:ea typeface="Times New Roman" panose="02020603050405020304" pitchFamily="18" charset="0"/>
              </a:rPr>
              <a:t>1. </a:t>
            </a: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 đoạn 4 bài “Những bậc đá chạm mây”.</a:t>
            </a:r>
            <a:endParaRPr lang="en-US" sz="32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Phân biệt đúng các từ ngữ có chứa tiếng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ch/tr; ăn/ăng.</a:t>
            </a:r>
            <a:endParaRPr lang="en-US" sz="32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FE51B-C55B-9441-A80E-12FEFB7ACD01}"/>
              </a:ext>
            </a:extLst>
          </p:cNvPr>
          <p:cNvSpPr txBox="1"/>
          <p:nvPr/>
        </p:nvSpPr>
        <p:spPr>
          <a:xfrm>
            <a:off x="3010919" y="864230"/>
            <a:ext cx="6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Yêu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cầu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cần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đạt</a:t>
            </a:r>
            <a:endParaRPr lang="en-VN" sz="4800" b="1" dirty="0">
              <a:solidFill>
                <a:srgbClr val="58C2D2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82541B-FD88-227E-A643-096C7BBCC66A}"/>
              </a:ext>
            </a:extLst>
          </p:cNvPr>
          <p:cNvSpPr txBox="1"/>
          <p:nvPr/>
        </p:nvSpPr>
        <p:spPr>
          <a:xfrm>
            <a:off x="1998722" y="856512"/>
            <a:ext cx="8194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54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DẶN DÒ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E6EB06-963B-D443-7CBA-F61ECE8B5B92}"/>
              </a:ext>
            </a:extLst>
          </p:cNvPr>
          <p:cNvSpPr txBox="1"/>
          <p:nvPr/>
        </p:nvSpPr>
        <p:spPr>
          <a:xfrm>
            <a:off x="1430412" y="3016819"/>
            <a:ext cx="2807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Hoàn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thành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bài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tập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vở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4FBDA7-2DD1-A084-96A9-06F268C5420B}"/>
              </a:ext>
            </a:extLst>
          </p:cNvPr>
          <p:cNvSpPr txBox="1"/>
          <p:nvPr/>
        </p:nvSpPr>
        <p:spPr>
          <a:xfrm>
            <a:off x="7322643" y="3195417"/>
            <a:ext cx="3984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Chuẩn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bị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bài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mới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09289A7-3614-514E-A8E5-1E4BA5335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275" y="1653233"/>
            <a:ext cx="3084368" cy="30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9B48824-908B-D02D-EDAD-8194B5574DBF}"/>
              </a:ext>
            </a:extLst>
          </p:cNvPr>
          <p:cNvSpPr txBox="1"/>
          <p:nvPr/>
        </p:nvSpPr>
        <p:spPr>
          <a:xfrm>
            <a:off x="4682510" y="4161194"/>
            <a:ext cx="3177078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HẸN GẶP LẠI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B43857EC-A1C2-86EF-0263-6493F6C6A731}"/>
              </a:ext>
            </a:extLst>
          </p:cNvPr>
          <p:cNvSpPr txBox="1">
            <a:spLocks/>
          </p:cNvSpPr>
          <p:nvPr/>
        </p:nvSpPr>
        <p:spPr>
          <a:xfrm>
            <a:off x="4124757" y="2022993"/>
            <a:ext cx="3805766" cy="4884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CẢM ƠN CÁC EM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460842" y="1643844"/>
            <a:ext cx="1554486" cy="1554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781" y="1880482"/>
            <a:ext cx="8364437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F0ABA-5792-A391-506F-5AF433BB2016}"/>
              </a:ext>
            </a:extLst>
          </p:cNvPr>
          <p:cNvSpPr txBox="1"/>
          <p:nvPr/>
        </p:nvSpPr>
        <p:spPr>
          <a:xfrm>
            <a:off x="901422" y="1802914"/>
            <a:ext cx="1003947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HP001 4H" panose="020B0603050302020204" pitchFamily="34" charset="0"/>
                <a:ea typeface="Times New Roman" panose="02020603050405020304" pitchFamily="18" charset="0"/>
              </a:rPr>
              <a:t>1. </a:t>
            </a: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 đoạn 4 bài “Những bậc đá chạm mây”.</a:t>
            </a:r>
            <a:endParaRPr lang="en-US" sz="32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Phân biệt đúng các từ ngữ có chứa tiếng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ch/tr; ăn/ăng.</a:t>
            </a:r>
            <a:endParaRPr lang="en-US" sz="32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FE51B-C55B-9441-A80E-12FEFB7ACD01}"/>
              </a:ext>
            </a:extLst>
          </p:cNvPr>
          <p:cNvSpPr txBox="1"/>
          <p:nvPr/>
        </p:nvSpPr>
        <p:spPr>
          <a:xfrm>
            <a:off x="3010919" y="864230"/>
            <a:ext cx="6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Yêu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cầu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cần</a:t>
            </a:r>
            <a:r>
              <a:rPr lang="en-US" sz="4800" b="1" dirty="0">
                <a:solidFill>
                  <a:srgbClr val="58C2D2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b="1" dirty="0" err="1">
                <a:solidFill>
                  <a:srgbClr val="58C2D2"/>
                </a:solidFill>
                <a:latin typeface="#9Slide07 SVNZiclets" panose="02000603000000000000" pitchFamily="2" charset="0"/>
              </a:rPr>
              <a:t>đạt</a:t>
            </a:r>
            <a:endParaRPr lang="en-VN" sz="4800" b="1" dirty="0">
              <a:solidFill>
                <a:srgbClr val="58C2D2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898" y="1103130"/>
            <a:ext cx="609043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E7AAF-EE68-BE46-9FCB-008155735E13}"/>
              </a:ext>
            </a:extLst>
          </p:cNvPr>
          <p:cNvSpPr txBox="1"/>
          <p:nvPr/>
        </p:nvSpPr>
        <p:spPr>
          <a:xfrm>
            <a:off x="1714721" y="3275952"/>
            <a:ext cx="71766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Thi đọc bài thơ “Những đám đá chạm mây”.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Bạn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diễn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cảm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hơn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thì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giành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chiến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thắng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en-VN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endParaRPr lang="en-V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94" y="1530432"/>
            <a:ext cx="113212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067" y="1103130"/>
            <a:ext cx="5773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139"/>
            <a:ext cx="4040372" cy="4040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54" y="711745"/>
            <a:ext cx="8123274" cy="4956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EA7E1F-5E64-9C37-3251-8B8DC6F4AA67}"/>
              </a:ext>
            </a:extLst>
          </p:cNvPr>
          <p:cNvSpPr txBox="1"/>
          <p:nvPr/>
        </p:nvSpPr>
        <p:spPr>
          <a:xfrm>
            <a:off x="701749" y="1462671"/>
            <a:ext cx="10937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        Sau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năm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lần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sim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ra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quả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vi-VN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vi-VN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hoàn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thành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Nhờ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người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thể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xuống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dễ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dàng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xóm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biết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ơn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Đương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tặng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vi-VN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thê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cho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ông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một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mới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Ngày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nay,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vượt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Trường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vẫn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còn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ở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phía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nam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dãy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Hồng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Lĩnh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</a:t>
            </a:r>
            <a:endParaRPr lang="vi-VN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ource Han Sans CN Regular" panose="020B0500000000000000" pitchFamily="34" charset="-128"/>
              <a:cs typeface="Times New Roman" panose="02020603050405020304" pitchFamily="18" charset="0"/>
              <a:sym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9" y="341974"/>
            <a:ext cx="396274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B932DA-F19C-F942-AFC6-6DDB9544C559}"/>
              </a:ext>
            </a:extLst>
          </p:cNvPr>
          <p:cNvSpPr/>
          <p:nvPr/>
        </p:nvSpPr>
        <p:spPr>
          <a:xfrm>
            <a:off x="1723539" y="4246618"/>
            <a:ext cx="4339274" cy="1191354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815551"/>
              <a:gd name="connsiteX1" fmla="*/ 120075 w 3089564"/>
              <a:gd name="connsiteY1" fmla="*/ 56204 h 815551"/>
              <a:gd name="connsiteX2" fmla="*/ 2969489 w 3089564"/>
              <a:gd name="connsiteY2" fmla="*/ 56204 h 815551"/>
              <a:gd name="connsiteX3" fmla="*/ 3089564 w 3089564"/>
              <a:gd name="connsiteY3" fmla="*/ 176279 h 815551"/>
              <a:gd name="connsiteX4" fmla="*/ 3089564 w 3089564"/>
              <a:gd name="connsiteY4" fmla="*/ 656566 h 815551"/>
              <a:gd name="connsiteX5" fmla="*/ 2969489 w 3089564"/>
              <a:gd name="connsiteY5" fmla="*/ 776641 h 815551"/>
              <a:gd name="connsiteX6" fmla="*/ 120075 w 3089564"/>
              <a:gd name="connsiteY6" fmla="*/ 776641 h 815551"/>
              <a:gd name="connsiteX7" fmla="*/ 0 w 3089564"/>
              <a:gd name="connsiteY7" fmla="*/ 656566 h 815551"/>
              <a:gd name="connsiteX8" fmla="*/ 0 w 3089564"/>
              <a:gd name="connsiteY8" fmla="*/ 176279 h 81555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0 w 3089564"/>
              <a:gd name="connsiteY7" fmla="*/ 695206 h 854191"/>
              <a:gd name="connsiteX8" fmla="*/ 0 w 3089564"/>
              <a:gd name="connsiteY8" fmla="*/ 214919 h 85419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107004 w 3089564"/>
              <a:gd name="connsiteY7" fmla="*/ 685478 h 854191"/>
              <a:gd name="connsiteX8" fmla="*/ 0 w 3089564"/>
              <a:gd name="connsiteY8" fmla="*/ 214919 h 854191"/>
              <a:gd name="connsiteX0" fmla="*/ 0 w 3089564"/>
              <a:gd name="connsiteY0" fmla="*/ 214919 h 880942"/>
              <a:gd name="connsiteX1" fmla="*/ 120075 w 3089564"/>
              <a:gd name="connsiteY1" fmla="*/ 94844 h 880942"/>
              <a:gd name="connsiteX2" fmla="*/ 2969489 w 3089564"/>
              <a:gd name="connsiteY2" fmla="*/ 94844 h 880942"/>
              <a:gd name="connsiteX3" fmla="*/ 3089564 w 3089564"/>
              <a:gd name="connsiteY3" fmla="*/ 214919 h 880942"/>
              <a:gd name="connsiteX4" fmla="*/ 3089564 w 3089564"/>
              <a:gd name="connsiteY4" fmla="*/ 695206 h 880942"/>
              <a:gd name="connsiteX5" fmla="*/ 2969489 w 3089564"/>
              <a:gd name="connsiteY5" fmla="*/ 815281 h 880942"/>
              <a:gd name="connsiteX6" fmla="*/ 120075 w 3089564"/>
              <a:gd name="connsiteY6" fmla="*/ 815281 h 880942"/>
              <a:gd name="connsiteX7" fmla="*/ 107004 w 3089564"/>
              <a:gd name="connsiteY7" fmla="*/ 685478 h 880942"/>
              <a:gd name="connsiteX8" fmla="*/ 0 w 3089564"/>
              <a:gd name="connsiteY8" fmla="*/ 214919 h 8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880942">
                <a:moveTo>
                  <a:pt x="0" y="214919"/>
                </a:moveTo>
                <a:cubicBezTo>
                  <a:pt x="0" y="148603"/>
                  <a:pt x="53759" y="94844"/>
                  <a:pt x="120075" y="94844"/>
                </a:cubicBezTo>
                <a:cubicBezTo>
                  <a:pt x="953149" y="-31616"/>
                  <a:pt x="2048867" y="-31615"/>
                  <a:pt x="2969489" y="94844"/>
                </a:cubicBezTo>
                <a:cubicBezTo>
                  <a:pt x="3035805" y="94844"/>
                  <a:pt x="3089564" y="148603"/>
                  <a:pt x="3089564" y="214919"/>
                </a:cubicBezTo>
                <a:cubicBezTo>
                  <a:pt x="2972832" y="394470"/>
                  <a:pt x="3089564" y="535110"/>
                  <a:pt x="3089564" y="695206"/>
                </a:cubicBezTo>
                <a:cubicBezTo>
                  <a:pt x="3089564" y="761522"/>
                  <a:pt x="3035805" y="815281"/>
                  <a:pt x="2969489" y="815281"/>
                </a:cubicBezTo>
                <a:cubicBezTo>
                  <a:pt x="2087778" y="902830"/>
                  <a:pt x="885055" y="902830"/>
                  <a:pt x="120075" y="815281"/>
                </a:cubicBezTo>
                <a:cubicBezTo>
                  <a:pt x="53759" y="815281"/>
                  <a:pt x="107004" y="751794"/>
                  <a:pt x="107004" y="685478"/>
                </a:cubicBezTo>
                <a:lnTo>
                  <a:pt x="0" y="214919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FB274-A63C-EF44-BDFE-4251C5A8AFC0}"/>
              </a:ext>
            </a:extLst>
          </p:cNvPr>
          <p:cNvGrpSpPr/>
          <p:nvPr/>
        </p:nvGrpSpPr>
        <p:grpSpPr>
          <a:xfrm>
            <a:off x="6474628" y="2833741"/>
            <a:ext cx="5076042" cy="4079357"/>
            <a:chOff x="4499688" y="3933917"/>
            <a:chExt cx="3494385" cy="2924081"/>
          </a:xfrm>
        </p:grpSpPr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B5A053D2-88E4-A843-B304-0FCD3DDD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688" y="3933917"/>
              <a:ext cx="3494385" cy="292408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4D1805-E475-144E-A7EF-D1CDC0FF1599}"/>
                </a:ext>
              </a:extLst>
            </p:cNvPr>
            <p:cNvSpPr/>
            <p:nvPr/>
          </p:nvSpPr>
          <p:spPr>
            <a:xfrm>
              <a:off x="4595135" y="5418053"/>
              <a:ext cx="3303491" cy="474321"/>
            </a:xfrm>
            <a:prstGeom prst="rect">
              <a:avLst/>
            </a:prstGeom>
            <a:noFill/>
          </p:spPr>
          <p:txBody>
            <a:bodyPr wrap="square" lIns="274320" tIns="18288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4 </a:t>
              </a:r>
              <a:r>
                <a:rPr lang="en-US" sz="2800" b="1" cap="none" spc="0" dirty="0" err="1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câu</a:t>
              </a:r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 </a:t>
              </a:r>
            </a:p>
          </p:txBody>
        </p:sp>
      </p:grpSp>
      <p:sp>
        <p:nvSpPr>
          <p:cNvPr id="2" name="文本框 4">
            <a:extLst>
              <a:ext uri="{FF2B5EF4-FFF2-40B4-BE49-F238E27FC236}">
                <a16:creationId xmlns:a16="http://schemas.microsoft.com/office/drawing/2014/main" id="{B3CA63ED-6A9C-339B-E083-646ACFF90957}"/>
              </a:ext>
            </a:extLst>
          </p:cNvPr>
          <p:cNvSpPr txBox="1"/>
          <p:nvPr/>
        </p:nvSpPr>
        <p:spPr>
          <a:xfrm>
            <a:off x="593861" y="598420"/>
            <a:ext cx="10937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        Sau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năm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lần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hái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sim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ra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quả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đá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hoàn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thành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Nhờ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người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có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thể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xuống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dễ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dàng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Cả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xóm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biết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ơn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Đương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,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tặng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them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cho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ông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một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tên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mới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cố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Ngày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nay, con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đường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vượt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gọi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Trường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Ghép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vẫn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còn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ở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phía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nam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dãy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núi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Hồng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Lĩnh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ource Han Sans CN Regular" panose="020B0500000000000000" pitchFamily="34" charset="-128"/>
                <a:cs typeface="Times New Roman" panose="02020603050405020304" pitchFamily="18" charset="0"/>
                <a:sym typeface="阿里巴巴普惠体" panose="00020600040101010101" pitchFamily="18" charset="-122"/>
              </a:rPr>
              <a:t>.</a:t>
            </a:r>
            <a:endParaRPr lang="vi-VN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ource Han Sans CN Regular" panose="020B0500000000000000" pitchFamily="34" charset="-128"/>
              <a:cs typeface="Times New Roman" panose="02020603050405020304" pitchFamily="18" charset="0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06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8017462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sifsll">
      <a:majorFont>
        <a:latin typeface="" panose="020F0302020204030204"/>
        <a:ea typeface="阿里巴巴普惠体"/>
        <a:cs typeface=""/>
      </a:majorFont>
      <a:minorFont>
        <a:latin typeface="" panose="020F0502020204030204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659</Words>
  <Application>Microsoft Office PowerPoint</Application>
  <PresentationFormat>Widescreen</PresentationFormat>
  <Paragraphs>64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HP001 4H</vt:lpstr>
      <vt:lpstr>#9Slide07 SVNZiclets</vt:lpstr>
      <vt:lpstr>UTM Cookies</vt:lpstr>
      <vt:lpstr>#9Slide03 SFU Futura_01</vt:lpstr>
      <vt:lpstr>Times New Roman</vt:lpstr>
      <vt:lpstr>Cambria</vt:lpstr>
      <vt:lpstr>阿里巴巴普惠体</vt:lpstr>
      <vt:lpstr>#9SLIDE07 SVN-ZICLETS MEDIUM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幼小衔接</dc:title>
  <dc:creator>刘 淼</dc:creator>
  <cp:lastModifiedBy>DELL</cp:lastModifiedBy>
  <cp:revision>73</cp:revision>
  <dcterms:created xsi:type="dcterms:W3CDTF">2022-06-21T12:28:01Z</dcterms:created>
  <dcterms:modified xsi:type="dcterms:W3CDTF">2024-12-10T02:46:22Z</dcterms:modified>
</cp:coreProperties>
</file>