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1" r:id="rId7"/>
    <p:sldId id="262" r:id="rId8"/>
    <p:sldId id="264" r:id="rId9"/>
    <p:sldId id="265" r:id="rId10"/>
    <p:sldId id="266" r:id="rId11"/>
    <p:sldId id="267" r:id="rId12"/>
    <p:sldId id="270" r:id="rId13"/>
    <p:sldId id="271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69" r:id="rId22"/>
    <p:sldId id="278" r:id="rId23"/>
  </p:sldIdLst>
  <p:sldSz cx="12192000" cy="6858000"/>
  <p:notesSz cx="6858000" cy="9144000"/>
  <p:embeddedFontLst>
    <p:embeddedFont>
      <p:font typeface="#9Slide03 Oswald" panose="00000500000000000000" pitchFamily="2" charset="0"/>
      <p:regular r:id="rId24"/>
    </p:embeddedFon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VN-Billo" panose="00000400000000000000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SVN-Newton" panose="02040603050506020204" pitchFamily="18" charset="0"/>
      <p:regular r:id="rId34"/>
    </p:embeddedFont>
    <p:embeddedFont>
      <p:font typeface="UTM Alba Matter" panose="02040603050506020204" pitchFamily="18" charset="0"/>
      <p:regular r:id="rId35"/>
    </p:embeddedFont>
    <p:embeddedFont>
      <p:font typeface="UTM Deutsch Gothic" panose="02040603050506020204" pitchFamily="18" charset="0"/>
      <p:regular r:id="rId36"/>
    </p:embeddedFont>
    <p:embeddedFont>
      <p:font typeface="UTM Rockwell" panose="02040603050506020204" pitchFamily="18" charset="0"/>
      <p:bold r:id="rId37"/>
    </p:embeddedFont>
    <p:embeddedFont>
      <p:font typeface="UTM Seagull" panose="02040603050506020204" pitchFamily="18" charset="0"/>
      <p:bold r:id="rId38"/>
      <p:boldItalic r:id="rId39"/>
    </p:embeddedFont>
    <p:embeddedFont>
      <p:font typeface="UTM Showcard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77" d="100"/>
          <a:sy n="77" d="100"/>
        </p:scale>
        <p:origin x="13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04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80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71A69-4D13-4431-B48B-236FBE6050F4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41BC9-6032-4250-B622-B854380AC1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3819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1.png"/><Relationship Id="rId21" Type="http://schemas.microsoft.com/office/2007/relationships/hdphoto" Target="../media/hdphoto5.wdp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audio" Target="../media/audio4.wav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15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12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1.png"/><Relationship Id="rId21" Type="http://schemas.microsoft.com/office/2007/relationships/hdphoto" Target="../media/hdphoto5.wdp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audio" Target="../media/audio4.wav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15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12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1.png"/><Relationship Id="rId21" Type="http://schemas.microsoft.com/office/2007/relationships/hdphoto" Target="../media/hdphoto5.wdp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audio" Target="../media/audio4.wav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15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12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5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svg"/><Relationship Id="rId4" Type="http://schemas.openxmlformats.org/officeDocument/2006/relationships/image" Target="../media/image12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5" Type="http://schemas.openxmlformats.org/officeDocument/2006/relationships/image" Target="../media/image40.svg"/><Relationship Id="rId10" Type="http://schemas.openxmlformats.org/officeDocument/2006/relationships/image" Target="../media/image36.png"/><Relationship Id="rId4" Type="http://schemas.openxmlformats.org/officeDocument/2006/relationships/image" Target="../media/image18.sv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18" Type="http://schemas.openxmlformats.org/officeDocument/2006/relationships/image" Target="../media/image34.png"/><Relationship Id="rId3" Type="http://schemas.openxmlformats.org/officeDocument/2006/relationships/image" Target="../media/image41.png"/><Relationship Id="rId21" Type="http://schemas.openxmlformats.org/officeDocument/2006/relationships/image" Target="../media/image54.sv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5" Type="http://schemas.microsoft.com/office/2007/relationships/hdphoto" Target="../media/hdphoto3.wdp"/><Relationship Id="rId10" Type="http://schemas.openxmlformats.org/officeDocument/2006/relationships/image" Target="../media/image48.png"/><Relationship Id="rId19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Relationship Id="rId22" Type="http://schemas.openxmlformats.org/officeDocument/2006/relationships/image" Target="../media/image5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18" Type="http://schemas.openxmlformats.org/officeDocument/2006/relationships/image" Target="../media/image34.png"/><Relationship Id="rId3" Type="http://schemas.openxmlformats.org/officeDocument/2006/relationships/image" Target="../media/image41.png"/><Relationship Id="rId21" Type="http://schemas.openxmlformats.org/officeDocument/2006/relationships/image" Target="../media/image54.sv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5" Type="http://schemas.microsoft.com/office/2007/relationships/hdphoto" Target="../media/hdphoto3.wdp"/><Relationship Id="rId10" Type="http://schemas.openxmlformats.org/officeDocument/2006/relationships/image" Target="../media/image48.png"/><Relationship Id="rId19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Relationship Id="rId22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.wdp"/><Relationship Id="rId18" Type="http://schemas.openxmlformats.org/officeDocument/2006/relationships/image" Target="../media/image34.png"/><Relationship Id="rId3" Type="http://schemas.openxmlformats.org/officeDocument/2006/relationships/image" Target="../media/image41.png"/><Relationship Id="rId21" Type="http://schemas.openxmlformats.org/officeDocument/2006/relationships/image" Target="../media/image54.sv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microsoft.com/office/2007/relationships/hdphoto" Target="../media/hdphoto4.wdp"/><Relationship Id="rId2" Type="http://schemas.openxmlformats.org/officeDocument/2006/relationships/audio" Target="../media/audio3.wav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microsoft.com/office/2007/relationships/hdphoto" Target="../media/hdphoto1.wdp"/><Relationship Id="rId5" Type="http://schemas.openxmlformats.org/officeDocument/2006/relationships/image" Target="../media/image43.png"/><Relationship Id="rId15" Type="http://schemas.microsoft.com/office/2007/relationships/hdphoto" Target="../media/hdphoto3.wdp"/><Relationship Id="rId10" Type="http://schemas.openxmlformats.org/officeDocument/2006/relationships/image" Target="../media/image48.png"/><Relationship Id="rId19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Relationship Id="rId2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60.png"/><Relationship Id="rId4" Type="http://schemas.openxmlformats.org/officeDocument/2006/relationships/image" Target="../media/image18.sv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B042EF-1828-62DE-07D2-13A4AF73D142}"/>
              </a:ext>
            </a:extLst>
          </p:cNvPr>
          <p:cNvSpPr txBox="1">
            <a:spLocks/>
          </p:cNvSpPr>
          <p:nvPr/>
        </p:nvSpPr>
        <p:spPr>
          <a:xfrm>
            <a:off x="8863360" y="148741"/>
            <a:ext cx="3633127" cy="1315696"/>
          </a:xfrm>
          <a:prstGeom prst="rect">
            <a:avLst/>
          </a:prstGeo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Toán 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87437" y="2003393"/>
            <a:ext cx="8143501" cy="2585323"/>
            <a:chOff x="2915820" y="1843091"/>
            <a:chExt cx="7135091" cy="2585323"/>
          </a:xfrm>
        </p:grpSpPr>
        <p:sp>
          <p:nvSpPr>
            <p:cNvPr id="11" name="TextBox 10"/>
            <p:cNvSpPr txBox="1"/>
            <p:nvPr/>
          </p:nvSpPr>
          <p:spPr>
            <a:xfrm>
              <a:off x="2915820" y="1843091"/>
              <a:ext cx="713509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ln w="168275"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a Matter" panose="02040603050506020204" pitchFamily="18" charset="0"/>
                </a:rPr>
                <a:t>Thực hành và trải nghiệm xem đồng hồ, xem lịch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20" y="1843091"/>
              <a:ext cx="713509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a Matter" panose="02040603050506020204" pitchFamily="18" charset="0"/>
                </a:rPr>
                <a:t>Thực hành và trải nghiệm xem đồng hồ, xem lịch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55088" y="1090850"/>
            <a:ext cx="265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 31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40441" y="3806187"/>
            <a:ext cx="155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#9Slide03 Oswald" panose="00000500000000000000" pitchFamily="2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xem tờ lịch tháng này rồi trả lời câu hỏi.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Hôm nay là thứ mấy, ngày mấy, tháng mấy?</a:t>
            </a:r>
          </a:p>
        </p:txBody>
      </p:sp>
      <p:sp>
        <p:nvSpPr>
          <p:cNvPr id="9" name="Oval 8"/>
          <p:cNvSpPr/>
          <p:nvPr/>
        </p:nvSpPr>
        <p:spPr>
          <a:xfrm>
            <a:off x="9513366" y="2346449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346170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31944" y="1719391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90138" y="8981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xem tờ lịch tháng này rồi trả lời câu hỏi.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Hôm qua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638398" y="2275388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481860" y="4794641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8046578" y="1690397"/>
            <a:ext cx="710192" cy="692331"/>
          </a:xfrm>
          <a:prstGeom prst="ellipse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1507067" y="815299"/>
            <a:ext cx="10226172" cy="5053222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638" y="3555523"/>
            <a:ext cx="2898459" cy="31759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93" y="3004651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xem tờ lịch tháng này rồi trả lời câu hỏi.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60" y="1660284"/>
            <a:ext cx="6410051" cy="5197715"/>
          </a:xfrm>
          <a:prstGeom prst="rect">
            <a:avLst/>
          </a:prstGeom>
        </p:spPr>
      </p:pic>
      <p:sp>
        <p:nvSpPr>
          <p:cNvPr id="26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1983119" y="1564895"/>
            <a:ext cx="3556717" cy="2566257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00" b="1">
                <a:solidFill>
                  <a:srgbClr val="0070C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mai là thứ mấy, ngày mấy, tháng mấy?</a:t>
            </a:r>
          </a:p>
        </p:txBody>
      </p:sp>
      <p:sp>
        <p:nvSpPr>
          <p:cNvPr id="27" name="Oval 26"/>
          <p:cNvSpPr/>
          <p:nvPr/>
        </p:nvSpPr>
        <p:spPr>
          <a:xfrm>
            <a:off x="9386804" y="4797310"/>
            <a:ext cx="710192" cy="692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477077" y="2283438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0287377" y="4769501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124069" y="1660284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681820" y="1760334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Tháng 5 có bao nhiêu ngày?</a:t>
            </a:r>
          </a:p>
        </p:txBody>
      </p:sp>
      <p:sp>
        <p:nvSpPr>
          <p:cNvPr id="11" name="Oval 10"/>
          <p:cNvSpPr/>
          <p:nvPr/>
        </p:nvSpPr>
        <p:spPr>
          <a:xfrm>
            <a:off x="2619480" y="5879843"/>
            <a:ext cx="710192" cy="69233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458706" y="1662226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Tháng 5 có </a:t>
            </a:r>
            <a:r>
              <a:rPr lang="en-US" sz="3600" b="1">
                <a:solidFill>
                  <a:srgbClr val="FF0000"/>
                </a:solidFill>
                <a:latin typeface="UTM Avo" panose="02040603050506020204" pitchFamily="18" charset="0"/>
              </a:rPr>
              <a:t>31 ngày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441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Tháng 5 có bao nhiêu ngày thứ Ba, đó là những ngày nào?</a:t>
            </a:r>
          </a:p>
        </p:txBody>
      </p:sp>
      <p:sp>
        <p:nvSpPr>
          <p:cNvPr id="12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6383" y="1229818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Tháng 5 có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</a:rPr>
              <a:t>5 ngày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thứ Ba, đó là ngày 3, 10, 17, 24, 31.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21131" y="3918857"/>
            <a:ext cx="836023" cy="2547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7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33075" y="0"/>
            <a:ext cx="10671904" cy="1342827"/>
            <a:chOff x="593886" y="222068"/>
            <a:chExt cx="10671904" cy="13428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468936" y="643152"/>
              <a:ext cx="979685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40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tờ lịch tháng 5 rồi trả lời câu hỏi. </a:t>
              </a:r>
              <a:endPara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65"/>
            <a:ext cx="8098971" cy="460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0389" y="3148342"/>
            <a:ext cx="2966199" cy="38533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569366" y="122981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19 tháng 5 là sinh nhật Bác Hồ. Ngày đó là thứ mấy?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3177" y="4996638"/>
            <a:ext cx="836023" cy="457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69366" y="1280600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19 tháng</a:t>
            </a:r>
          </a:p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5 là sinh nhật Bác Hồ. Ngày đó là </a:t>
            </a:r>
            <a:r>
              <a:rPr lang="en-US" sz="32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Năm</a:t>
            </a:r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290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a) Nêu các ngày còn thiếu trong tờ lịch tháng 6 ở bên.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6" y="2175348"/>
            <a:ext cx="3584122" cy="2878818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Quốc tế Thiếu nhi 1 tháng 6 là thứ mấy?</a:t>
            </a:r>
          </a:p>
        </p:txBody>
      </p:sp>
      <p:sp>
        <p:nvSpPr>
          <p:cNvPr id="12" name="Oval 11"/>
          <p:cNvSpPr/>
          <p:nvPr/>
        </p:nvSpPr>
        <p:spPr>
          <a:xfrm>
            <a:off x="2429692" y="1632857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629416" y="2252354"/>
            <a:ext cx="3839061" cy="280181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Ngày Quốc tế Thiếu nhi 1 tháng 6 là </a:t>
            </a:r>
            <a:r>
              <a:rPr lang="en-US" sz="3200" b="1">
                <a:solidFill>
                  <a:schemeClr val="tx1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Tư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55817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tuần trước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1879" y="2133596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23546"/>
            <a:ext cx="4178507" cy="305585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Năm tuần trước là ngày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9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5"/>
            <a:ext cx="6544491" cy="6813055"/>
          </a:xfrm>
          <a:prstGeom prst="rect">
            <a:avLst/>
          </a:prstGeom>
        </p:spPr>
      </p:pic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977363" y="214112"/>
            <a:ext cx="4988214" cy="14187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b) Xem tờ lịch bên rồi trả lời câu hỏi.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21132" y="1632857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309" y="214230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Rectangle 6"/>
          <p:cNvSpPr/>
          <p:nvPr/>
        </p:nvSpPr>
        <p:spPr>
          <a:xfrm>
            <a:off x="1998618" y="2168435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2902" y="2151019"/>
            <a:ext cx="431074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149636" y="2673530"/>
            <a:ext cx="644432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4879" y="3183683"/>
            <a:ext cx="57040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1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56885" y="1907177"/>
            <a:ext cx="3712303" cy="314698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Nếu hôm nay </a:t>
            </a:r>
          </a:p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thứ Năm ngày 16 tháng 6 thì thứ Năm </a:t>
            </a:r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tuần sau </a:t>
            </a: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là ngày nào?</a:t>
            </a:r>
          </a:p>
        </p:txBody>
      </p:sp>
      <p:sp>
        <p:nvSpPr>
          <p:cNvPr id="12" name="Oval 11"/>
          <p:cNvSpPr/>
          <p:nvPr/>
        </p:nvSpPr>
        <p:spPr>
          <a:xfrm>
            <a:off x="3065424" y="2673530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30589" y="1254033"/>
            <a:ext cx="570412" cy="3854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26230" y="3183683"/>
            <a:ext cx="544284" cy="451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7520661" y="1998314"/>
            <a:ext cx="4178507" cy="3055852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Thứ Năm tuần sau là ngày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23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0334" y="769167"/>
            <a:ext cx="5036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eagull" panose="02040603050506020204" pitchFamily="18" charset="0"/>
              </a:rPr>
              <a:t>YÊU CẦU CẦN ĐẠT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416" y="1696538"/>
            <a:ext cx="10432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*</a:t>
            </a:r>
            <a:r>
              <a:rPr lang="de-DE" sz="28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Kiến thức, kĩ năng: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de-DE" sz="28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- Thực hành đọc giờ trên đồng hồ khi kim dài (kim phút) chỉ số 12, số 3, số 6.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de-DE" sz="28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- Nhận biết được số ngày trong tháng, ngày trong tháng thông qua tờ lịch tháng.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de-DE" sz="28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- Thực hành sắp xếp thời gian biểu học tập và sinh hoạt của cá nhân.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de-DE" sz="28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de-DE" sz="28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- Phát triển năng lực giao tiếp toán học.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  <a:p>
            <a:r>
              <a:rPr lang="de-DE" sz="28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- Phát triển kĩ năng lực giải quyết vấn đề, rèn tính cẩn thận.</a:t>
            </a:r>
            <a:endParaRPr lang="en-US" sz="280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1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4427" y="-1605136"/>
            <a:ext cx="6976000" cy="5226393"/>
            <a:chOff x="884427" y="-1605136"/>
            <a:chExt cx="6976000" cy="52263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rot="21211035">
              <a:off x="2574315" y="1047096"/>
              <a:ext cx="4166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Dặn</a:t>
              </a:r>
              <a:r>
                <a:rPr lang="en-US" sz="72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72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dò</a:t>
              </a:r>
              <a:endParaRPr lang="en-US" sz="72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3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1627" y="119302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2532" y="3804395"/>
            <a:ext cx="2010473" cy="2142945"/>
          </a:xfrm>
          <a:prstGeom prst="rect">
            <a:avLst/>
          </a:prstGeom>
        </p:spPr>
      </p:pic>
      <p:grpSp>
        <p:nvGrpSpPr>
          <p:cNvPr id="10" name="Group 8"/>
          <p:cNvGrpSpPr/>
          <p:nvPr/>
        </p:nvGrpSpPr>
        <p:grpSpPr>
          <a:xfrm>
            <a:off x="-1125454" y="-853751"/>
            <a:ext cx="6838084" cy="2448726"/>
            <a:chOff x="0" y="0"/>
            <a:chExt cx="4873866" cy="1501889"/>
          </a:xfrm>
        </p:grpSpPr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3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pic>
        <p:nvPicPr>
          <p:cNvPr id="15" name="Picture 8" descr="Chi tiết tin | CPVM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7" y="506191"/>
            <a:ext cx="4531911" cy="6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53916" y="-911893"/>
            <a:ext cx="6838084" cy="2448726"/>
            <a:chOff x="0" y="0"/>
            <a:chExt cx="4873866" cy="1501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625967" y="0"/>
              <a:ext cx="1247899" cy="14944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473960" y="7399"/>
              <a:ext cx="1247899" cy="149449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26061" y="7399"/>
              <a:ext cx="1247899" cy="149449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7399"/>
              <a:ext cx="1247899" cy="149449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319364" y="2053709"/>
            <a:ext cx="5795357" cy="1750687"/>
            <a:chOff x="5319364" y="2053709"/>
            <a:chExt cx="5795357" cy="1750687"/>
          </a:xfrm>
        </p:grpSpPr>
        <p:sp>
          <p:nvSpPr>
            <p:cNvPr id="22" name="Rectangle 21"/>
            <p:cNvSpPr/>
            <p:nvPr/>
          </p:nvSpPr>
          <p:spPr>
            <a:xfrm>
              <a:off x="5319364" y="2111848"/>
              <a:ext cx="56909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CD6762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KHỞI</a:t>
              </a:r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 </a:t>
              </a:r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CD6762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ĐỘNG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23739" y="2053709"/>
              <a:ext cx="569098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UTM Deutsch Gothic" panose="02040603050506020204" pitchFamily="18" charset="0"/>
                </a:rPr>
                <a:t>KHỞI ĐỘNG</a:t>
              </a:r>
            </a:p>
          </p:txBody>
        </p:sp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51938" y="2821260"/>
              <a:ext cx="825835" cy="983136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368184" y="4790078"/>
            <a:ext cx="1613852" cy="1584509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3194" flipH="1">
            <a:off x="183601" y="2645058"/>
            <a:ext cx="932177" cy="1567885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93922" y="1205648"/>
            <a:ext cx="825835" cy="983136"/>
          </a:xfrm>
          <a:prstGeom prst="rect">
            <a:avLst/>
          </a:prstGeom>
        </p:spPr>
      </p:pic>
      <p:pic>
        <p:nvPicPr>
          <p:cNvPr id="28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4766470" y="1943125"/>
            <a:ext cx="1170538" cy="1330157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68324">
            <a:off x="6558165" y="1544753"/>
            <a:ext cx="2492668" cy="223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Giải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cứu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  <a:p>
              <a:pPr algn="ctr"/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tuần</a:t>
              </a:r>
              <a:r>
                <a:rPr lang="en-US" sz="6600" b="1" cap="none" spc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 </a:t>
              </a:r>
              <a:r>
                <a:rPr lang="en-US" sz="6600" b="1" cap="none" spc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Rockwell" panose="02040603050506020204" pitchFamily="18" charset="0"/>
                </a:rPr>
                <a:t>lộc</a:t>
              </a:r>
              <a:endParaRPr lang="en-US" sz="66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423157" y="3473990"/>
            <a:ext cx="1880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0099" y="1533733"/>
            <a:ext cx="542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12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5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14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545" y="561572"/>
            <a:ext cx="2508788" cy="26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04549" y="653438"/>
            <a:ext cx="6304367" cy="2158939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881767" y="4965621"/>
            <a:ext cx="570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3</a:t>
            </a: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2961">
            <a:off x="1970549" y="353838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33" y="283677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76" y="424188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110192" y="3347069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59205" y="869166"/>
            <a:ext cx="639734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Đồng hồ chỉ </a:t>
            </a:r>
          </a:p>
          <a:p>
            <a:pPr algn="ctr"/>
            <a:r>
              <a:rPr lang="en-US" sz="48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mấy giờ?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80201" y="3473990"/>
            <a:ext cx="434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004991" y="3417158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78540" y="4896728"/>
            <a:ext cx="635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4</a:t>
            </a: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14" y="553850"/>
            <a:ext cx="2422234" cy="24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4174" y="934517"/>
            <a:ext cx="6304367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33997" y="3473989"/>
            <a:ext cx="1883134" cy="931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12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73" y="1868750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2137494" y="522314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06" y="4444719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01" y="2813235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19" y="3525092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66" y="5007016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42" y="4214090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" y="4214090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20099" y="1533733"/>
            <a:ext cx="54248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Đồng hồ chỉ mấy giờ?</a:t>
            </a:r>
            <a:endParaRPr lang="en-US" sz="36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87762" y="4969138"/>
            <a:ext cx="25034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6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734083" y="3417158"/>
            <a:ext cx="23104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1</a:t>
            </a:r>
            <a:r>
              <a:rPr lang="en-US" sz="5400" b="0" cap="none" spc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24652" y="4896728"/>
            <a:ext cx="22198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Deutsch Gothic" panose="02040603050506020204" pitchFamily="18" charset="0"/>
              </a:rPr>
              <a:t>0 giờ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64" y="576220"/>
            <a:ext cx="2332205" cy="23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33647" y="62151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KHÁM PHÁ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43033" y="659500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FFFF00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KHÁM PHÁ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FFFF00"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</a:endParaRPr>
          </a:p>
        </p:txBody>
      </p:sp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2" name="图片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1661536" y="653535"/>
            <a:ext cx="938605" cy="10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568</Words>
  <Application>Microsoft Office PowerPoint</Application>
  <PresentationFormat>Widescreen</PresentationFormat>
  <Paragraphs>94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SVN-Dancing Script</vt:lpstr>
      <vt:lpstr>#9Slide07 HoneyCream</vt:lpstr>
      <vt:lpstr>SVN-Billo</vt:lpstr>
      <vt:lpstr>UTM Alba Matter</vt:lpstr>
      <vt:lpstr>UTM Showcard</vt:lpstr>
      <vt:lpstr>UTM Rockwell</vt:lpstr>
      <vt:lpstr>Calibri Light</vt:lpstr>
      <vt:lpstr>UTM Avo</vt:lpstr>
      <vt:lpstr>UTM Seagull</vt:lpstr>
      <vt:lpstr>UTM Deutsch Gothic</vt:lpstr>
      <vt:lpstr>SVN-Newton</vt:lpstr>
      <vt:lpstr>字魂59号-创粗黑</vt:lpstr>
      <vt:lpstr>#9Slide03 Oswald</vt:lpstr>
      <vt:lpstr>Calibri</vt:lpstr>
      <vt:lpstr>Arial</vt:lpstr>
      <vt:lpstr>Times New Roman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32</cp:revision>
  <dcterms:created xsi:type="dcterms:W3CDTF">2022-11-23T13:59:53Z</dcterms:created>
  <dcterms:modified xsi:type="dcterms:W3CDTF">2022-11-29T01:00:19Z</dcterms:modified>
</cp:coreProperties>
</file>