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sldIdLst>
    <p:sldId id="256" r:id="rId3"/>
    <p:sldId id="258" r:id="rId4"/>
    <p:sldId id="263" r:id="rId5"/>
    <p:sldId id="265" r:id="rId6"/>
    <p:sldId id="262" r:id="rId7"/>
    <p:sldId id="266" r:id="rId8"/>
    <p:sldId id="264" r:id="rId9"/>
    <p:sldId id="267" r:id="rId10"/>
    <p:sldId id="274" r:id="rId11"/>
    <p:sldId id="261" r:id="rId12"/>
    <p:sldId id="268" r:id="rId13"/>
    <p:sldId id="272" r:id="rId14"/>
    <p:sldId id="270" r:id="rId15"/>
    <p:sldId id="286" r:id="rId16"/>
    <p:sldId id="273" r:id="rId17"/>
    <p:sldId id="275" r:id="rId18"/>
    <p:sldId id="276" r:id="rId19"/>
    <p:sldId id="277" r:id="rId20"/>
    <p:sldId id="279" r:id="rId21"/>
    <p:sldId id="28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8" r:id="rId30"/>
    <p:sldId id="289" r:id="rId31"/>
  </p:sldIdLst>
  <p:sldSz cx="12192000" cy="6858000"/>
  <p:notesSz cx="6858000" cy="9144000"/>
  <p:embeddedFontLst>
    <p:embeddedFont>
      <p:font typeface="#9Slide05 SVNMaphylla" pitchFamily="2" charset="0"/>
      <p:regular r:id="rId32"/>
    </p:embeddedFont>
    <p:embeddedFont>
      <p:font typeface="#9Slide06 SVNBlow Brush" pitchFamily="2" charset="0"/>
      <p:regular r:id="rId33"/>
    </p:embeddedFont>
    <p:embeddedFont>
      <p:font typeface="#9Slide07 Cadena" panose="02000503000000020004" pitchFamily="2" charset="0"/>
      <p:bold r:id="rId34"/>
    </p:embeddedFont>
    <p:embeddedFont>
      <p:font typeface="#9Slide07 HoneyCream" pitchFamily="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SVN-Dancing Script" panose="02040603050506020204" pitchFamily="18" charset="0"/>
      <p:regular r:id="rId44"/>
    </p:embeddedFont>
    <p:embeddedFont>
      <p:font typeface="SVN-Newton" panose="02040603050506020204" pitchFamily="18" charset="0"/>
      <p:regular r:id="rId45"/>
    </p:embeddedFont>
    <p:embeddedFont>
      <p:font typeface="SVN-Olivier" panose="02040603050506020204" pitchFamily="18" charset="0"/>
      <p:regular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UTM Alexander" panose="02040603050506020204" pitchFamily="18" charset="0"/>
      <p:regular r:id="rId49"/>
    </p:embeddedFont>
    <p:embeddedFont>
      <p:font typeface="UTM Aptima" panose="02040603050506020204" pitchFamily="18" charset="0"/>
      <p:regular r:id="rId50"/>
      <p:bold r:id="rId51"/>
      <p:italic r:id="rId52"/>
      <p:boldItalic r:id="rId53"/>
    </p:embeddedFont>
    <p:embeddedFont>
      <p:font typeface="UTM Showcard" panose="02040603050506020204" pitchFamily="18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74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98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32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 userDrawn="1"/>
        </p:nvSpPr>
        <p:spPr>
          <a:xfrm>
            <a:off x="210917" y="138546"/>
            <a:ext cx="11745554" cy="6511635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5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6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192F763-358D-4164-942E-2B6F5877D6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4536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961345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openxmlformats.org/officeDocument/2006/relationships/image" Target="../media/image16.jp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13.jpe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1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18" Type="http://schemas.microsoft.com/office/2007/relationships/hdphoto" Target="../media/hdphoto4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openxmlformats.org/officeDocument/2006/relationships/image" Target="../media/image14.png"/><Relationship Id="rId10" Type="http://schemas.openxmlformats.org/officeDocument/2006/relationships/image" Target="../media/image17.jpe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1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20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465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61178" y="356817"/>
            <a:ext cx="3995803" cy="8643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SVN-Olivier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3808" y="1577988"/>
            <a:ext cx="2378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11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304801" y="2704246"/>
            <a:ext cx="12754708" cy="1752600"/>
            <a:chOff x="336849" y="2290328"/>
            <a:chExt cx="11185074" cy="1752600"/>
          </a:xfrm>
        </p:grpSpPr>
        <p:sp>
          <p:nvSpPr>
            <p:cNvPr id="9" name="Rectangle 8"/>
            <p:cNvSpPr/>
            <p:nvPr/>
          </p:nvSpPr>
          <p:spPr>
            <a:xfrm>
              <a:off x="505060" y="2290328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36849" y="2443353"/>
              <a:ext cx="11185074" cy="1125727"/>
              <a:chOff x="336848" y="2100520"/>
              <a:chExt cx="11185074" cy="112572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36851" y="2100520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ln w="3143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6848" y="2118251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4967858" y="4632346"/>
            <a:ext cx="1969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Tiết 1</a:t>
            </a:r>
          </a:p>
        </p:txBody>
      </p:sp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24598" y="1731819"/>
            <a:ext cx="4864528" cy="1323439"/>
            <a:chOff x="3656017" y="1149928"/>
            <a:chExt cx="9026436" cy="1323439"/>
          </a:xfrm>
        </p:grpSpPr>
        <p:sp>
          <p:nvSpPr>
            <p:cNvPr id="5" name="TextBox 4"/>
            <p:cNvSpPr txBox="1"/>
            <p:nvPr/>
          </p:nvSpPr>
          <p:spPr>
            <a:xfrm>
              <a:off x="3656018" y="1149928"/>
              <a:ext cx="90264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n w="1936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MỞ ĐẦU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6017" y="1149928"/>
              <a:ext cx="90264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MỞ ĐẦU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8307" y="560079"/>
            <a:ext cx="5607912" cy="1586813"/>
            <a:chOff x="3751685" y="2514123"/>
            <a:chExt cx="8031299" cy="1586813"/>
          </a:xfrm>
        </p:grpSpPr>
        <p:sp>
          <p:nvSpPr>
            <p:cNvPr id="8" name="TextBox 7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51685" y="2514123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3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477030"/>
            <a:chOff x="-180829" y="2659031"/>
            <a:chExt cx="2993004" cy="46089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60897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Em hãy nói về một tình huống giao thông nguy hiểm. Theo em, tại sao lại xảy ra tình huống đó?</a:t>
              </a:r>
              <a:endParaRPr lang="en-US" sz="40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314" y="3667915"/>
            <a:ext cx="5410822" cy="3031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 bóng trên đường rất nguy hiểm. Gây cản trở giao thông và rất dễ xảy ra tai nạn.</a:t>
            </a:r>
          </a:p>
        </p:txBody>
      </p:sp>
    </p:spTree>
    <p:extLst>
      <p:ext uri="{BB962C8B-B14F-4D97-AF65-F5344CB8AC3E}">
        <p14:creationId xmlns:p14="http://schemas.microsoft.com/office/powerpoint/2010/main" val="2185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477030"/>
            <a:chOff x="-180829" y="2659031"/>
            <a:chExt cx="2993004" cy="46089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60897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Em hãy nói về một tình huống giao thông nguy hiểm. Theo em, tại sao lại xảy ra tình huống đó?</a:t>
              </a:r>
              <a:endParaRPr lang="en-US" sz="40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 đùa ở trên đường ray tàu hỏa rất nguy hiểm.  Rất dễ xảy ra tai nạn.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60" y="3471739"/>
            <a:ext cx="5764020" cy="32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E96F7-A4D6-386A-DDCA-A4705396E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1" t="7421" r="5430" b="34395"/>
          <a:stretch/>
        </p:blipFill>
        <p:spPr>
          <a:xfrm>
            <a:off x="4142509" y="1677671"/>
            <a:ext cx="5835683" cy="13319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48307" y="560079"/>
            <a:ext cx="5607912" cy="1586813"/>
            <a:chOff x="3751685" y="2514123"/>
            <a:chExt cx="8031299" cy="1586813"/>
          </a:xfrm>
        </p:grpSpPr>
        <p:sp>
          <p:nvSpPr>
            <p:cNvPr id="6" name="TextBox 5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51685" y="2514123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3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18" y="3170008"/>
            <a:ext cx="4017832" cy="4017832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569660"/>
            <a:chOff x="3751685" y="2531276"/>
            <a:chExt cx="8031299" cy="1569660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 1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 1</a:t>
              </a:r>
              <a:endParaRPr lang="en-US" sz="9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06286" y="3174064"/>
            <a:ext cx="7445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</a:rPr>
              <a:t>Tìm hiểu các quy định khi đi trên phương tiện giao thông</a:t>
            </a:r>
            <a:endParaRPr lang="en-US" sz="440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exa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UTM Aptima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147202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mũ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bảo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hiểm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xe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máy</a:t>
            </a:r>
            <a:endParaRPr lang="en-US" sz="3200" b="1" dirty="0">
              <a:solidFill>
                <a:srgbClr val="FFFF00"/>
              </a:solidFill>
              <a:latin typeface="UTM Aptima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713413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Thắt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dây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an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toàn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tô</a:t>
            </a:r>
            <a:endParaRPr lang="en-US" sz="3200" b="1" dirty="0">
              <a:solidFill>
                <a:srgbClr val="FFFF00"/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UTM Aptima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584" y="1874753"/>
            <a:ext cx="9663265" cy="3154445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1772279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Mặc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áo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phao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đi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thuyền</a:t>
            </a:r>
            <a:endParaRPr lang="en-US" sz="3600" b="1" dirty="0">
              <a:solidFill>
                <a:srgbClr val="FFFF00"/>
              </a:solidFill>
              <a:latin typeface="UTM Aptima" panose="02040603050506020204" pitchFamily="18" charset="0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627441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Đi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xe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đạp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đúng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làn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đường</a:t>
            </a:r>
            <a:endParaRPr lang="en-US" sz="3600" b="1" dirty="0">
              <a:solidFill>
                <a:srgbClr val="FFFF00"/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UTM Aptima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667" y="1734467"/>
            <a:ext cx="7463899" cy="3523331"/>
          </a:xfrm>
          <a:prstGeom prst="rect">
            <a:avLst/>
          </a:prstGeom>
        </p:spPr>
      </p:pic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3536724" y="5462336"/>
            <a:ext cx="4680844" cy="987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Xếp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hàng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lên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UTM Aptima" panose="02040603050506020204" pitchFamily="18" charset="0"/>
              </a:rPr>
              <a:t>xe</a:t>
            </a:r>
            <a:r>
              <a:rPr lang="en-US" sz="3600" b="1">
                <a:solidFill>
                  <a:srgbClr val="FFFF00"/>
                </a:solidFill>
                <a:latin typeface="UTM Aptima" panose="02040603050506020204" pitchFamily="18" charset="0"/>
              </a:rPr>
              <a:t> buýt</a:t>
            </a:r>
            <a:endParaRPr lang="en-US" sz="3600" b="1" dirty="0">
              <a:solidFill>
                <a:srgbClr val="FFFF00"/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     Để đảm bảo an toàn giao thông cần tuân thủ các quy định khi đi trên đường như: Đội mũ bảo hiểm khi đi xe máy, thắt dây an toàn khi ngồi trên ô tô, mặc áo phao, không đùa nghịch khi đi thuyền……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UTM Avo" panose="02040603050506020204" pitchFamily="18" charset="0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1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8" y="256831"/>
            <a:ext cx="7157071" cy="715707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E9473D9A-BDD9-47E9-882F-76CDDDA90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421" y="876010"/>
            <a:ext cx="7173065" cy="450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3901" y="2091662"/>
            <a:ext cx="5631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UTM Avo" panose="02040603050506020204" pitchFamily="18" charset="0"/>
              </a:rPr>
              <a:t>Kể thêm một số quy định khi trên phương tiện giao thông mà em biết.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4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2" r="7434" b="24976"/>
          <a:stretch/>
        </p:blipFill>
        <p:spPr>
          <a:xfrm>
            <a:off x="1385127" y="469555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0" y="3595912"/>
            <a:ext cx="3273820" cy="32738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582813"/>
            <a:chOff x="3751685" y="2531276"/>
            <a:chExt cx="8031299" cy="1582813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 2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44429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 2</a:t>
              </a:r>
              <a:endParaRPr lang="en-US" sz="9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40410" y="2924498"/>
            <a:ext cx="8171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UTM Alexander" panose="02040603050506020204" pitchFamily="18" charset="0"/>
              </a:rPr>
              <a:t>Dự đoán, nhận biết tình huống nguy hiểm có thể xảy ra khi tham gia giao thông</a:t>
            </a:r>
            <a:endParaRPr lang="en-US" sz="96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exa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2" y="1877964"/>
            <a:ext cx="5203075" cy="4334150"/>
          </a:xfrm>
          <a:prstGeom prst="rect">
            <a:avLst/>
          </a:prstGeom>
        </p:spPr>
      </p:pic>
      <p:sp>
        <p:nvSpPr>
          <p:cNvPr id="4" name="Google Shape;117;p2"/>
          <p:cNvSpPr/>
          <p:nvPr/>
        </p:nvSpPr>
        <p:spPr>
          <a:xfrm>
            <a:off x="6125028" y="1988457"/>
            <a:ext cx="5252747" cy="43397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3715" y="2284774"/>
            <a:ext cx="477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Nghe nhạc và không đội mũ bảo hiểm khi đi xe máy. Nếu như xảy ra va chạm đập đầu xuống đường rất nguy hiểm.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9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7" y="1988458"/>
            <a:ext cx="5907313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5027" y="2067063"/>
            <a:ext cx="5700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Đuổi theo ô tô, ngồi trong ô tô vươn người ra ngoài, nếu có xe khác chạy qua hoặc có cây ven đường có thể xảy ra tai nạn nguy hiểm. </a:t>
            </a:r>
            <a:endParaRPr 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3" y="1824670"/>
            <a:ext cx="5179636" cy="45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406400" y="5099965"/>
            <a:ext cx="11190516" cy="171950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328" y="5065145"/>
            <a:ext cx="11286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Chở quá số người quy định, không đội mũ bảo hiểm khi xảy ra tai nạn người ngồi sau có thể bị văng ra xa và chấn thương sọ não.</a:t>
            </a:r>
            <a:endParaRPr 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90" y="1628996"/>
            <a:ext cx="8734681" cy="35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    Một bạn nam không mặc áo phao khi đi thuyền, sẽ nguy hiểm nếu không may bị ngã sẽ bị đuối nước.</a:t>
            </a:r>
            <a:endParaRPr 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" y="1794967"/>
            <a:ext cx="5414650" cy="44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   Đi xe đạp lao xuống dốc ở miền núi rất nguy hiểm vì có thể bị té xe hoặc lao xuống vực sâu.</a:t>
            </a:r>
            <a:endParaRPr 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7" y="2094331"/>
            <a:ext cx="5044034" cy="41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1143844" y="5530096"/>
            <a:ext cx="10453072" cy="12718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844" y="5478543"/>
            <a:ext cx="10136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Chơi đùa trên đường tàu sẽ nguy hiểm</a:t>
            </a:r>
          </a:p>
          <a:p>
            <a:pPr lvl="0" algn="ctr">
              <a:defRPr/>
            </a:pPr>
            <a:r>
              <a:rPr 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 nếu có tàu chạy qua.</a:t>
            </a:r>
            <a:endParaRPr 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3" y="1681226"/>
            <a:ext cx="8462242" cy="3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     Để đảm bảo an toàn giao thông cần tuân thủ các quy định khi đi trên đường như: Đội mũ bảo hiểm khi đi xe máy, thắt dây an toàn khi ngồi trên ô tô, mặc áo phao, không đùa nghịch khi đi thuyền……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UTM Avo" panose="02040603050506020204" pitchFamily="18" charset="0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0" y="3595912"/>
            <a:ext cx="3273820" cy="32738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886981" y="1946980"/>
            <a:ext cx="9147063" cy="3054119"/>
            <a:chOff x="1116283" y="827782"/>
            <a:chExt cx="9533125" cy="184639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1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1640500" y="3592191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762704" y="951305"/>
            <a:ext cx="8031300" cy="1569660"/>
            <a:chOff x="3751684" y="2531276"/>
            <a:chExt cx="8031300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Xe  buýt yêu thuong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51684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Xe  buýt yêu thương</a:t>
              </a:r>
              <a:endPara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pic>
        <p:nvPicPr>
          <p:cNvPr id="8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60247 -0.040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01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628" y="1485899"/>
            <a:ext cx="3804577" cy="104866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19868" y="1485900"/>
            <a:ext cx="3088509" cy="10514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8358" y="1498535"/>
            <a:ext cx="3459621" cy="103603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9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1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945678" y="3259047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09" y="3033025"/>
            <a:ext cx="3500868" cy="35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5388 0.042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022E-16 L 0.25 1.11022E-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5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880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3304" y="33566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91240" y="176450"/>
            <a:ext cx="7010400" cy="1142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208" y="1790700"/>
            <a:ext cx="3501046" cy="1261100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4608" y="1788775"/>
            <a:ext cx="2487960" cy="126302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46553" y="1788775"/>
            <a:ext cx="3369415" cy="126302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182313"/>
            <a:ext cx="5486400" cy="357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2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3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608" y="3429000"/>
            <a:ext cx="3188701" cy="31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57265 0.0069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5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25 -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27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37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1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266 0.00694 L -1.69167 0.01296 " pathEditMode="relative" rAng="0" ptsTypes="AA">
                                      <p:cBhvr>
                                        <p:cTn id="61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5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0" y="0"/>
            <a:ext cx="12241023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 flipH="1">
            <a:off x="11640500" y="3680433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697" y="3592191"/>
            <a:ext cx="2003681" cy="247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101447" y="2891610"/>
            <a:ext cx="5141182" cy="41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60247 -0.04097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2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53411 -0.0090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-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51016 -0.00972 " pathEditMode="relative" rAng="0" ptsTypes="AA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08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0" y="0"/>
            <a:ext cx="12241023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38" y="3744675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 flipH="1">
            <a:off x="8084403" y="3558516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464747" y="2739210"/>
            <a:ext cx="5141182" cy="41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0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46433 -0.1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16" y="-5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48281 -0.099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41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465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61178" y="356817"/>
            <a:ext cx="3995803" cy="8643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SVN-Olivier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3808" y="1577988"/>
            <a:ext cx="2378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11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304801" y="2704246"/>
            <a:ext cx="12754708" cy="1752600"/>
            <a:chOff x="336849" y="2290328"/>
            <a:chExt cx="11185074" cy="1752600"/>
          </a:xfrm>
        </p:grpSpPr>
        <p:sp>
          <p:nvSpPr>
            <p:cNvPr id="9" name="Rectangle 8"/>
            <p:cNvSpPr/>
            <p:nvPr/>
          </p:nvSpPr>
          <p:spPr>
            <a:xfrm>
              <a:off x="505060" y="2290328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36849" y="2443353"/>
              <a:ext cx="11185074" cy="1125727"/>
              <a:chOff x="336848" y="2100520"/>
              <a:chExt cx="11185074" cy="112572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36851" y="2100520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ln w="3143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6848" y="2118251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4967858" y="4632346"/>
            <a:ext cx="1969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Tiết 1</a:t>
            </a:r>
          </a:p>
        </p:txBody>
      </p:sp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1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126CBC4-0C00-4D8F-B7C4-933AF0E2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97340"/>
            <a:ext cx="1525189" cy="296066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80" y="879525"/>
            <a:ext cx="11050837" cy="597847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B97578E-CC6D-47BB-9253-5D406F8F3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225" y="4952274"/>
            <a:ext cx="2254775" cy="1905726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D9C37476-ED87-4E4C-8D06-DBE1B18EF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957" y="395526"/>
            <a:ext cx="1938696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584" y="436479"/>
            <a:ext cx="6742126" cy="1958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9568" y="1911198"/>
            <a:ext cx="9321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*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kĩ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phương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tiện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buýt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đò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…)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xung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quanh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Dự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đoán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/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huống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xảy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*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Chấp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tốt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xử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huống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giản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an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276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890</Words>
  <Application>Microsoft Office PowerPoint</Application>
  <PresentationFormat>Widescreen</PresentationFormat>
  <Paragraphs>77</Paragraphs>
  <Slides>29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UTM Alexander</vt:lpstr>
      <vt:lpstr>UTM Avo</vt:lpstr>
      <vt:lpstr>UTM Aptima</vt:lpstr>
      <vt:lpstr>UTM Showcard</vt:lpstr>
      <vt:lpstr>Cambria</vt:lpstr>
      <vt:lpstr>#9Slide05 SVNMaphylla</vt:lpstr>
      <vt:lpstr>Times New Roman</vt:lpstr>
      <vt:lpstr>SVN-Dancing Script</vt:lpstr>
      <vt:lpstr>inpin heiti</vt:lpstr>
      <vt:lpstr>SVN-Newton</vt:lpstr>
      <vt:lpstr>Calibri</vt:lpstr>
      <vt:lpstr>#9Slide06 SVNBlow Brush</vt:lpstr>
      <vt:lpstr>Tahoma</vt:lpstr>
      <vt:lpstr>SVN-Olivier</vt:lpstr>
      <vt:lpstr>#9Slide07 Cadena</vt:lpstr>
      <vt:lpstr>Arial</vt:lpstr>
      <vt:lpstr>#9Slide07 HoneyCream</vt:lpstr>
      <vt:lpstr>Office Theme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40</cp:revision>
  <dcterms:created xsi:type="dcterms:W3CDTF">2022-11-10T08:08:08Z</dcterms:created>
  <dcterms:modified xsi:type="dcterms:W3CDTF">2022-11-15T15:24:34Z</dcterms:modified>
</cp:coreProperties>
</file>