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2"/>
  </p:sldMasterIdLst>
  <p:sldIdLst>
    <p:sldId id="256" r:id="rId3"/>
    <p:sldId id="257" r:id="rId4"/>
    <p:sldId id="258" r:id="rId5"/>
    <p:sldId id="259" r:id="rId6"/>
    <p:sldId id="260"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79" r:id="rId27"/>
  </p:sldIdLst>
  <p:sldSz cx="12192000" cy="6858000"/>
  <p:notesSz cx="6858000" cy="9144000"/>
  <p:embeddedFontLst>
    <p:embeddedFont>
      <p:font typeface="#9Slide05 Fameliya" panose="02000503040000020004" pitchFamily="2" charset="0"/>
      <p:regular r:id="rId28"/>
    </p:embeddedFont>
    <p:embeddedFont>
      <p:font typeface="#9Slide05 Heroe Inline Pro" pitchFamily="2" charset="0"/>
      <p:regular r:id="rId29"/>
    </p:embeddedFont>
    <p:embeddedFont>
      <p:font typeface="#9Slide05 SVNThe Carpenter" pitchFamily="2" charset="0"/>
      <p:regular r:id="rId30"/>
      <p:bold r:id="rId31"/>
    </p:embeddedFont>
    <p:embeddedFont>
      <p:font typeface="#9Slide07 HoneyCream" pitchFamily="2" charset="0"/>
      <p:regular r:id="rId32"/>
    </p:embeddedFont>
    <p:embeddedFont>
      <p:font typeface="Calibri" panose="020F0502020204030204" pitchFamily="34" charset="0"/>
      <p:regular r:id="rId33"/>
      <p:bold r:id="rId34"/>
      <p:italic r:id="rId35"/>
      <p:boldItalic r:id="rId36"/>
    </p:embeddedFont>
    <p:embeddedFont>
      <p:font typeface="SVN-Dancing Script" panose="02040603050506020204" pitchFamily="18" charset="0"/>
      <p:regular r:id="rId37"/>
    </p:embeddedFont>
    <p:embeddedFont>
      <p:font typeface="SVN-Newton" panose="02040603050506020204" pitchFamily="18" charset="0"/>
      <p:regular r:id="rId38"/>
    </p:embeddedFont>
    <p:embeddedFont>
      <p:font typeface="UTM Aptima" panose="02040603050506020204" pitchFamily="18" charset="0"/>
      <p:regular r:id="rId39"/>
      <p:bold r:id="rId40"/>
      <p:italic r:id="rId41"/>
      <p:boldItalic r:id="rId42"/>
    </p:embeddedFont>
    <p:embeddedFont>
      <p:font typeface="UTM Avenida" panose="02040603050506020204" pitchFamily="18" charset="0"/>
      <p:regular r:id="rId43"/>
    </p:embeddedFont>
    <p:embeddedFont>
      <p:font typeface="UTM Gloria" panose="02040603050506020204" pitchFamily="18" charset="0"/>
      <p:regular r:id="rId44"/>
    </p:embeddedFont>
    <p:embeddedFont>
      <p:font typeface="UTM Guanine" panose="02040603050506020204" pitchFamily="18" charset="0"/>
      <p:regular r:id="rId45"/>
    </p:embeddedFont>
    <p:embeddedFont>
      <p:font typeface="UTM Thanh Nhac TL"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CC0099"/>
    <a:srgbClr val="00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2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9A0C7911-3A6C-4C07-B245-8FD14D2336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3919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AE22A4-CA81-4C68-BABE-AB6C6FB74C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994984A7-A670-400D-A046-998BF52A15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51" t="25125"/>
          <a:stretch/>
        </p:blipFill>
        <p:spPr>
          <a:xfrm>
            <a:off x="-1" y="0"/>
            <a:ext cx="7693779" cy="2068183"/>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57224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41B95224-E5AC-46CE-A904-4ED667B96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7076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47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D194E615-FE07-4E5E-B391-97A61A2D4899}" type="datetimeFigureOut">
              <a:rPr lang="en-US" smtClean="0"/>
              <a:t>11/9/2022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4DC777A-6108-475A-ACC5-8EA91AAAF72A}" type="slidenum">
              <a:rPr lang="en-US" smtClean="0"/>
              <a:t>‹#›</a:t>
            </a:fld>
            <a:endParaRPr lang="en-US"/>
          </a:p>
        </p:txBody>
      </p:sp>
    </p:spTree>
    <p:extLst>
      <p:ext uri="{BB962C8B-B14F-4D97-AF65-F5344CB8AC3E}">
        <p14:creationId xmlns:p14="http://schemas.microsoft.com/office/powerpoint/2010/main" val="319721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94E615-FE07-4E5E-B391-97A61A2D4899}" type="datetimeFigureOut">
              <a:rPr lang="en-US" smtClean="0"/>
              <a:t>11/9/2022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4DC777A-6108-475A-ACC5-8EA91AAAF72A}" type="slidenum">
              <a:rPr lang="en-US" smtClean="0"/>
              <a:t>‹#›</a:t>
            </a:fld>
            <a:endParaRPr lang="en-US"/>
          </a:p>
        </p:txBody>
      </p:sp>
    </p:spTree>
    <p:extLst>
      <p:ext uri="{BB962C8B-B14F-4D97-AF65-F5344CB8AC3E}">
        <p14:creationId xmlns:p14="http://schemas.microsoft.com/office/powerpoint/2010/main" val="8025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4034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883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76690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707897958"/>
      </p:ext>
    </p:extLst>
  </p:cSld>
  <p:clrMap bg1="lt1" tx1="dk1" bg2="dk2" tx2="lt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 Id="rId5" Type="http://schemas.microsoft.com/office/2007/relationships/hdphoto" Target="../media/hdphoto11.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microsoft.com/office/2007/relationships/hdphoto" Target="../media/hdphoto15.wdp"/><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4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4EEC385A-F172-4B80-82B6-736C7AB350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22" t="11111" r="39782" b="27222"/>
          <a:stretch/>
        </p:blipFill>
        <p:spPr>
          <a:xfrm>
            <a:off x="0" y="0"/>
            <a:ext cx="3676650" cy="4229100"/>
          </a:xfrm>
          <a:prstGeom prst="rect">
            <a:avLst/>
          </a:prstGeom>
        </p:spPr>
      </p:pic>
      <p:pic>
        <p:nvPicPr>
          <p:cNvPr id="5" name="图片 3">
            <a:extLst>
              <a:ext uri="{FF2B5EF4-FFF2-40B4-BE49-F238E27FC236}">
                <a16:creationId xmlns:a16="http://schemas.microsoft.com/office/drawing/2014/main" id="{33BC5D77-B482-4900-B279-5E3B53A54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976" y="4990972"/>
            <a:ext cx="1918896" cy="1671296"/>
          </a:xfrm>
          <a:prstGeom prst="rect">
            <a:avLst/>
          </a:prstGeom>
        </p:spPr>
      </p:pic>
      <p:pic>
        <p:nvPicPr>
          <p:cNvPr id="6" name="图片 4">
            <a:extLst>
              <a:ext uri="{FF2B5EF4-FFF2-40B4-BE49-F238E27FC236}">
                <a16:creationId xmlns:a16="http://schemas.microsoft.com/office/drawing/2014/main" id="{E98F1E81-ADB8-4E19-9A26-DCE0AA9E9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860" y="0"/>
            <a:ext cx="3951140" cy="3657600"/>
          </a:xfrm>
          <a:prstGeom prst="rect">
            <a:avLst/>
          </a:prstGeom>
        </p:spPr>
      </p:pic>
      <p:pic>
        <p:nvPicPr>
          <p:cNvPr id="7" name="图片 6">
            <a:extLst>
              <a:ext uri="{FF2B5EF4-FFF2-40B4-BE49-F238E27FC236}">
                <a16:creationId xmlns:a16="http://schemas.microsoft.com/office/drawing/2014/main" id="{79F614E6-7433-49A9-9A61-0B5AAFD6DB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41" t="14722"/>
          <a:stretch/>
        </p:blipFill>
        <p:spPr>
          <a:xfrm>
            <a:off x="7726245" y="576659"/>
            <a:ext cx="1693300" cy="5848350"/>
          </a:xfrm>
          <a:prstGeom prst="rect">
            <a:avLst/>
          </a:prstGeom>
        </p:spPr>
      </p:pic>
      <p:pic>
        <p:nvPicPr>
          <p:cNvPr id="8" name="图片 6">
            <a:extLst>
              <a:ext uri="{FF2B5EF4-FFF2-40B4-BE49-F238E27FC236}">
                <a16:creationId xmlns:a16="http://schemas.microsoft.com/office/drawing/2014/main" id="{59112CB4-3D9B-4577-BA2C-218888529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76055" y="3803511"/>
            <a:ext cx="3574135" cy="3574135"/>
          </a:xfrm>
          <a:prstGeom prst="rect">
            <a:avLst/>
          </a:prstGeom>
        </p:spPr>
      </p:pic>
      <p:pic>
        <p:nvPicPr>
          <p:cNvPr id="11" name="Picture 10"/>
          <p:cNvPicPr>
            <a:picLocks noChangeAspect="1"/>
          </p:cNvPicPr>
          <p:nvPr/>
        </p:nvPicPr>
        <p:blipFill>
          <a:blip r:embed="rId7"/>
          <a:stretch>
            <a:fillRect/>
          </a:stretch>
        </p:blipFill>
        <p:spPr>
          <a:xfrm>
            <a:off x="2269872" y="394396"/>
            <a:ext cx="6907367" cy="823031"/>
          </a:xfrm>
          <a:prstGeom prst="rect">
            <a:avLst/>
          </a:prstGeom>
        </p:spPr>
      </p:pic>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941990">
            <a:off x="1606406" y="2641043"/>
            <a:ext cx="2593368" cy="849473"/>
          </a:xfrm>
          <a:prstGeom prst="rect">
            <a:avLst/>
          </a:prstGeom>
          <a:noFill/>
        </p:spPr>
        <p:txBody>
          <a:bodyPr wrap="square" rtlCol="0">
            <a:prstTxWarp prst="textArchUp">
              <a:avLst>
                <a:gd name="adj" fmla="val 9671146"/>
              </a:avLst>
            </a:prstTxWarp>
            <a:spAutoFit/>
          </a:bodyPr>
          <a:lstStyle/>
          <a:p>
            <a:pPr algn="ctr"/>
            <a:r>
              <a:rPr lang="en-US" sz="7200" b="1">
                <a:solidFill>
                  <a:schemeClr val="accent2">
                    <a:lumMod val="50000"/>
                  </a:schemeClr>
                </a:solidFill>
                <a:latin typeface="#9Slide05 SVNThe Carpenter" pitchFamily="2" charset="0"/>
              </a:rPr>
              <a:t>Chủ đề:  </a:t>
            </a:r>
          </a:p>
        </p:txBody>
      </p:sp>
      <p:sp>
        <p:nvSpPr>
          <p:cNvPr id="14" name="TextBox 13"/>
          <p:cNvSpPr txBox="1"/>
          <p:nvPr/>
        </p:nvSpPr>
        <p:spPr>
          <a:xfrm>
            <a:off x="3503451" y="1658287"/>
            <a:ext cx="5377078" cy="1200329"/>
          </a:xfrm>
          <a:prstGeom prst="rect">
            <a:avLst/>
          </a:prstGeom>
          <a:noFill/>
        </p:spPr>
        <p:txBody>
          <a:bodyPr wrap="square" rtlCol="0">
            <a:spAutoFit/>
          </a:bodyPr>
          <a:lstStyle/>
          <a:p>
            <a:r>
              <a:rPr lang="en-US" sz="7200" b="1">
                <a:solidFill>
                  <a:schemeClr val="accent2">
                    <a:lumMod val="75000"/>
                  </a:schemeClr>
                </a:solidFill>
                <a:latin typeface="#9Slide05 SVNThe Carpenter" pitchFamily="2" charset="0"/>
              </a:rPr>
              <a:t>Tự phục vụ bản thân</a:t>
            </a:r>
          </a:p>
        </p:txBody>
      </p:sp>
      <p:grpSp>
        <p:nvGrpSpPr>
          <p:cNvPr id="18" name="Group 17"/>
          <p:cNvGrpSpPr/>
          <p:nvPr/>
        </p:nvGrpSpPr>
        <p:grpSpPr>
          <a:xfrm>
            <a:off x="4850626" y="2697201"/>
            <a:ext cx="2232023" cy="707886"/>
            <a:chOff x="4850626" y="2697201"/>
            <a:chExt cx="2232023" cy="707886"/>
          </a:xfrm>
        </p:grpSpPr>
        <p:sp>
          <p:nvSpPr>
            <p:cNvPr id="15" name="TextBox 14"/>
            <p:cNvSpPr txBox="1"/>
            <p:nvPr/>
          </p:nvSpPr>
          <p:spPr>
            <a:xfrm>
              <a:off x="4850626" y="2697201"/>
              <a:ext cx="2216258" cy="707886"/>
            </a:xfrm>
            <a:prstGeom prst="rect">
              <a:avLst/>
            </a:prstGeom>
            <a:noFill/>
          </p:spPr>
          <p:txBody>
            <a:bodyPr wrap="square" rtlCol="0">
              <a:spAutoFit/>
            </a:bodyPr>
            <a:lstStyle/>
            <a:p>
              <a:r>
                <a:rPr lang="en-US" sz="4000">
                  <a:ln w="19050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Bài 13</a:t>
              </a:r>
            </a:p>
          </p:txBody>
        </p:sp>
        <p:sp>
          <p:nvSpPr>
            <p:cNvPr id="17" name="TextBox 16"/>
            <p:cNvSpPr txBox="1"/>
            <p:nvPr/>
          </p:nvSpPr>
          <p:spPr>
            <a:xfrm>
              <a:off x="4866391" y="2697201"/>
              <a:ext cx="2216258" cy="707886"/>
            </a:xfrm>
            <a:prstGeom prst="rect">
              <a:avLst/>
            </a:prstGeom>
            <a:noFill/>
          </p:spPr>
          <p:txBody>
            <a:bodyPr wrap="square" rtlCol="0">
              <a:spAutoFit/>
            </a:bodyPr>
            <a:lstStyle/>
            <a:p>
              <a:r>
                <a:rPr lang="en-US" sz="4000">
                  <a:solidFill>
                    <a:srgbClr val="CC00CC"/>
                  </a:solidFill>
                  <a:effectLst>
                    <a:outerShdw blurRad="38100" dist="38100" dir="2700000" algn="tl">
                      <a:srgbClr val="000000">
                        <a:alpha val="43137"/>
                      </a:srgbClr>
                    </a:outerShdw>
                  </a:effectLst>
                  <a:latin typeface="UTM Guanine" panose="02040603050506020204" pitchFamily="18" charset="0"/>
                </a:rPr>
                <a:t>Bài 13</a:t>
              </a:r>
            </a:p>
          </p:txBody>
        </p:sp>
      </p:grpSp>
      <p:grpSp>
        <p:nvGrpSpPr>
          <p:cNvPr id="20" name="Group 19"/>
          <p:cNvGrpSpPr/>
          <p:nvPr/>
        </p:nvGrpSpPr>
        <p:grpSpPr>
          <a:xfrm>
            <a:off x="840966" y="3714549"/>
            <a:ext cx="10764040" cy="853172"/>
            <a:chOff x="840966" y="3714549"/>
            <a:chExt cx="10764040" cy="853172"/>
          </a:xfrm>
        </p:grpSpPr>
        <p:sp>
          <p:nvSpPr>
            <p:cNvPr id="16" name="TextBox 15"/>
            <p:cNvSpPr txBox="1"/>
            <p:nvPr/>
          </p:nvSpPr>
          <p:spPr>
            <a:xfrm>
              <a:off x="840966" y="3714549"/>
              <a:ext cx="10764040" cy="830997"/>
            </a:xfrm>
            <a:prstGeom prst="rect">
              <a:avLst/>
            </a:prstGeom>
            <a:noFill/>
          </p:spPr>
          <p:txBody>
            <a:bodyPr wrap="square" rtlCol="0">
              <a:spAutoFit/>
            </a:bodyPr>
            <a:lstStyle/>
            <a:p>
              <a:r>
                <a:rPr lang="en-US" sz="4800">
                  <a:ln w="12700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EM TỰ LÀM LẤY VIỆC CỦA MÌNH</a:t>
              </a:r>
            </a:p>
          </p:txBody>
        </p:sp>
        <p:sp>
          <p:nvSpPr>
            <p:cNvPr id="19" name="TextBox 18"/>
            <p:cNvSpPr txBox="1"/>
            <p:nvPr/>
          </p:nvSpPr>
          <p:spPr>
            <a:xfrm>
              <a:off x="840966" y="3736724"/>
              <a:ext cx="10764040" cy="830997"/>
            </a:xfrm>
            <a:prstGeom prst="rect">
              <a:avLst/>
            </a:prstGeom>
            <a:noFill/>
          </p:spPr>
          <p:txBody>
            <a:bodyPr wrap="square" rtlCol="0">
              <a:spAutoFit/>
            </a:bodyPr>
            <a:lstStyle/>
            <a:p>
              <a:r>
                <a:rPr lang="en-US" sz="4800">
                  <a:solidFill>
                    <a:srgbClr val="CC0099"/>
                  </a:solidFill>
                  <a:effectLst>
                    <a:outerShdw blurRad="38100" dist="38100" dir="2700000" algn="tl">
                      <a:srgbClr val="000000">
                        <a:alpha val="43137"/>
                      </a:srgbClr>
                    </a:outerShdw>
                  </a:effectLst>
                  <a:latin typeface="UTM Guanine" panose="02040603050506020204" pitchFamily="18" charset="0"/>
                </a:rPr>
                <a:t>EM TỰ LÀM LẤY VIỆC CỦA MÌNH</a:t>
              </a:r>
            </a:p>
          </p:txBody>
        </p:sp>
      </p:grpSp>
    </p:spTree>
    <p:extLst>
      <p:ext uri="{BB962C8B-B14F-4D97-AF65-F5344CB8AC3E}">
        <p14:creationId xmlns:p14="http://schemas.microsoft.com/office/powerpoint/2010/main" val="69706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par>
                                <p:cTn id="15" presetID="2" presetClass="entr" presetSubtype="1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195CA9C-B7A2-4B9B-AB4C-6B5F1B7D82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8240" y="-1162373"/>
            <a:ext cx="8186132" cy="8186132"/>
          </a:xfrm>
          <a:prstGeom prst="rect">
            <a:avLst/>
          </a:prstGeom>
        </p:spPr>
      </p:pic>
      <p:pic>
        <p:nvPicPr>
          <p:cNvPr id="3" name="图片 38">
            <a:extLst>
              <a:ext uri="{FF2B5EF4-FFF2-40B4-BE49-F238E27FC236}">
                <a16:creationId xmlns:a16="http://schemas.microsoft.com/office/drawing/2014/main" id="{A3F648F7-7CF9-4130-A6D6-80ECF9859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2" t="11111" r="39782" b="27222"/>
          <a:stretch/>
        </p:blipFill>
        <p:spPr>
          <a:xfrm>
            <a:off x="0" y="0"/>
            <a:ext cx="3676650" cy="4229100"/>
          </a:xfrm>
          <a:prstGeom prst="rect">
            <a:avLst/>
          </a:prstGeom>
        </p:spPr>
      </p:pic>
      <p:pic>
        <p:nvPicPr>
          <p:cNvPr id="4"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41" t="14722"/>
          <a:stretch/>
        </p:blipFill>
        <p:spPr>
          <a:xfrm>
            <a:off x="9814482" y="637008"/>
            <a:ext cx="1693300" cy="584835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159" b="89881" l="0" r="99835">
                        <a14:foregroundMark x1="8794" y1="35516" x2="12923" y2="80655"/>
                        <a14:foregroundMark x1="10322" y1="72123" x2="4789" y2="74008"/>
                        <a14:foregroundMark x1="4624" y1="32540" x2="4913" y2="54762"/>
                        <a14:foregroundMark x1="5078" y1="57044" x2="4624" y2="53671"/>
                        <a14:foregroundMark x1="15731" y1="55159" x2="19736" y2="47718"/>
                        <a14:foregroundMark x1="32494" y1="19940" x2="28654" y2="70734"/>
                        <a14:foregroundMark x1="24484" y1="27381" x2="24484" y2="43651"/>
                        <a14:foregroundMark x1="32040" y1="44742" x2="38357" y2="44048"/>
                        <a14:foregroundMark x1="43311" y1="16270" x2="43765" y2="17063"/>
                        <a14:foregroundMark x1="46697" y1="39583" x2="46697" y2="47024"/>
                        <a14:foregroundMark x1="58877" y1="29960" x2="58258" y2="33333"/>
                        <a14:foregroundMark x1="42692" y1="41468" x2="42692" y2="36310"/>
                        <a14:foregroundMark x1="46078" y1="58829" x2="41618" y2="61409"/>
                        <a14:foregroundMark x1="54872" y1="52579" x2="57638" y2="52579"/>
                        <a14:foregroundMark x1="71965" y1="23313" x2="69653" y2="59921"/>
                        <a14:foregroundMark x1="67341" y1="15873" x2="63171" y2="35913"/>
                        <a14:foregroundMark x1="73204" y1="71032" x2="71346" y2="76587"/>
                        <a14:foregroundMark x1="65937" y1="62897" x2="65194" y2="67361"/>
                        <a14:foregroundMark x1="87655" y1="28175" x2="85219" y2="72917"/>
                        <a14:foregroundMark x1="92444" y1="41468" x2="94467" y2="57341"/>
                        <a14:foregroundMark x1="79810" y1="47024" x2="82576" y2="51091"/>
                        <a14:foregroundMark x1="92155" y1="69246" x2="93229" y2="72520"/>
                        <a14:foregroundMark x1="85673" y1="77381" x2="83031" y2="79563"/>
                      </a14:backgroundRemoval>
                    </a14:imgEffect>
                  </a14:imgLayer>
                </a14:imgProps>
              </a:ext>
              <a:ext uri="{28A0092B-C50C-407E-A947-70E740481C1C}">
                <a14:useLocalDpi xmlns:a14="http://schemas.microsoft.com/office/drawing/2010/main" val="0"/>
              </a:ext>
            </a:extLst>
          </a:blip>
          <a:stretch>
            <a:fillRect/>
          </a:stretch>
        </p:blipFill>
        <p:spPr>
          <a:xfrm>
            <a:off x="1311044" y="3781501"/>
            <a:ext cx="8863328" cy="3689858"/>
          </a:xfrm>
          <a:prstGeom prst="rect">
            <a:avLst/>
          </a:prstGeom>
        </p:spPr>
      </p:pic>
      <p:sp>
        <p:nvSpPr>
          <p:cNvPr id="6" name="TextBox 5"/>
          <p:cNvSpPr txBox="1"/>
          <p:nvPr/>
        </p:nvSpPr>
        <p:spPr>
          <a:xfrm>
            <a:off x="3076673" y="2193807"/>
            <a:ext cx="5176434" cy="1323439"/>
          </a:xfrm>
          <a:prstGeom prst="rect">
            <a:avLst/>
          </a:prstGeom>
          <a:noFill/>
        </p:spPr>
        <p:txBody>
          <a:bodyPr wrap="square" rtlCol="0">
            <a:spAutoFit/>
          </a:bodyPr>
          <a:lstStyle/>
          <a:p>
            <a:r>
              <a:rPr lang="en-US" sz="8000" b="1">
                <a:solidFill>
                  <a:schemeClr val="accent1">
                    <a:lumMod val="50000"/>
                  </a:schemeClr>
                </a:solidFill>
                <a:latin typeface="#9Slide05 Heroe Inline Pro" pitchFamily="2" charset="0"/>
              </a:rPr>
              <a:t>Khám phá</a:t>
            </a:r>
          </a:p>
        </p:txBody>
      </p:sp>
    </p:spTree>
    <p:extLst>
      <p:ext uri="{BB962C8B-B14F-4D97-AF65-F5344CB8AC3E}">
        <p14:creationId xmlns:p14="http://schemas.microsoft.com/office/powerpoint/2010/main" val="306795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447" y="187038"/>
            <a:ext cx="11114164" cy="1554691"/>
            <a:chOff x="687717" y="559859"/>
            <a:chExt cx="11114164" cy="1554691"/>
          </a:xfrm>
        </p:grpSpPr>
        <p:grpSp>
          <p:nvGrpSpPr>
            <p:cNvPr id="3" name="Group 2"/>
            <p:cNvGrpSpPr/>
            <p:nvPr/>
          </p:nvGrpSpPr>
          <p:grpSpPr>
            <a:xfrm>
              <a:off x="687717" y="559859"/>
              <a:ext cx="11114164" cy="1554691"/>
              <a:chOff x="389577" y="5214634"/>
              <a:chExt cx="11412846" cy="1554691"/>
            </a:xfrm>
          </p:grpSpPr>
          <p:grpSp>
            <p:nvGrpSpPr>
              <p:cNvPr id="5" name="Group 4"/>
              <p:cNvGrpSpPr/>
              <p:nvPr/>
            </p:nvGrpSpPr>
            <p:grpSpPr>
              <a:xfrm>
                <a:off x="389577" y="5214634"/>
                <a:ext cx="11412846" cy="1554691"/>
                <a:chOff x="618045" y="1254159"/>
                <a:chExt cx="11412846" cy="1554691"/>
              </a:xfrm>
            </p:grpSpPr>
            <p:sp>
              <p:nvSpPr>
                <p:cNvPr id="7" name="双波形 6">
                  <a:extLst>
                    <a:ext uri="{FF2B5EF4-FFF2-40B4-BE49-F238E27FC236}">
                      <a16:creationId xmlns:a16="http://schemas.microsoft.com/office/drawing/2014/main" id="{B4485CE8-4A46-4551-A0F9-539D760F0BF0}"/>
                    </a:ext>
                  </a:extLst>
                </p:cNvPr>
                <p:cNvSpPr/>
                <p:nvPr/>
              </p:nvSpPr>
              <p:spPr>
                <a:xfrm>
                  <a:off x="618045" y="1254160"/>
                  <a:ext cx="11412846" cy="1554690"/>
                </a:xfrm>
                <a:prstGeom prst="doubleWave">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图片 2" descr="图片包含 餐桌, 室内&#10;&#10;描述已自动生成">
                  <a:extLst>
                    <a:ext uri="{FF2B5EF4-FFF2-40B4-BE49-F238E27FC236}">
                      <a16:creationId xmlns:a16="http://schemas.microsoft.com/office/drawing/2014/main" id="{D451A6CF-C447-4E10-B02D-C374C7C84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52"/>
                <a:stretch/>
              </p:blipFill>
              <p:spPr>
                <a:xfrm>
                  <a:off x="618045" y="1254159"/>
                  <a:ext cx="2072893" cy="1554690"/>
                </a:xfrm>
                <a:prstGeom prst="rect">
                  <a:avLst/>
                </a:prstGeom>
              </p:spPr>
            </p:pic>
          </p:grpSp>
          <p:sp>
            <p:nvSpPr>
              <p:cNvPr id="6" name="TextBox 5"/>
              <p:cNvSpPr txBox="1"/>
              <p:nvPr/>
            </p:nvSpPr>
            <p:spPr>
              <a:xfrm>
                <a:off x="2462470" y="5390104"/>
                <a:ext cx="896113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B215B"/>
                  </a:solidFill>
                  <a:effectLst/>
                  <a:uLnTx/>
                  <a:uFillTx/>
                  <a:latin typeface="UTM Avo" panose="02040603050506020204" pitchFamily="18" charset="0"/>
                  <a:ea typeface="+mn-ea"/>
                  <a:cs typeface="+mn-cs"/>
                </a:endParaRPr>
              </a:p>
            </p:txBody>
          </p:sp>
        </p:grpSp>
        <p:sp>
          <p:nvSpPr>
            <p:cNvPr id="4" name="TextBox 3">
              <a:extLst>
                <a:ext uri="{FF2B5EF4-FFF2-40B4-BE49-F238E27FC236}">
                  <a16:creationId xmlns:a16="http://schemas.microsoft.com/office/drawing/2014/main" id="{42799716-C7CF-44DB-9FBF-694E689100AA}"/>
                </a:ext>
              </a:extLst>
            </p:cNvPr>
            <p:cNvSpPr txBox="1"/>
            <p:nvPr/>
          </p:nvSpPr>
          <p:spPr>
            <a:xfrm>
              <a:off x="2245633" y="737039"/>
              <a:ext cx="9339953" cy="1200329"/>
            </a:xfrm>
            <a:prstGeom prst="rect">
              <a:avLst/>
            </a:prstGeom>
            <a:noFill/>
          </p:spPr>
          <p:txBody>
            <a:bodyPr wrap="square" rtlCol="0">
              <a:spAutoFit/>
            </a:bodyPr>
            <a:lstStyle/>
            <a:p>
              <a:pPr algn="ctr"/>
              <a:r>
                <a:rPr lang="en-US" sz="3600" b="1">
                  <a:solidFill>
                    <a:srgbClr val="CC0099"/>
                  </a:solidFill>
                  <a:latin typeface="UTM Avo" panose="02040603050506020204" pitchFamily="18" charset="0"/>
                </a:rPr>
                <a:t>2. Kể về những việc em nên làm để tự phục vụ bản thân.</a:t>
              </a:r>
              <a:endParaRPr lang="en-US" sz="3600" b="1" i="1" dirty="0">
                <a:solidFill>
                  <a:srgbClr val="CC0099"/>
                </a:solidFill>
                <a:latin typeface="UTM Avo" panose="02040603050506020204" pitchFamily="18" charset="0"/>
              </a:endParaRPr>
            </a:p>
          </p:txBody>
        </p:sp>
      </p:grpSp>
      <p:sp>
        <p:nvSpPr>
          <p:cNvPr id="9" name="Rectangle 8"/>
          <p:cNvSpPr/>
          <p:nvPr/>
        </p:nvSpPr>
        <p:spPr>
          <a:xfrm>
            <a:off x="0" y="2129245"/>
            <a:ext cx="12192000" cy="455893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799716-C7CF-44DB-9FBF-694E689100AA}"/>
              </a:ext>
            </a:extLst>
          </p:cNvPr>
          <p:cNvSpPr txBox="1"/>
          <p:nvPr/>
        </p:nvSpPr>
        <p:spPr>
          <a:xfrm>
            <a:off x="203472" y="2140952"/>
            <a:ext cx="11382113" cy="1200329"/>
          </a:xfrm>
          <a:prstGeom prst="rect">
            <a:avLst/>
          </a:prstGeom>
          <a:noFill/>
        </p:spPr>
        <p:txBody>
          <a:bodyPr wrap="square" rtlCol="0">
            <a:spAutoFit/>
          </a:bodyPr>
          <a:lstStyle/>
          <a:p>
            <a:pPr marL="571500" indent="-571500">
              <a:buFontTx/>
              <a:buChar char="-"/>
            </a:pPr>
            <a:r>
              <a:rPr lang="en-US" sz="3600">
                <a:solidFill>
                  <a:schemeClr val="accent5">
                    <a:lumMod val="50000"/>
                  </a:schemeClr>
                </a:solidFill>
                <a:latin typeface="UTM Avo" panose="02040603050506020204" pitchFamily="18" charset="0"/>
              </a:rPr>
              <a:t>Liệt kê những việc em nên tự làm.</a:t>
            </a:r>
          </a:p>
          <a:p>
            <a:pPr marL="571500" indent="-571500">
              <a:buFontTx/>
              <a:buChar char="-"/>
            </a:pPr>
            <a:r>
              <a:rPr lang="en-US" sz="3600">
                <a:solidFill>
                  <a:schemeClr val="accent5">
                    <a:lumMod val="50000"/>
                  </a:schemeClr>
                </a:solidFill>
                <a:latin typeface="UTM Avo" panose="02040603050506020204" pitchFamily="18" charset="0"/>
              </a:rPr>
              <a:t>Thảo luận về cách làm những việc đó.</a:t>
            </a:r>
            <a:endParaRPr lang="en-US" sz="3600" dirty="0">
              <a:solidFill>
                <a:schemeClr val="accent5">
                  <a:lumMod val="50000"/>
                </a:schemeClr>
              </a:solidFill>
              <a:latin typeface="UTM Avo" panose="02040603050506020204" pitchFamily="18"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773609" y="3524042"/>
            <a:ext cx="7984345" cy="3112008"/>
          </a:xfrm>
          <a:prstGeom prst="rect">
            <a:avLst/>
          </a:prstGeom>
        </p:spPr>
      </p:pic>
    </p:spTree>
    <p:extLst>
      <p:ext uri="{BB962C8B-B14F-4D97-AF65-F5344CB8AC3E}">
        <p14:creationId xmlns:p14="http://schemas.microsoft.com/office/powerpoint/2010/main" val="23241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a:extLst>
              <a:ext uri="{FF2B5EF4-FFF2-40B4-BE49-F238E27FC236}">
                <a16:creationId xmlns:a16="http://schemas.microsoft.com/office/drawing/2014/main" id="{B2E9BCF1-9B60-4480-AF7C-5C15044B32AD}"/>
              </a:ext>
            </a:extLst>
          </p:cNvPr>
          <p:cNvSpPr/>
          <p:nvPr/>
        </p:nvSpPr>
        <p:spPr>
          <a:xfrm>
            <a:off x="445048" y="1201783"/>
            <a:ext cx="11302669" cy="5540578"/>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c</a:t>
            </a: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7641" b="89994" l="9943" r="89976">
                        <a14:foregroundMark x1="45998" y1="13523" x2="49798" y2="16737"/>
                        <a14:foregroundMark x1="77769" y1="29351" x2="80598" y2="28745"/>
                      </a14:backgroundRemoval>
                    </a14:imgEffect>
                  </a14:imgLayer>
                </a14:imgProps>
              </a:ext>
              <a:ext uri="{28A0092B-C50C-407E-A947-70E740481C1C}">
                <a14:useLocalDpi xmlns:a14="http://schemas.microsoft.com/office/drawing/2010/main" val="0"/>
              </a:ext>
            </a:extLst>
          </a:blip>
          <a:stretch>
            <a:fillRect/>
          </a:stretch>
        </p:blipFill>
        <p:spPr>
          <a:xfrm>
            <a:off x="9115734" y="2769326"/>
            <a:ext cx="3500925" cy="4667900"/>
          </a:xfrm>
          <a:prstGeom prst="rect">
            <a:avLst/>
          </a:prstGeom>
        </p:spPr>
      </p:pic>
      <p:sp>
        <p:nvSpPr>
          <p:cNvPr id="3" name="TextBox 2"/>
          <p:cNvSpPr txBox="1"/>
          <p:nvPr/>
        </p:nvSpPr>
        <p:spPr>
          <a:xfrm>
            <a:off x="2481943" y="169818"/>
            <a:ext cx="7680960" cy="707886"/>
          </a:xfrm>
          <a:prstGeom prst="rect">
            <a:avLst/>
          </a:prstGeom>
          <a:noFill/>
        </p:spPr>
        <p:txBody>
          <a:bodyPr wrap="square" rtlCol="0">
            <a:spAutoFit/>
          </a:bodyPr>
          <a:lstStyle/>
          <a:p>
            <a:r>
              <a:rPr lang="en-US" sz="4000" b="1">
                <a:solidFill>
                  <a:schemeClr val="accent5">
                    <a:lumMod val="50000"/>
                  </a:schemeClr>
                </a:solidFill>
                <a:latin typeface="UTM Avo" panose="02040603050506020204" pitchFamily="18" charset="0"/>
              </a:rPr>
              <a:t>Những việc em nên tự làm.</a:t>
            </a:r>
          </a:p>
        </p:txBody>
      </p:sp>
      <p:sp>
        <p:nvSpPr>
          <p:cNvPr id="4" name="TextBox 3"/>
          <p:cNvSpPr txBox="1"/>
          <p:nvPr/>
        </p:nvSpPr>
        <p:spPr>
          <a:xfrm>
            <a:off x="797216" y="1432559"/>
            <a:ext cx="10598331" cy="5078313"/>
          </a:xfrm>
          <a:prstGeom prst="rect">
            <a:avLst/>
          </a:prstGeom>
          <a:noFill/>
        </p:spPr>
        <p:txBody>
          <a:bodyPr wrap="square" rtlCol="0">
            <a:spAutoFit/>
          </a:bodyPr>
          <a:lstStyle/>
          <a:p>
            <a:pPr marL="571500" indent="-571500">
              <a:buFontTx/>
              <a:buChar char="-"/>
            </a:pPr>
            <a:r>
              <a:rPr lang="en-US" sz="3600">
                <a:solidFill>
                  <a:schemeClr val="accent5">
                    <a:lumMod val="50000"/>
                  </a:schemeClr>
                </a:solidFill>
                <a:latin typeface="UTM Avo" panose="02040603050506020204" pitchFamily="18" charset="0"/>
              </a:rPr>
              <a:t>Tự múc cơm để ăn.</a:t>
            </a:r>
          </a:p>
          <a:p>
            <a:pPr marL="571500" indent="-571500">
              <a:buFontTx/>
              <a:buChar char="-"/>
            </a:pPr>
            <a:r>
              <a:rPr lang="en-US" sz="3600">
                <a:solidFill>
                  <a:schemeClr val="accent5">
                    <a:lumMod val="50000"/>
                  </a:schemeClr>
                </a:solidFill>
                <a:latin typeface="UTM Avo" panose="02040603050506020204" pitchFamily="18" charset="0"/>
              </a:rPr>
              <a:t>Tự lấy nước để uống.</a:t>
            </a:r>
          </a:p>
          <a:p>
            <a:pPr marL="571500" indent="-571500">
              <a:buFontTx/>
              <a:buChar char="-"/>
            </a:pPr>
            <a:r>
              <a:rPr lang="en-US" sz="3600">
                <a:solidFill>
                  <a:schemeClr val="accent5">
                    <a:lumMod val="50000"/>
                  </a:schemeClr>
                </a:solidFill>
                <a:latin typeface="UTM Avo" panose="02040603050506020204" pitchFamily="18" charset="0"/>
              </a:rPr>
              <a:t>Tự mang giày, dép.</a:t>
            </a:r>
          </a:p>
          <a:p>
            <a:pPr marL="571500" indent="-571500">
              <a:buFontTx/>
              <a:buChar char="-"/>
            </a:pPr>
            <a:r>
              <a:rPr lang="en-US" sz="3600">
                <a:solidFill>
                  <a:schemeClr val="accent5">
                    <a:lumMod val="50000"/>
                  </a:schemeClr>
                </a:solidFill>
                <a:latin typeface="UTM Avo" panose="02040603050506020204" pitchFamily="18" charset="0"/>
              </a:rPr>
              <a:t>Tự mặc quần áo.</a:t>
            </a:r>
          </a:p>
          <a:p>
            <a:pPr marL="571500" indent="-571500">
              <a:buFontTx/>
              <a:buChar char="-"/>
            </a:pPr>
            <a:r>
              <a:rPr lang="en-US" sz="3600">
                <a:solidFill>
                  <a:schemeClr val="accent5">
                    <a:lumMod val="50000"/>
                  </a:schemeClr>
                </a:solidFill>
                <a:latin typeface="UTM Avo" panose="02040603050506020204" pitchFamily="18" charset="0"/>
              </a:rPr>
              <a:t>Tự buộc tóc.</a:t>
            </a:r>
          </a:p>
          <a:p>
            <a:pPr marL="571500" indent="-571500">
              <a:buFontTx/>
              <a:buChar char="-"/>
            </a:pPr>
            <a:r>
              <a:rPr lang="en-US" sz="3600">
                <a:solidFill>
                  <a:schemeClr val="accent5">
                    <a:lumMod val="50000"/>
                  </a:schemeClr>
                </a:solidFill>
                <a:latin typeface="UTM Avo" panose="02040603050506020204" pitchFamily="18" charset="0"/>
              </a:rPr>
              <a:t>Tự chuẩn bị sách vở.</a:t>
            </a:r>
          </a:p>
          <a:p>
            <a:pPr marL="571500" indent="-571500">
              <a:buFontTx/>
              <a:buChar char="-"/>
            </a:pPr>
            <a:r>
              <a:rPr lang="en-US" sz="3600">
                <a:solidFill>
                  <a:schemeClr val="accent5">
                    <a:lumMod val="50000"/>
                  </a:schemeClr>
                </a:solidFill>
                <a:latin typeface="UTM Avo" panose="02040603050506020204" pitchFamily="18" charset="0"/>
              </a:rPr>
              <a:t>Tự dọn dẹp góc học tập.</a:t>
            </a:r>
          </a:p>
          <a:p>
            <a:pPr marL="571500" indent="-571500">
              <a:buFontTx/>
              <a:buChar char="-"/>
            </a:pPr>
            <a:r>
              <a:rPr lang="en-US" sz="3600">
                <a:solidFill>
                  <a:schemeClr val="accent5">
                    <a:lumMod val="50000"/>
                  </a:schemeClr>
                </a:solidFill>
                <a:latin typeface="UTM Avo" panose="02040603050506020204" pitchFamily="18" charset="0"/>
              </a:rPr>
              <a:t>Tự dọn dẹp đồ chơi sau khi chơi xong.</a:t>
            </a:r>
          </a:p>
          <a:p>
            <a:pPr marL="571500" indent="-571500">
              <a:buFontTx/>
              <a:buChar char="-"/>
            </a:pPr>
            <a:r>
              <a:rPr lang="en-US" sz="3600">
                <a:solidFill>
                  <a:schemeClr val="accent5">
                    <a:lumMod val="50000"/>
                  </a:schemeClr>
                </a:solidFill>
                <a:latin typeface="UTM Avo" panose="02040603050506020204" pitchFamily="18" charset="0"/>
              </a:rPr>
              <a:t>Tự để quần áo đúng chỗ sau khi tắm rửa. </a:t>
            </a:r>
          </a:p>
        </p:txBody>
      </p:sp>
    </p:spTree>
    <p:extLst>
      <p:ext uri="{BB962C8B-B14F-4D97-AF65-F5344CB8AC3E}">
        <p14:creationId xmlns:p14="http://schemas.microsoft.com/office/powerpoint/2010/main" val="421089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1155" y="226572"/>
            <a:ext cx="10280468" cy="707886"/>
          </a:xfrm>
          <a:prstGeom prst="rect">
            <a:avLst/>
          </a:prstGeom>
          <a:solidFill>
            <a:schemeClr val="bg1"/>
          </a:solidFill>
          <a:ln>
            <a:solidFill>
              <a:srgbClr val="0000FF"/>
            </a:solidFill>
            <a:prstDash val="dash"/>
          </a:ln>
        </p:spPr>
        <p:txBody>
          <a:bodyPr wrap="square" rtlCol="0">
            <a:spAutoFit/>
          </a:bodyPr>
          <a:lstStyle/>
          <a:p>
            <a:r>
              <a:rPr lang="en-US" sz="4000" b="1">
                <a:solidFill>
                  <a:schemeClr val="accent5">
                    <a:lumMod val="50000"/>
                  </a:schemeClr>
                </a:solidFill>
                <a:latin typeface="UTM Avo" panose="02040603050506020204" pitchFamily="18" charset="0"/>
              </a:rPr>
              <a:t>Thảo luận về cách làm những việc đó.</a:t>
            </a:r>
            <a:endParaRPr lang="en-US" sz="4000" b="1" dirty="0">
              <a:solidFill>
                <a:schemeClr val="accent5">
                  <a:lumMod val="50000"/>
                </a:schemeClr>
              </a:solidFill>
              <a:latin typeface="UTM Avo" panose="0204060305050602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2857" r="90000">
                        <a14:foregroundMark x1="41143" y1="28727" x2="59429" y2="28364"/>
                        <a14:foregroundMark x1="48571" y1="52727" x2="51714" y2="70182"/>
                        <a14:foregroundMark x1="56286" y1="50182" x2="50571" y2="58182"/>
                      </a14:backgroundRemoval>
                    </a14:imgEffect>
                  </a14:imgLayer>
                </a14:imgProps>
              </a:ext>
              <a:ext uri="{28A0092B-C50C-407E-A947-70E740481C1C}">
                <a14:useLocalDpi xmlns:a14="http://schemas.microsoft.com/office/drawing/2010/main" val="0"/>
              </a:ext>
            </a:extLst>
          </a:blip>
          <a:stretch>
            <a:fillRect/>
          </a:stretch>
        </p:blipFill>
        <p:spPr>
          <a:xfrm flipH="1">
            <a:off x="-1031965" y="2773059"/>
            <a:ext cx="5199016" cy="4084941"/>
          </a:xfrm>
          <a:prstGeom prst="rect">
            <a:avLst/>
          </a:prstGeom>
        </p:spPr>
      </p:pic>
      <p:grpSp>
        <p:nvGrpSpPr>
          <p:cNvPr id="7" name="Group 6"/>
          <p:cNvGrpSpPr/>
          <p:nvPr/>
        </p:nvGrpSpPr>
        <p:grpSpPr>
          <a:xfrm>
            <a:off x="3598992" y="1346360"/>
            <a:ext cx="6586780" cy="3053167"/>
            <a:chOff x="2743200" y="3580108"/>
            <a:chExt cx="6586780" cy="3053167"/>
          </a:xfrm>
        </p:grpSpPr>
        <p:sp>
          <p:nvSpPr>
            <p:cNvPr id="8" name="Rounded Rectangular Callout 7"/>
            <p:cNvSpPr/>
            <p:nvPr/>
          </p:nvSpPr>
          <p:spPr>
            <a:xfrm>
              <a:off x="2743200" y="3580108"/>
              <a:ext cx="6586780" cy="3053167"/>
            </a:xfrm>
            <a:prstGeom prst="wedgeRoundRectCallout">
              <a:avLst>
                <a:gd name="adj1" fmla="val -61233"/>
                <a:gd name="adj2" fmla="val 394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913681" y="3812582"/>
              <a:ext cx="6261316" cy="2554545"/>
            </a:xfrm>
            <a:prstGeom prst="rect">
              <a:avLst/>
            </a:prstGeom>
            <a:noFill/>
          </p:spPr>
          <p:txBody>
            <a:bodyPr wrap="square" rtlCol="0">
              <a:spAutoFit/>
            </a:bodyPr>
            <a:lstStyle/>
            <a:p>
              <a:pPr algn="just"/>
              <a:r>
                <a:rPr lang="en-US" sz="3200" b="1">
                  <a:latin typeface="UTM Aptima" panose="02040603050506020204" pitchFamily="18" charset="0"/>
                </a:rPr>
                <a:t>  </a:t>
              </a:r>
              <a:r>
                <a:rPr lang="en-US" sz="3200" b="1">
                  <a:solidFill>
                    <a:schemeClr val="accent1">
                      <a:lumMod val="50000"/>
                    </a:schemeClr>
                  </a:solidFill>
                  <a:latin typeface="UTM Aptima" panose="02040603050506020204" pitchFamily="18" charset="0"/>
                </a:rPr>
                <a:t>Khi khát nước, em tự uống nước như thế nào? Em có biết bình nước, cốc nước nhà mình để đâu không? Ở lớp thì uống nước thế nào?</a:t>
              </a:r>
              <a:endParaRPr lang="en-US" sz="4800" b="1">
                <a:solidFill>
                  <a:schemeClr val="accent1">
                    <a:lumMod val="50000"/>
                  </a:schemeClr>
                </a:solidFill>
                <a:latin typeface="UTM Aptima" panose="02040603050506020204" pitchFamily="18" charset="0"/>
              </a:endParaRPr>
            </a:p>
          </p:txBody>
        </p:sp>
      </p:gr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99636" l="0" r="100000"/>
                    </a14:imgEffect>
                  </a14:imgLayer>
                </a14:imgProps>
              </a:ext>
              <a:ext uri="{28A0092B-C50C-407E-A947-70E740481C1C}">
                <a14:useLocalDpi xmlns:a14="http://schemas.microsoft.com/office/drawing/2010/main" val="0"/>
              </a:ext>
            </a:extLst>
          </a:blip>
          <a:stretch>
            <a:fillRect/>
          </a:stretch>
        </p:blipFill>
        <p:spPr>
          <a:xfrm>
            <a:off x="10185772" y="3205227"/>
            <a:ext cx="1884971" cy="3652773"/>
          </a:xfrm>
          <a:prstGeom prst="rect">
            <a:avLst/>
          </a:prstGeom>
        </p:spPr>
      </p:pic>
    </p:spTree>
    <p:extLst>
      <p:ext uri="{BB962C8B-B14F-4D97-AF65-F5344CB8AC3E}">
        <p14:creationId xmlns:p14="http://schemas.microsoft.com/office/powerpoint/2010/main" val="10482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1155" y="226572"/>
            <a:ext cx="10280468" cy="707886"/>
          </a:xfrm>
          <a:prstGeom prst="rect">
            <a:avLst/>
          </a:prstGeom>
          <a:solidFill>
            <a:schemeClr val="bg1"/>
          </a:solidFill>
          <a:ln>
            <a:solidFill>
              <a:srgbClr val="0000FF"/>
            </a:solidFill>
            <a:prstDash val="dash"/>
          </a:ln>
        </p:spPr>
        <p:txBody>
          <a:bodyPr wrap="square" rtlCol="0">
            <a:spAutoFit/>
          </a:bodyPr>
          <a:lstStyle/>
          <a:p>
            <a:r>
              <a:rPr lang="en-US" sz="4000" b="1">
                <a:solidFill>
                  <a:schemeClr val="accent5">
                    <a:lumMod val="50000"/>
                  </a:schemeClr>
                </a:solidFill>
                <a:latin typeface="UTM Avo" panose="02040603050506020204" pitchFamily="18" charset="0"/>
              </a:rPr>
              <a:t>Thảo luận về cách làm những việc đó.</a:t>
            </a:r>
            <a:endParaRPr lang="en-US" sz="4000" b="1" dirty="0">
              <a:solidFill>
                <a:schemeClr val="accent5">
                  <a:lumMod val="50000"/>
                </a:schemeClr>
              </a:solidFill>
              <a:latin typeface="UTM Avo" panose="020406030505060202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2857" r="90000">
                        <a14:foregroundMark x1="41143" y1="28727" x2="59429" y2="28364"/>
                        <a14:foregroundMark x1="48571" y1="52727" x2="51714" y2="70182"/>
                        <a14:foregroundMark x1="56286" y1="50182" x2="50571" y2="58182"/>
                      </a14:backgroundRemoval>
                    </a14:imgEffect>
                  </a14:imgLayer>
                </a14:imgProps>
              </a:ext>
              <a:ext uri="{28A0092B-C50C-407E-A947-70E740481C1C}">
                <a14:useLocalDpi xmlns:a14="http://schemas.microsoft.com/office/drawing/2010/main" val="0"/>
              </a:ext>
            </a:extLst>
          </a:blip>
          <a:stretch>
            <a:fillRect/>
          </a:stretch>
        </p:blipFill>
        <p:spPr>
          <a:xfrm flipH="1">
            <a:off x="-1031965" y="2773059"/>
            <a:ext cx="5199016" cy="4084941"/>
          </a:xfrm>
          <a:prstGeom prst="rect">
            <a:avLst/>
          </a:prstGeom>
        </p:spPr>
      </p:pic>
      <p:sp>
        <p:nvSpPr>
          <p:cNvPr id="11" name="Speech Bubble: Oval 38">
            <a:extLst>
              <a:ext uri="{FF2B5EF4-FFF2-40B4-BE49-F238E27FC236}">
                <a16:creationId xmlns:a16="http://schemas.microsoft.com/office/drawing/2014/main" id="{512DEC50-8341-9C22-EF7E-8EC75E2E2CF2}"/>
              </a:ext>
            </a:extLst>
          </p:cNvPr>
          <p:cNvSpPr/>
          <p:nvPr/>
        </p:nvSpPr>
        <p:spPr>
          <a:xfrm flipH="1">
            <a:off x="3839364" y="1056271"/>
            <a:ext cx="4744049" cy="3212575"/>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ptima" panose="02040603050506020204" pitchFamily="18" charset="0"/>
                <a:ea typeface="Cambria" panose="02040503050406030204" pitchFamily="18" charset="0"/>
              </a:rPr>
              <a:t>Đi giày thế nào cho đúng?</a:t>
            </a: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4535" y1="39818" x2="62209" y2="39818"/>
                        <a14:foregroundMark x1="23837" y1="56788" x2="61047" y2="55455"/>
                        <a14:foregroundMark x1="18721" y1="94121" x2="53372" y2="94303"/>
                        <a14:foregroundMark x1="24535" y1="91455" x2="49767" y2="91212"/>
                        <a14:foregroundMark x1="32209" y1="38303" x2="30000" y2="45697"/>
                      </a14:backgroundRemoval>
                    </a14:imgEffect>
                  </a14:imgLayer>
                </a14:imgProps>
              </a:ext>
              <a:ext uri="{28A0092B-C50C-407E-A947-70E740481C1C}">
                <a14:useLocalDpi xmlns:a14="http://schemas.microsoft.com/office/drawing/2010/main" val="0"/>
              </a:ext>
            </a:extLst>
          </a:blip>
          <a:stretch>
            <a:fillRect/>
          </a:stretch>
        </p:blipFill>
        <p:spPr>
          <a:xfrm>
            <a:off x="9705701" y="2284549"/>
            <a:ext cx="2383883" cy="4573451"/>
          </a:xfrm>
          <a:prstGeom prst="rect">
            <a:avLst/>
          </a:prstGeom>
        </p:spPr>
      </p:pic>
      <p:sp>
        <p:nvSpPr>
          <p:cNvPr id="12" name="Speech Bubble: Oval 38">
            <a:extLst>
              <a:ext uri="{FF2B5EF4-FFF2-40B4-BE49-F238E27FC236}">
                <a16:creationId xmlns:a16="http://schemas.microsoft.com/office/drawing/2014/main" id="{512DEC50-8341-9C22-EF7E-8EC75E2E2CF2}"/>
              </a:ext>
            </a:extLst>
          </p:cNvPr>
          <p:cNvSpPr/>
          <p:nvPr/>
        </p:nvSpPr>
        <p:spPr>
          <a:xfrm flipH="1">
            <a:off x="3839364" y="1056271"/>
            <a:ext cx="4744049" cy="3212575"/>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chemeClr val="accent2">
                    <a:lumMod val="75000"/>
                  </a:schemeClr>
                </a:solidFill>
                <a:latin typeface="UTM Aptima" panose="02040603050506020204" pitchFamily="18" charset="0"/>
              </a:rPr>
              <a:t>Buộc dây giày, </a:t>
            </a:r>
          </a:p>
          <a:p>
            <a:pPr algn="ctr"/>
            <a:r>
              <a:rPr lang="en-US" sz="3600" b="1">
                <a:solidFill>
                  <a:schemeClr val="accent2">
                    <a:lumMod val="75000"/>
                  </a:schemeClr>
                </a:solidFill>
                <a:latin typeface="UTM Aptima" panose="02040603050506020204" pitchFamily="18" charset="0"/>
              </a:rPr>
              <a:t>buộc tóc, tự mặc áo quần thế nào cho đúng cách?</a:t>
            </a:r>
            <a:endParaRPr lang="en-US" sz="6600" b="1">
              <a:solidFill>
                <a:schemeClr val="accent2">
                  <a:lumMod val="75000"/>
                </a:schemeClr>
              </a:solidFill>
              <a:latin typeface="UTM Aptima" panose="02040603050506020204" pitchFamily="18" charset="0"/>
              <a:ea typeface="Cambria" panose="02040503050406030204" pitchFamily="18" charset="0"/>
            </a:endParaRPr>
          </a:p>
        </p:txBody>
      </p:sp>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6751" y1="33899" x2="78197" y2="29715"/>
                        <a14:foregroundMark x1="39343" y1="91631" x2="48567" y2="86295"/>
                        <a14:foregroundMark x1="34032" y1="85506" x2="9224" y2="91631"/>
                        <a14:foregroundMark x1="30748" y1="81928" x2="28372" y2="84597"/>
                        <a14:foregroundMark x1="18658" y1="83990" x2="12788" y2="84597"/>
                        <a14:foregroundMark x1="7897" y1="89145" x2="1817" y2="88781"/>
                        <a14:foregroundMark x1="26136" y1="94118" x2="22432" y2="97514"/>
                        <a14:foregroundMark x1="41090" y1="96968" x2="63871" y2="91813"/>
                        <a14:foregroundMark x1="55346" y1="95998" x2="57512" y2="98484"/>
                        <a14:foregroundMark x1="61076" y1="97332" x2="66946" y2="97332"/>
                        <a14:foregroundMark x1="69811" y1="98484" x2="69602" y2="99212"/>
                        <a14:foregroundMark x1="84766" y1="79018" x2="66737" y2="88963"/>
                        <a14:foregroundMark x1="86303" y1="84779" x2="73096" y2="91813"/>
                        <a14:foregroundMark x1="70720" y1="25349" x2="68484" y2="32929"/>
                      </a14:backgroundRemoval>
                    </a14:imgEffect>
                  </a14:imgLayer>
                </a14:imgProps>
              </a:ext>
              <a:ext uri="{28A0092B-C50C-407E-A947-70E740481C1C}">
                <a14:useLocalDpi xmlns:a14="http://schemas.microsoft.com/office/drawing/2010/main" val="0"/>
              </a:ext>
            </a:extLst>
          </a:blip>
          <a:stretch>
            <a:fillRect/>
          </a:stretch>
        </p:blipFill>
        <p:spPr>
          <a:xfrm>
            <a:off x="6682678" y="4026096"/>
            <a:ext cx="2457526" cy="2831904"/>
          </a:xfrm>
          <a:prstGeom prst="rect">
            <a:avLst/>
          </a:prstGeom>
        </p:spPr>
      </p:pic>
    </p:spTree>
    <p:extLst>
      <p:ext uri="{BB962C8B-B14F-4D97-AF65-F5344CB8AC3E}">
        <p14:creationId xmlns:p14="http://schemas.microsoft.com/office/powerpoint/2010/main" val="374525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1155" y="226572"/>
            <a:ext cx="10280468" cy="707886"/>
          </a:xfrm>
          <a:prstGeom prst="rect">
            <a:avLst/>
          </a:prstGeom>
          <a:solidFill>
            <a:schemeClr val="bg1"/>
          </a:solidFill>
          <a:ln>
            <a:solidFill>
              <a:srgbClr val="0000FF"/>
            </a:solidFill>
            <a:prstDash val="dash"/>
          </a:ln>
        </p:spPr>
        <p:txBody>
          <a:bodyPr wrap="square" rtlCol="0">
            <a:spAutoFit/>
          </a:bodyPr>
          <a:lstStyle/>
          <a:p>
            <a:r>
              <a:rPr lang="en-US" sz="4000" b="1">
                <a:solidFill>
                  <a:schemeClr val="accent5">
                    <a:lumMod val="50000"/>
                  </a:schemeClr>
                </a:solidFill>
                <a:latin typeface="UTM Avo" panose="02040603050506020204" pitchFamily="18" charset="0"/>
              </a:rPr>
              <a:t>Thảo luận về cách làm những việc đó.</a:t>
            </a:r>
            <a:endParaRPr lang="en-US" sz="4000" b="1" dirty="0">
              <a:solidFill>
                <a:schemeClr val="accent5">
                  <a:lumMod val="50000"/>
                </a:schemeClr>
              </a:solidFill>
              <a:latin typeface="UTM Avo" panose="0204060305050602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2857" r="90000">
                        <a14:foregroundMark x1="41143" y1="28727" x2="59429" y2="28364"/>
                        <a14:foregroundMark x1="48571" y1="52727" x2="51714" y2="70182"/>
                        <a14:foregroundMark x1="56286" y1="50182" x2="50571" y2="58182"/>
                      </a14:backgroundRemoval>
                    </a14:imgEffect>
                  </a14:imgLayer>
                </a14:imgProps>
              </a:ext>
              <a:ext uri="{28A0092B-C50C-407E-A947-70E740481C1C}">
                <a14:useLocalDpi xmlns:a14="http://schemas.microsoft.com/office/drawing/2010/main" val="0"/>
              </a:ext>
            </a:extLst>
          </a:blip>
          <a:stretch>
            <a:fillRect/>
          </a:stretch>
        </p:blipFill>
        <p:spPr>
          <a:xfrm flipH="1">
            <a:off x="-1031965" y="2773059"/>
            <a:ext cx="5199016" cy="4084941"/>
          </a:xfrm>
          <a:prstGeom prst="rect">
            <a:avLst/>
          </a:prstGeom>
        </p:spPr>
      </p:pic>
      <p:grpSp>
        <p:nvGrpSpPr>
          <p:cNvPr id="7" name="Group 6"/>
          <p:cNvGrpSpPr/>
          <p:nvPr/>
        </p:nvGrpSpPr>
        <p:grpSpPr>
          <a:xfrm>
            <a:off x="3598992" y="1346360"/>
            <a:ext cx="6586780" cy="3053167"/>
            <a:chOff x="2743200" y="3580108"/>
            <a:chExt cx="6586780" cy="3053167"/>
          </a:xfrm>
        </p:grpSpPr>
        <p:sp>
          <p:nvSpPr>
            <p:cNvPr id="8" name="Rounded Rectangular Callout 7"/>
            <p:cNvSpPr/>
            <p:nvPr/>
          </p:nvSpPr>
          <p:spPr>
            <a:xfrm>
              <a:off x="2743200" y="3580108"/>
              <a:ext cx="6586780" cy="3053167"/>
            </a:xfrm>
            <a:prstGeom prst="wedgeRoundRectCallout">
              <a:avLst>
                <a:gd name="adj1" fmla="val -61233"/>
                <a:gd name="adj2" fmla="val 3941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93248" y="3696787"/>
              <a:ext cx="6281749" cy="2873613"/>
            </a:xfrm>
            <a:prstGeom prst="rect">
              <a:avLst/>
            </a:prstGeom>
            <a:noFill/>
          </p:spPr>
          <p:txBody>
            <a:bodyPr wrap="square" rtlCol="0">
              <a:spAutoFit/>
            </a:bodyPr>
            <a:lstStyle/>
            <a:p>
              <a:pPr algn="just"/>
              <a:r>
                <a:rPr lang="en-US" sz="3600" b="1">
                  <a:latin typeface="UTM Aptima" panose="02040603050506020204" pitchFamily="18" charset="0"/>
                </a:rPr>
                <a:t>  </a:t>
              </a:r>
              <a:r>
                <a:rPr lang="en-US" sz="3600" b="1">
                  <a:solidFill>
                    <a:schemeClr val="accent4">
                      <a:lumMod val="50000"/>
                    </a:schemeClr>
                  </a:solidFill>
                  <a:latin typeface="UTM Aptima" panose="02040603050506020204" pitchFamily="18" charset="0"/>
                </a:rPr>
                <a:t>Em có biết xới cơm không? Em ăn xong có mang bát cơm để vào chỗ rửa bát không? Em có biết cách tự gắp thức ăn không?</a:t>
              </a:r>
            </a:p>
          </p:txBody>
        </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5634" l="9947" r="93304">
                        <a14:foregroundMark x1="22610" y1="79018" x2="75352" y2="80170"/>
                        <a14:foregroundMark x1="53566" y1="73317" x2="75643" y2="76592"/>
                        <a14:foregroundMark x1="68316" y1="70831" x2="75497" y2="75985"/>
                      </a14:backgroundRemoval>
                    </a14:imgEffect>
                  </a14:imgLayer>
                </a14:imgProps>
              </a:ext>
              <a:ext uri="{28A0092B-C50C-407E-A947-70E740481C1C}">
                <a14:useLocalDpi xmlns:a14="http://schemas.microsoft.com/office/drawing/2010/main" val="0"/>
              </a:ext>
            </a:extLst>
          </a:blip>
          <a:stretch>
            <a:fillRect/>
          </a:stretch>
        </p:blipFill>
        <p:spPr>
          <a:xfrm>
            <a:off x="8307977" y="3583297"/>
            <a:ext cx="4425792" cy="3540464"/>
          </a:xfrm>
          <a:prstGeom prst="rect">
            <a:avLst/>
          </a:prstGeom>
        </p:spPr>
      </p:pic>
    </p:spTree>
    <p:extLst>
      <p:ext uri="{BB962C8B-B14F-4D97-AF65-F5344CB8AC3E}">
        <p14:creationId xmlns:p14="http://schemas.microsoft.com/office/powerpoint/2010/main" val="4687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8092" y="239635"/>
            <a:ext cx="10280468" cy="707886"/>
          </a:xfrm>
          <a:prstGeom prst="rect">
            <a:avLst/>
          </a:prstGeom>
          <a:solidFill>
            <a:schemeClr val="bg1"/>
          </a:solidFill>
          <a:ln>
            <a:solidFill>
              <a:srgbClr val="0000FF"/>
            </a:solidFill>
            <a:prstDash val="dash"/>
          </a:ln>
        </p:spPr>
        <p:txBody>
          <a:bodyPr wrap="square" rtlCol="0">
            <a:spAutoFit/>
          </a:bodyPr>
          <a:lstStyle/>
          <a:p>
            <a:r>
              <a:rPr lang="en-US" sz="4000" b="1">
                <a:solidFill>
                  <a:schemeClr val="accent5">
                    <a:lumMod val="50000"/>
                  </a:schemeClr>
                </a:solidFill>
                <a:latin typeface="UTM Avo" panose="02040603050506020204" pitchFamily="18" charset="0"/>
              </a:rPr>
              <a:t>Thảo luận về cách làm những việc đó.</a:t>
            </a:r>
            <a:endParaRPr lang="en-US" sz="4000" b="1" dirty="0">
              <a:solidFill>
                <a:schemeClr val="accent5">
                  <a:lumMod val="50000"/>
                </a:schemeClr>
              </a:solidFill>
              <a:latin typeface="UTM Avo" panose="0204060305050602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2857" r="90000">
                        <a14:foregroundMark x1="41143" y1="28727" x2="59429" y2="28364"/>
                        <a14:foregroundMark x1="48571" y1="52727" x2="51714" y2="70182"/>
                        <a14:foregroundMark x1="56286" y1="50182" x2="50571" y2="58182"/>
                      </a14:backgroundRemoval>
                    </a14:imgEffect>
                  </a14:imgLayer>
                </a14:imgProps>
              </a:ext>
              <a:ext uri="{28A0092B-C50C-407E-A947-70E740481C1C}">
                <a14:useLocalDpi xmlns:a14="http://schemas.microsoft.com/office/drawing/2010/main" val="0"/>
              </a:ext>
            </a:extLst>
          </a:blip>
          <a:stretch>
            <a:fillRect/>
          </a:stretch>
        </p:blipFill>
        <p:spPr>
          <a:xfrm flipH="1">
            <a:off x="-1031965" y="2773059"/>
            <a:ext cx="5199016" cy="4084941"/>
          </a:xfrm>
          <a:prstGeom prst="rect">
            <a:avLst/>
          </a:prstGeom>
        </p:spPr>
      </p:pic>
      <p:sp>
        <p:nvSpPr>
          <p:cNvPr id="12" name="Speech Bubble: Oval 38">
            <a:extLst>
              <a:ext uri="{FF2B5EF4-FFF2-40B4-BE49-F238E27FC236}">
                <a16:creationId xmlns:a16="http://schemas.microsoft.com/office/drawing/2014/main" id="{512DEC50-8341-9C22-EF7E-8EC75E2E2CF2}"/>
              </a:ext>
            </a:extLst>
          </p:cNvPr>
          <p:cNvSpPr/>
          <p:nvPr/>
        </p:nvSpPr>
        <p:spPr>
          <a:xfrm flipH="1">
            <a:off x="3137298" y="1056271"/>
            <a:ext cx="4744049" cy="3212575"/>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chemeClr val="accent2">
                    <a:lumMod val="75000"/>
                  </a:schemeClr>
                </a:solidFill>
                <a:latin typeface="UTM Aptima" panose="02040603050506020204" pitchFamily="18" charset="0"/>
              </a:rPr>
              <a:t>Sau khi chơi xong em dọn dẹp đồ chơi như thế nào?</a:t>
            </a:r>
            <a:endParaRPr lang="en-US" sz="6600" b="1">
              <a:solidFill>
                <a:schemeClr val="accent2">
                  <a:lumMod val="75000"/>
                </a:schemeClr>
              </a:solidFill>
              <a:latin typeface="UTM Aptima" panose="02040603050506020204" pitchFamily="18" charset="0"/>
              <a:ea typeface="Cambria" panose="02040503050406030204"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4285" b="96863" l="3222" r="98183">
                        <a14:foregroundMark x1="48740" y1="31752" x2="42751" y2="49120"/>
                        <a14:foregroundMark x1="65923" y1="39480" x2="65799" y2="82862"/>
                        <a14:foregroundMark x1="68278" y1="43076" x2="68401" y2="46978"/>
                        <a14:foregroundMark x1="77736" y1="44300" x2="78397" y2="76129"/>
                        <a14:foregroundMark x1="78273" y1="84315" x2="79595" y2="80184"/>
                        <a14:foregroundMark x1="83354" y1="85769" x2="86328" y2="82862"/>
                        <a14:foregroundMark x1="88311" y1="77353" x2="93515" y2="75363"/>
                        <a14:foregroundMark x1="62784" y1="56083" x2="48245" y2="57307"/>
                        <a14:foregroundMark x1="26394" y1="65493" x2="20529" y2="71538"/>
                        <a14:foregroundMark x1="37546" y1="74675" x2="40810" y2="80719"/>
                        <a14:foregroundMark x1="14416" y1="61438" x2="14416" y2="83550"/>
                        <a14:foregroundMark x1="74886" y1="74216" x2="74639" y2="76817"/>
                        <a14:foregroundMark x1="73606" y1="66259" x2="70715" y2="71767"/>
                      </a14:backgroundRemoval>
                    </a14:imgEffect>
                  </a14:imgLayer>
                </a14:imgProps>
              </a:ext>
              <a:ext uri="{28A0092B-C50C-407E-A947-70E740481C1C}">
                <a14:useLocalDpi xmlns:a14="http://schemas.microsoft.com/office/drawing/2010/main" val="0"/>
              </a:ext>
            </a:extLst>
          </a:blip>
          <a:stretch>
            <a:fillRect/>
          </a:stretch>
        </p:blipFill>
        <p:spPr>
          <a:xfrm flipH="1">
            <a:off x="5067299" y="3275531"/>
            <a:ext cx="7270905" cy="3924765"/>
          </a:xfrm>
          <a:prstGeom prst="rect">
            <a:avLst/>
          </a:prstGeom>
        </p:spPr>
      </p:pic>
    </p:spTree>
    <p:extLst>
      <p:ext uri="{BB962C8B-B14F-4D97-AF65-F5344CB8AC3E}">
        <p14:creationId xmlns:p14="http://schemas.microsoft.com/office/powerpoint/2010/main" val="36713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8092" y="239635"/>
            <a:ext cx="10280468" cy="707886"/>
          </a:xfrm>
          <a:prstGeom prst="rect">
            <a:avLst/>
          </a:prstGeom>
          <a:solidFill>
            <a:schemeClr val="bg1"/>
          </a:solidFill>
          <a:ln>
            <a:solidFill>
              <a:srgbClr val="0000FF"/>
            </a:solidFill>
            <a:prstDash val="dash"/>
          </a:ln>
        </p:spPr>
        <p:txBody>
          <a:bodyPr wrap="square" rtlCol="0">
            <a:spAutoFit/>
          </a:bodyPr>
          <a:lstStyle/>
          <a:p>
            <a:r>
              <a:rPr lang="en-US" sz="4000" b="1">
                <a:solidFill>
                  <a:schemeClr val="accent5">
                    <a:lumMod val="50000"/>
                  </a:schemeClr>
                </a:solidFill>
                <a:latin typeface="UTM Avo" panose="02040603050506020204" pitchFamily="18" charset="0"/>
              </a:rPr>
              <a:t>Thảo luận về cách làm những việc đó.</a:t>
            </a:r>
            <a:endParaRPr lang="en-US" sz="4000" b="1" dirty="0">
              <a:solidFill>
                <a:schemeClr val="accent5">
                  <a:lumMod val="50000"/>
                </a:schemeClr>
              </a:solidFill>
              <a:latin typeface="UTM Avo" panose="0204060305050602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2857" r="90000">
                        <a14:foregroundMark x1="41143" y1="28727" x2="59429" y2="28364"/>
                        <a14:foregroundMark x1="48571" y1="52727" x2="51714" y2="70182"/>
                        <a14:foregroundMark x1="56286" y1="50182" x2="50571" y2="58182"/>
                      </a14:backgroundRemoval>
                    </a14:imgEffect>
                  </a14:imgLayer>
                </a14:imgProps>
              </a:ext>
              <a:ext uri="{28A0092B-C50C-407E-A947-70E740481C1C}">
                <a14:useLocalDpi xmlns:a14="http://schemas.microsoft.com/office/drawing/2010/main" val="0"/>
              </a:ext>
            </a:extLst>
          </a:blip>
          <a:stretch>
            <a:fillRect/>
          </a:stretch>
        </p:blipFill>
        <p:spPr>
          <a:xfrm flipH="1">
            <a:off x="-1031965" y="2773059"/>
            <a:ext cx="5199016" cy="4084941"/>
          </a:xfrm>
          <a:prstGeom prst="rect">
            <a:avLst/>
          </a:prstGeom>
        </p:spPr>
      </p:pic>
      <p:sp>
        <p:nvSpPr>
          <p:cNvPr id="12" name="Speech Bubble: Oval 38">
            <a:extLst>
              <a:ext uri="{FF2B5EF4-FFF2-40B4-BE49-F238E27FC236}">
                <a16:creationId xmlns:a16="http://schemas.microsoft.com/office/drawing/2014/main" id="{512DEC50-8341-9C22-EF7E-8EC75E2E2CF2}"/>
              </a:ext>
            </a:extLst>
          </p:cNvPr>
          <p:cNvSpPr/>
          <p:nvPr/>
        </p:nvSpPr>
        <p:spPr>
          <a:xfrm flipH="1">
            <a:off x="3137298" y="1056271"/>
            <a:ext cx="4744049" cy="3212575"/>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2060"/>
                </a:solidFill>
                <a:latin typeface="UTM Aptima" panose="02040603050506020204" pitchFamily="18" charset="0"/>
              </a:rPr>
              <a:t>Làm sao để không quên sách vở khi đến lớp?</a:t>
            </a:r>
            <a:endParaRPr lang="en-US" sz="7200" b="1">
              <a:solidFill>
                <a:srgbClr val="002060"/>
              </a:solidFill>
              <a:latin typeface="UTM Aptima" panose="02040603050506020204" pitchFamily="18" charset="0"/>
              <a:ea typeface="Cambria" panose="02040503050406030204" pitchFamily="18" charset="0"/>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5152" b="92970" l="7780" r="98124">
                        <a14:foregroundMark x1="21739" y1="22848" x2="27643" y2="89152"/>
                        <a14:foregroundMark x1="15881" y1="53333" x2="31396" y2="49152"/>
                        <a14:foregroundMark x1="26499" y1="45152" x2="31991" y2="54303"/>
                        <a14:foregroundMark x1="50114" y1="42667" x2="42609" y2="42303"/>
                      </a14:backgroundRemoval>
                    </a14:imgEffect>
                  </a14:imgLayer>
                </a14:imgProps>
              </a:ext>
              <a:ext uri="{28A0092B-C50C-407E-A947-70E740481C1C}">
                <a14:useLocalDpi xmlns:a14="http://schemas.microsoft.com/office/drawing/2010/main" val="0"/>
              </a:ext>
            </a:extLst>
          </a:blip>
          <a:stretch>
            <a:fillRect/>
          </a:stretch>
        </p:blipFill>
        <p:spPr>
          <a:xfrm>
            <a:off x="6897189" y="2907955"/>
            <a:ext cx="5525429" cy="4172113"/>
          </a:xfrm>
          <a:prstGeom prst="rect">
            <a:avLst/>
          </a:prstGeom>
        </p:spPr>
      </p:pic>
    </p:spTree>
    <p:extLst>
      <p:ext uri="{BB962C8B-B14F-4D97-AF65-F5344CB8AC3E}">
        <p14:creationId xmlns:p14="http://schemas.microsoft.com/office/powerpoint/2010/main" val="420852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74055" y="856232"/>
            <a:ext cx="9471557" cy="5107199"/>
          </a:xfrm>
          <a:prstGeom prst="roundRect">
            <a:avLst>
              <a:gd name="adj" fmla="val 10496"/>
            </a:avLst>
          </a:prstGeom>
          <a:solidFill>
            <a:schemeClr val="bg1"/>
          </a:solidFill>
          <a:ln>
            <a:solidFill>
              <a:srgbClr val="1654CE"/>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pic>
        <p:nvPicPr>
          <p:cNvPr id="3" name="图片 2" descr="13"/>
          <p:cNvPicPr>
            <a:picLocks noChangeAspect="1"/>
          </p:cNvPicPr>
          <p:nvPr/>
        </p:nvPicPr>
        <p:blipFill>
          <a:blip r:embed="rId2"/>
          <a:stretch>
            <a:fillRect/>
          </a:stretch>
        </p:blipFill>
        <p:spPr>
          <a:xfrm>
            <a:off x="0" y="3752850"/>
            <a:ext cx="4822190" cy="3105150"/>
          </a:xfrm>
          <a:prstGeom prst="rect">
            <a:avLst/>
          </a:prstGeom>
        </p:spPr>
      </p:pic>
      <p:pic>
        <p:nvPicPr>
          <p:cNvPr id="4" name="图片 5" descr="千库网_游乐园乘坐热气球的女孩_元素编号12478034"/>
          <p:cNvPicPr>
            <a:picLocks noChangeAspect="1"/>
          </p:cNvPicPr>
          <p:nvPr/>
        </p:nvPicPr>
        <p:blipFill>
          <a:blip r:embed="rId3"/>
          <a:stretch>
            <a:fillRect/>
          </a:stretch>
        </p:blipFill>
        <p:spPr>
          <a:xfrm>
            <a:off x="441960" y="-144780"/>
            <a:ext cx="2385695" cy="2385695"/>
          </a:xfrm>
          <a:prstGeom prst="rect">
            <a:avLst/>
          </a:prstGeom>
        </p:spPr>
      </p:pic>
      <p:pic>
        <p:nvPicPr>
          <p:cNvPr id="5" name="图片 2" descr="千库网_上课的学生认真听讲_元素编号12283118"/>
          <p:cNvPicPr>
            <a:picLocks noChangeAspect="1"/>
          </p:cNvPicPr>
          <p:nvPr/>
        </p:nvPicPr>
        <p:blipFill>
          <a:blip r:embed="rId4"/>
          <a:stretch>
            <a:fillRect/>
          </a:stretch>
        </p:blipFill>
        <p:spPr>
          <a:xfrm>
            <a:off x="9410388" y="4125645"/>
            <a:ext cx="2940050" cy="2940050"/>
          </a:xfrm>
          <a:prstGeom prst="rect">
            <a:avLst/>
          </a:prstGeom>
        </p:spPr>
      </p:pic>
      <p:sp>
        <p:nvSpPr>
          <p:cNvPr id="7" name="Rectangle 6"/>
          <p:cNvSpPr/>
          <p:nvPr/>
        </p:nvSpPr>
        <p:spPr>
          <a:xfrm>
            <a:off x="3223594" y="1213638"/>
            <a:ext cx="5554982" cy="1169551"/>
          </a:xfrm>
          <a:prstGeom prst="rect">
            <a:avLst/>
          </a:prstGeom>
        </p:spPr>
        <p:txBody>
          <a:bodyPr wrap="none">
            <a:spAutoFit/>
          </a:bodyPr>
          <a:lstStyle/>
          <a:p>
            <a:pPr algn="ctr">
              <a:spcBef>
                <a:spcPct val="50000"/>
              </a:spcBef>
            </a:pPr>
            <a:r>
              <a:rPr lang="vi-VN"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rPr>
              <a:t>KẾT LUẬN</a:t>
            </a:r>
            <a:endParaRPr lang="en-US"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endParaRPr>
          </a:p>
        </p:txBody>
      </p:sp>
      <p:sp>
        <p:nvSpPr>
          <p:cNvPr id="8" name="TextBox 7"/>
          <p:cNvSpPr txBox="1"/>
          <p:nvPr/>
        </p:nvSpPr>
        <p:spPr>
          <a:xfrm>
            <a:off x="1286045" y="2463340"/>
            <a:ext cx="8847575" cy="3046988"/>
          </a:xfrm>
          <a:prstGeom prst="rect">
            <a:avLst/>
          </a:prstGeom>
          <a:noFill/>
        </p:spPr>
        <p:txBody>
          <a:bodyPr wrap="square" rtlCol="0">
            <a:spAutoFit/>
          </a:bodyPr>
          <a:lstStyle/>
          <a:p>
            <a:pPr algn="just"/>
            <a:r>
              <a:rPr lang="en-US" sz="4800" b="1">
                <a:solidFill>
                  <a:srgbClr val="002060"/>
                </a:solidFill>
                <a:latin typeface="UTM Avo" panose="02040603050506020204" pitchFamily="18" charset="0"/>
              </a:rPr>
              <a:t>   </a:t>
            </a:r>
            <a:r>
              <a:rPr lang="en-US" sz="3600" b="1">
                <a:solidFill>
                  <a:srgbClr val="002060"/>
                </a:solidFill>
                <a:latin typeface="UTM Avo" panose="02040603050506020204" pitchFamily="18" charset="0"/>
              </a:rPr>
              <a:t>Muốn tự làm một việc, trước hết mình phải quan sát cách người lớn làm hoặc nhờ hướng dẫn. Mình làm nhiều sẽ quen tay, sẽ không ngại nữa. </a:t>
            </a:r>
          </a:p>
        </p:txBody>
      </p:sp>
    </p:spTree>
    <p:extLst>
      <p:ext uri="{BB962C8B-B14F-4D97-AF65-F5344CB8AC3E}">
        <p14:creationId xmlns:p14="http://schemas.microsoft.com/office/powerpoint/2010/main" val="14845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447" y="187038"/>
            <a:ext cx="11114164" cy="1554691"/>
            <a:chOff x="687717" y="559859"/>
            <a:chExt cx="11114164" cy="1554691"/>
          </a:xfrm>
        </p:grpSpPr>
        <p:grpSp>
          <p:nvGrpSpPr>
            <p:cNvPr id="3" name="Group 2"/>
            <p:cNvGrpSpPr/>
            <p:nvPr/>
          </p:nvGrpSpPr>
          <p:grpSpPr>
            <a:xfrm>
              <a:off x="687717" y="559859"/>
              <a:ext cx="11114164" cy="1554691"/>
              <a:chOff x="389577" y="5214634"/>
              <a:chExt cx="11412846" cy="1554691"/>
            </a:xfrm>
          </p:grpSpPr>
          <p:grpSp>
            <p:nvGrpSpPr>
              <p:cNvPr id="5" name="Group 4"/>
              <p:cNvGrpSpPr/>
              <p:nvPr/>
            </p:nvGrpSpPr>
            <p:grpSpPr>
              <a:xfrm>
                <a:off x="389577" y="5214634"/>
                <a:ext cx="11412846" cy="1554691"/>
                <a:chOff x="618045" y="1254159"/>
                <a:chExt cx="11412846" cy="1554691"/>
              </a:xfrm>
            </p:grpSpPr>
            <p:sp>
              <p:nvSpPr>
                <p:cNvPr id="7" name="双波形 6">
                  <a:extLst>
                    <a:ext uri="{FF2B5EF4-FFF2-40B4-BE49-F238E27FC236}">
                      <a16:creationId xmlns:a16="http://schemas.microsoft.com/office/drawing/2014/main" id="{B4485CE8-4A46-4551-A0F9-539D760F0BF0}"/>
                    </a:ext>
                  </a:extLst>
                </p:cNvPr>
                <p:cNvSpPr/>
                <p:nvPr/>
              </p:nvSpPr>
              <p:spPr>
                <a:xfrm>
                  <a:off x="618045" y="1254160"/>
                  <a:ext cx="11412846" cy="1554690"/>
                </a:xfrm>
                <a:prstGeom prst="doubleWave">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图片 2" descr="图片包含 餐桌, 室内&#10;&#10;描述已自动生成">
                  <a:extLst>
                    <a:ext uri="{FF2B5EF4-FFF2-40B4-BE49-F238E27FC236}">
                      <a16:creationId xmlns:a16="http://schemas.microsoft.com/office/drawing/2014/main" id="{D451A6CF-C447-4E10-B02D-C374C7C84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752"/>
                <a:stretch/>
              </p:blipFill>
              <p:spPr>
                <a:xfrm>
                  <a:off x="618045" y="1254159"/>
                  <a:ext cx="2072893" cy="1554690"/>
                </a:xfrm>
                <a:prstGeom prst="rect">
                  <a:avLst/>
                </a:prstGeom>
              </p:spPr>
            </p:pic>
          </p:grpSp>
          <p:sp>
            <p:nvSpPr>
              <p:cNvPr id="6" name="TextBox 5"/>
              <p:cNvSpPr txBox="1"/>
              <p:nvPr/>
            </p:nvSpPr>
            <p:spPr>
              <a:xfrm>
                <a:off x="2462470" y="5390104"/>
                <a:ext cx="896113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B215B"/>
                  </a:solidFill>
                  <a:effectLst/>
                  <a:uLnTx/>
                  <a:uFillTx/>
                  <a:latin typeface="UTM Avo" panose="02040603050506020204" pitchFamily="18" charset="0"/>
                  <a:ea typeface="+mn-ea"/>
                  <a:cs typeface="+mn-cs"/>
                </a:endParaRPr>
              </a:p>
            </p:txBody>
          </p:sp>
        </p:grpSp>
        <p:sp>
          <p:nvSpPr>
            <p:cNvPr id="4" name="TextBox 3">
              <a:extLst>
                <a:ext uri="{FF2B5EF4-FFF2-40B4-BE49-F238E27FC236}">
                  <a16:creationId xmlns:a16="http://schemas.microsoft.com/office/drawing/2014/main" id="{42799716-C7CF-44DB-9FBF-694E689100AA}"/>
                </a:ext>
              </a:extLst>
            </p:cNvPr>
            <p:cNvSpPr txBox="1"/>
            <p:nvPr/>
          </p:nvSpPr>
          <p:spPr>
            <a:xfrm>
              <a:off x="2245633" y="737039"/>
              <a:ext cx="9339953" cy="1200329"/>
            </a:xfrm>
            <a:prstGeom prst="rect">
              <a:avLst/>
            </a:prstGeom>
            <a:noFill/>
          </p:spPr>
          <p:txBody>
            <a:bodyPr wrap="square" rtlCol="0">
              <a:spAutoFit/>
            </a:bodyPr>
            <a:lstStyle/>
            <a:p>
              <a:pPr algn="ctr"/>
              <a:r>
                <a:rPr lang="en-US" sz="3600" b="1">
                  <a:solidFill>
                    <a:srgbClr val="CC0099"/>
                  </a:solidFill>
                  <a:latin typeface="UTM Avo" panose="02040603050506020204" pitchFamily="18" charset="0"/>
                </a:rPr>
                <a:t>3. Chia sẻ về những việc em nên làm để tự phục vụ bản thân.</a:t>
              </a:r>
              <a:endParaRPr lang="en-US" sz="3600" b="1" i="1" dirty="0">
                <a:solidFill>
                  <a:srgbClr val="CC0099"/>
                </a:solidFill>
                <a:latin typeface="UTM Avo" panose="02040603050506020204" pitchFamily="18" charset="0"/>
              </a:endParaRPr>
            </a:p>
          </p:txBody>
        </p:sp>
      </p:grpSp>
      <p:sp>
        <p:nvSpPr>
          <p:cNvPr id="9" name="Rectangle 8"/>
          <p:cNvSpPr/>
          <p:nvPr/>
        </p:nvSpPr>
        <p:spPr>
          <a:xfrm>
            <a:off x="0" y="2129245"/>
            <a:ext cx="12192000" cy="455893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799716-C7CF-44DB-9FBF-694E689100AA}"/>
              </a:ext>
            </a:extLst>
          </p:cNvPr>
          <p:cNvSpPr txBox="1"/>
          <p:nvPr/>
        </p:nvSpPr>
        <p:spPr>
          <a:xfrm>
            <a:off x="203472" y="2140952"/>
            <a:ext cx="11988528" cy="1200329"/>
          </a:xfrm>
          <a:prstGeom prst="rect">
            <a:avLst/>
          </a:prstGeom>
          <a:noFill/>
        </p:spPr>
        <p:txBody>
          <a:bodyPr wrap="square" rtlCol="0">
            <a:spAutoFit/>
          </a:bodyPr>
          <a:lstStyle/>
          <a:p>
            <a:pPr marL="571500" indent="-571500">
              <a:buFontTx/>
              <a:buChar char="-"/>
            </a:pPr>
            <a:r>
              <a:rPr lang="en-US" sz="3600">
                <a:solidFill>
                  <a:schemeClr val="accent5">
                    <a:lumMod val="50000"/>
                  </a:schemeClr>
                </a:solidFill>
                <a:latin typeface="UTM Avo" panose="02040603050506020204" pitchFamily="18" charset="0"/>
              </a:rPr>
              <a:t>Kể những việc em đã làm.</a:t>
            </a:r>
          </a:p>
          <a:p>
            <a:pPr marL="571500" indent="-571500">
              <a:buFontTx/>
              <a:buChar char="-"/>
            </a:pPr>
            <a:r>
              <a:rPr lang="en-US" sz="3600">
                <a:solidFill>
                  <a:schemeClr val="accent5">
                    <a:lumMod val="50000"/>
                  </a:schemeClr>
                </a:solidFill>
                <a:latin typeface="UTM Avo" panose="02040603050506020204" pitchFamily="18" charset="0"/>
              </a:rPr>
              <a:t>Nêu cảm xúc của em sau khi làm những việc đó.</a:t>
            </a:r>
            <a:endParaRPr lang="en-US" sz="3600" dirty="0">
              <a:solidFill>
                <a:schemeClr val="accent5">
                  <a:lumMod val="50000"/>
                </a:schemeClr>
              </a:solidFill>
              <a:latin typeface="UTM Avo" panose="020406030505060202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198048" y="3341281"/>
            <a:ext cx="9392961" cy="3419952"/>
          </a:xfrm>
          <a:prstGeom prst="rect">
            <a:avLst/>
          </a:prstGeom>
          <a:ln>
            <a:noFill/>
          </a:ln>
          <a:effectLst>
            <a:softEdge rad="112500"/>
          </a:effectLst>
        </p:spPr>
      </p:pic>
    </p:spTree>
    <p:extLst>
      <p:ext uri="{BB962C8B-B14F-4D97-AF65-F5344CB8AC3E}">
        <p14:creationId xmlns:p14="http://schemas.microsoft.com/office/powerpoint/2010/main" val="10717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a:extLst>
              <a:ext uri="{FF2B5EF4-FFF2-40B4-BE49-F238E27FC236}">
                <a16:creationId xmlns:a16="http://schemas.microsoft.com/office/drawing/2014/main" id="{B2E9BCF1-9B60-4480-AF7C-5C15044B32AD}"/>
              </a:ext>
            </a:extLst>
          </p:cNvPr>
          <p:cNvSpPr/>
          <p:nvPr/>
        </p:nvSpPr>
        <p:spPr>
          <a:xfrm>
            <a:off x="445048" y="1037691"/>
            <a:ext cx="11302669" cy="5704670"/>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3" name="Text Box 4"/>
          <p:cNvSpPr txBox="1"/>
          <p:nvPr/>
        </p:nvSpPr>
        <p:spPr>
          <a:xfrm>
            <a:off x="1903575" y="181165"/>
            <a:ext cx="8671562" cy="938719"/>
          </a:xfrm>
          <a:prstGeom prst="rect">
            <a:avLst/>
          </a:prstGeom>
          <a:noFill/>
          <a:ln w="9525">
            <a:noFill/>
          </a:ln>
        </p:spPr>
        <p:txBody>
          <a:bodyPr wrap="square">
            <a:spAutoFit/>
          </a:bodyPr>
          <a:lstStyle/>
          <a:p>
            <a:pPr algn="ctr" eaLnBrk="1" hangingPunct="1">
              <a:spcBef>
                <a:spcPct val="50000"/>
              </a:spcBef>
            </a:pPr>
            <a:r>
              <a:rPr lang="en-US" altLang="vi-VN" sz="55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rPr>
              <a:t>YÊU CẦU CẦN ĐẠT</a:t>
            </a:r>
          </a:p>
        </p:txBody>
      </p:sp>
      <p:sp>
        <p:nvSpPr>
          <p:cNvPr id="4" name="TextBox 3"/>
          <p:cNvSpPr txBox="1"/>
          <p:nvPr/>
        </p:nvSpPr>
        <p:spPr>
          <a:xfrm>
            <a:off x="788574" y="1284969"/>
            <a:ext cx="10912649" cy="5693866"/>
          </a:xfrm>
          <a:prstGeom prst="rect">
            <a:avLst/>
          </a:prstGeom>
          <a:noFill/>
        </p:spPr>
        <p:txBody>
          <a:bodyPr wrap="square" rtlCol="0">
            <a:spAutoFit/>
          </a:bodyPr>
          <a:lstStyle/>
          <a:p>
            <a:r>
              <a:rPr lang="en-US" sz="2800" b="1" dirty="0">
                <a:solidFill>
                  <a:srgbClr val="00B0F0"/>
                </a:solidFill>
                <a:latin typeface="UTM Avo" panose="02040603050506020204" pitchFamily="18" charset="0"/>
                <a:cs typeface="Times New Roman" panose="02020603050405020304" pitchFamily="18" charset="0"/>
              </a:rPr>
              <a:t>*</a:t>
            </a:r>
            <a:r>
              <a:rPr lang="en-US" sz="2800" b="1" dirty="0" err="1">
                <a:solidFill>
                  <a:srgbClr val="00B0F0"/>
                </a:solidFill>
                <a:latin typeface="UTM Avo" panose="02040603050506020204" pitchFamily="18" charset="0"/>
                <a:cs typeface="Times New Roman" panose="02020603050405020304" pitchFamily="18" charset="0"/>
              </a:rPr>
              <a:t>Kiến</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thức</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kĩ</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năng</a:t>
            </a:r>
            <a:r>
              <a:rPr lang="en-US" sz="2800" b="1" dirty="0">
                <a:solidFill>
                  <a:srgbClr val="00B0F0"/>
                </a:solidFill>
                <a:latin typeface="UTM Avo" panose="02040603050506020204" pitchFamily="18" charset="0"/>
                <a:cs typeface="Times New Roman" panose="02020603050405020304" pitchFamily="18" charset="0"/>
              </a:rPr>
              <a:t>:</a:t>
            </a:r>
            <a:endParaRPr lang="en-US" sz="2800" dirty="0">
              <a:solidFill>
                <a:srgbClr val="00B0F0"/>
              </a:solidFill>
              <a:latin typeface="UTM Avo" panose="02040603050506020204" pitchFamily="18" charset="0"/>
              <a:cs typeface="Times New Roman" panose="02020603050405020304" pitchFamily="18" charset="0"/>
            </a:endParaRPr>
          </a:p>
          <a:p>
            <a:r>
              <a:rPr lang="en-US" sz="2800">
                <a:latin typeface="UTM Avo" panose="02040603050506020204" pitchFamily="18" charset="0"/>
              </a:rPr>
              <a:t>Kể được những việc cần làm để tự phục vụ bản thân.</a:t>
            </a:r>
            <a:br>
              <a:rPr lang="en-US" sz="2800">
                <a:latin typeface="UTM Avo" panose="02040603050506020204" pitchFamily="18" charset="0"/>
              </a:rPr>
            </a:br>
            <a:r>
              <a:rPr lang="en-US" sz="2800">
                <a:latin typeface="UTM Avo" panose="02040603050506020204" pitchFamily="18" charset="0"/>
              </a:rPr>
              <a:t>- Nêu được cách làm những việc đó.</a:t>
            </a:r>
            <a:br>
              <a:rPr lang="en-US" sz="2800">
                <a:latin typeface="UTM Avo" panose="02040603050506020204" pitchFamily="18" charset="0"/>
              </a:rPr>
            </a:br>
            <a:r>
              <a:rPr lang="en-US" sz="2800">
                <a:latin typeface="UTM Avo" panose="02040603050506020204" pitchFamily="18" charset="0"/>
              </a:rPr>
              <a:t>- Thực hiện được một số việc tự phục vụ phù hợp với lứa tuổi. </a:t>
            </a:r>
          </a:p>
          <a:p>
            <a:r>
              <a:rPr lang="en-US" sz="2800">
                <a:latin typeface="UTM Avo" panose="02040603050506020204" pitchFamily="18" charset="0"/>
              </a:rPr>
              <a:t>- Thực hiện được những việc tự phục vụ bản thân trong sinh hoạt hằng ngày.</a:t>
            </a:r>
          </a:p>
          <a:p>
            <a:r>
              <a:rPr lang="en-US" sz="2800" b="1">
                <a:solidFill>
                  <a:srgbClr val="00B0F0"/>
                </a:solidFill>
                <a:latin typeface="UTM Avo" panose="02040603050506020204" pitchFamily="18" charset="0"/>
                <a:cs typeface="Times New Roman" panose="02020603050405020304" pitchFamily="18" charset="0"/>
              </a:rPr>
              <a:t>*</a:t>
            </a:r>
            <a:r>
              <a:rPr lang="en-US" sz="2800" b="1" dirty="0" err="1">
                <a:solidFill>
                  <a:srgbClr val="00B0F0"/>
                </a:solidFill>
                <a:latin typeface="UTM Avo" panose="02040603050506020204" pitchFamily="18" charset="0"/>
                <a:cs typeface="Times New Roman" panose="02020603050405020304" pitchFamily="18" charset="0"/>
              </a:rPr>
              <a:t>Phát</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triển</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năng</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lực</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và</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phẩm</a:t>
            </a:r>
            <a:r>
              <a:rPr lang="en-US" sz="2800" b="1" dirty="0">
                <a:solidFill>
                  <a:srgbClr val="00B0F0"/>
                </a:solidFill>
                <a:latin typeface="UTM Avo" panose="02040603050506020204" pitchFamily="18" charset="0"/>
                <a:cs typeface="Times New Roman" panose="02020603050405020304" pitchFamily="18" charset="0"/>
              </a:rPr>
              <a:t> </a:t>
            </a:r>
            <a:r>
              <a:rPr lang="en-US" sz="2800" b="1" dirty="0" err="1">
                <a:solidFill>
                  <a:srgbClr val="00B0F0"/>
                </a:solidFill>
                <a:latin typeface="UTM Avo" panose="02040603050506020204" pitchFamily="18" charset="0"/>
                <a:cs typeface="Times New Roman" panose="02020603050405020304" pitchFamily="18" charset="0"/>
              </a:rPr>
              <a:t>chất</a:t>
            </a:r>
            <a:r>
              <a:rPr lang="en-US" sz="2800" b="1" dirty="0">
                <a:solidFill>
                  <a:srgbClr val="00B0F0"/>
                </a:solidFill>
                <a:latin typeface="UTM Avo" panose="02040603050506020204" pitchFamily="18" charset="0"/>
                <a:cs typeface="Times New Roman" panose="02020603050405020304" pitchFamily="18" charset="0"/>
              </a:rPr>
              <a:t>:</a:t>
            </a:r>
          </a:p>
          <a:p>
            <a:r>
              <a:rPr lang="en-US" sz="2800">
                <a:latin typeface="UTM Avo" panose="02040603050506020204" pitchFamily="18" charset="0"/>
              </a:rPr>
              <a:t>- Dẫn dắt vào chủ đề tự phục vụ bản thân. </a:t>
            </a:r>
          </a:p>
          <a:p>
            <a:r>
              <a:rPr lang="en-US" sz="2800">
                <a:latin typeface="UTM Avo" panose="02040603050506020204" pitchFamily="18" charset="0"/>
              </a:rPr>
              <a:t>- HS nêu được một số việc làm tự phục vụ mình. </a:t>
            </a:r>
          </a:p>
          <a:p>
            <a:r>
              <a:rPr lang="en-US" sz="2800">
                <a:latin typeface="UTM Avo" panose="02040603050506020204" pitchFamily="18" charset="0"/>
              </a:rPr>
              <a:t>- HS kể về những việc mình nên tự làm để phục vụ bản thân. </a:t>
            </a:r>
          </a:p>
          <a:p>
            <a:r>
              <a:rPr lang="en-US" sz="2800">
                <a:latin typeface="UTM Avo" panose="02040603050506020204" pitchFamily="18" charset="0"/>
              </a:rPr>
              <a:t>Khi kể cho nhau nghe, HS sẽ cảm thấy tự hào và mong muốn tiếp tục thực hiện những việc tự phục vụ.</a:t>
            </a:r>
          </a:p>
          <a:p>
            <a:endParaRPr lang="en-US" sz="2800" dirty="0"/>
          </a:p>
        </p:txBody>
      </p:sp>
    </p:spTree>
    <p:extLst>
      <p:ext uri="{BB962C8B-B14F-4D97-AF65-F5344CB8AC3E}">
        <p14:creationId xmlns:p14="http://schemas.microsoft.com/office/powerpoint/2010/main" val="172932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3" descr="ce1ed7f935192fceca30dfb2bcebe602"/>
          <p:cNvPicPr>
            <a:picLocks noChangeAspect="1"/>
          </p:cNvPicPr>
          <p:nvPr/>
        </p:nvPicPr>
        <p:blipFill>
          <a:blip r:embed="rId2"/>
          <a:srcRect l="11188" t="20367" r="10619" b="19944"/>
          <a:stretch>
            <a:fillRect/>
          </a:stretch>
        </p:blipFill>
        <p:spPr>
          <a:xfrm>
            <a:off x="813954" y="0"/>
            <a:ext cx="2878776" cy="1471597"/>
          </a:xfrm>
          <a:prstGeom prst="rect">
            <a:avLst/>
          </a:prstGeom>
        </p:spPr>
      </p:pic>
      <p:sp>
        <p:nvSpPr>
          <p:cNvPr id="2" name="TextBox 1"/>
          <p:cNvSpPr txBox="1"/>
          <p:nvPr/>
        </p:nvSpPr>
        <p:spPr>
          <a:xfrm>
            <a:off x="1254034" y="182880"/>
            <a:ext cx="1998617" cy="1200329"/>
          </a:xfrm>
          <a:prstGeom prst="rect">
            <a:avLst/>
          </a:prstGeom>
          <a:noFill/>
        </p:spPr>
        <p:txBody>
          <a:bodyPr wrap="square" rtlCol="0">
            <a:spAutoFit/>
          </a:bodyPr>
          <a:lstStyle/>
          <a:p>
            <a:r>
              <a:rPr lang="en-US" sz="7200" b="1">
                <a:solidFill>
                  <a:srgbClr val="CC0099"/>
                </a:solidFill>
                <a:latin typeface="#9Slide05 Fameliya" panose="02000503040000020004" pitchFamily="2" charset="0"/>
              </a:rPr>
              <a:t>Trò chơi: </a:t>
            </a:r>
          </a:p>
        </p:txBody>
      </p:sp>
      <p:grpSp>
        <p:nvGrpSpPr>
          <p:cNvPr id="5" name="Group 4"/>
          <p:cNvGrpSpPr/>
          <p:nvPr/>
        </p:nvGrpSpPr>
        <p:grpSpPr>
          <a:xfrm>
            <a:off x="4032067" y="59769"/>
            <a:ext cx="7045236" cy="1446550"/>
            <a:chOff x="3653244" y="182879"/>
            <a:chExt cx="7045236" cy="1446550"/>
          </a:xfrm>
        </p:grpSpPr>
        <p:sp>
          <p:nvSpPr>
            <p:cNvPr id="3" name="TextBox 2"/>
            <p:cNvSpPr txBox="1"/>
            <p:nvPr/>
          </p:nvSpPr>
          <p:spPr>
            <a:xfrm>
              <a:off x="3653245" y="182879"/>
              <a:ext cx="7045235" cy="1446550"/>
            </a:xfrm>
            <a:prstGeom prst="rect">
              <a:avLst/>
            </a:prstGeom>
            <a:noFill/>
          </p:spPr>
          <p:txBody>
            <a:bodyPr wrap="square" rtlCol="0">
              <a:spAutoFit/>
            </a:bodyPr>
            <a:lstStyle/>
            <a:p>
              <a:r>
                <a:rPr lang="en-US" sz="8800" b="1">
                  <a:ln w="142875">
                    <a:solidFill>
                      <a:srgbClr val="009999"/>
                    </a:solidFill>
                  </a:ln>
                  <a:solidFill>
                    <a:srgbClr val="009999"/>
                  </a:solidFill>
                  <a:latin typeface="UTM Gloria" panose="02040603050506020204" pitchFamily="18" charset="0"/>
                </a:rPr>
                <a:t>Ai biết tự phục vụ ?</a:t>
              </a:r>
            </a:p>
          </p:txBody>
        </p:sp>
        <p:sp>
          <p:nvSpPr>
            <p:cNvPr id="4" name="TextBox 3"/>
            <p:cNvSpPr txBox="1"/>
            <p:nvPr/>
          </p:nvSpPr>
          <p:spPr>
            <a:xfrm>
              <a:off x="3653244" y="182879"/>
              <a:ext cx="7045235" cy="1446550"/>
            </a:xfrm>
            <a:prstGeom prst="rect">
              <a:avLst/>
            </a:prstGeom>
            <a:noFill/>
          </p:spPr>
          <p:txBody>
            <a:bodyPr wrap="square" rtlCol="0">
              <a:spAutoFit/>
            </a:bodyPr>
            <a:lstStyle/>
            <a:p>
              <a:r>
                <a:rPr lang="en-US" sz="8800" b="1">
                  <a:solidFill>
                    <a:schemeClr val="bg1"/>
                  </a:solidFill>
                  <a:effectLst>
                    <a:outerShdw blurRad="38100" dist="38100" dir="2700000" algn="tl">
                      <a:srgbClr val="000000">
                        <a:alpha val="43137"/>
                      </a:srgbClr>
                    </a:outerShdw>
                  </a:effectLst>
                  <a:latin typeface="UTM Gloria" panose="02040603050506020204" pitchFamily="18" charset="0"/>
                </a:rPr>
                <a:t>Ai biết tự phục vụ ?</a:t>
              </a:r>
            </a:p>
          </p:txBody>
        </p:sp>
      </p:grpSp>
      <p:sp>
        <p:nvSpPr>
          <p:cNvPr id="8" name="圆角矩形 29">
            <a:extLst>
              <a:ext uri="{FF2B5EF4-FFF2-40B4-BE49-F238E27FC236}">
                <a16:creationId xmlns:a16="http://schemas.microsoft.com/office/drawing/2014/main" id="{B2E9BCF1-9B60-4480-AF7C-5C15044B32AD}"/>
              </a:ext>
            </a:extLst>
          </p:cNvPr>
          <p:cNvSpPr/>
          <p:nvPr/>
        </p:nvSpPr>
        <p:spPr>
          <a:xfrm>
            <a:off x="140089" y="2375514"/>
            <a:ext cx="7105282" cy="4312670"/>
          </a:xfrm>
          <a:prstGeom prst="roundRect">
            <a:avLst>
              <a:gd name="adj" fmla="val 10953"/>
            </a:avLst>
          </a:prstGeom>
          <a:solidFill>
            <a:sysClr val="window" lastClr="FFFFFF"/>
          </a:solidFill>
          <a:ln w="38100" cap="flat" cmpd="sng" algn="ctr">
            <a:solidFill>
              <a:schemeClr val="bg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c</a:t>
            </a: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4424">
                        <a14:foregroundMark x1="62242" y1="51212" x2="70788" y2="55636"/>
                        <a14:foregroundMark x1="88303" y1="52000" x2="81818" y2="62848"/>
                      </a14:backgroundRemoval>
                    </a14:imgEffect>
                  </a14:imgLayer>
                </a14:imgProps>
              </a:ext>
              <a:ext uri="{28A0092B-C50C-407E-A947-70E740481C1C}">
                <a14:useLocalDpi xmlns:a14="http://schemas.microsoft.com/office/drawing/2010/main" val="0"/>
              </a:ext>
            </a:extLst>
          </a:blip>
          <a:stretch>
            <a:fillRect/>
          </a:stretch>
        </p:blipFill>
        <p:spPr>
          <a:xfrm>
            <a:off x="6925242" y="1946367"/>
            <a:ext cx="5697832" cy="5697832"/>
          </a:xfrm>
          <a:prstGeom prst="rect">
            <a:avLst/>
          </a:prstGeom>
        </p:spPr>
      </p:pic>
      <p:sp>
        <p:nvSpPr>
          <p:cNvPr id="10" name="TextBox 9"/>
          <p:cNvSpPr txBox="1"/>
          <p:nvPr/>
        </p:nvSpPr>
        <p:spPr>
          <a:xfrm>
            <a:off x="387827" y="2541717"/>
            <a:ext cx="6609806" cy="3970318"/>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   Các bạn trong nhóm cùng kể cho nhau nghe những việc em tự làm để phục vụ bản thân. Trò chơi bắt đầu bằng: </a:t>
            </a:r>
          </a:p>
          <a:p>
            <a:pPr algn="just"/>
            <a:r>
              <a:rPr lang="en-US" sz="3600">
                <a:solidFill>
                  <a:srgbClr val="002060"/>
                </a:solidFill>
                <a:latin typeface="UTM Avo" panose="02040603050506020204" pitchFamily="18" charset="0"/>
              </a:rPr>
              <a:t>- Tớ tự……</a:t>
            </a:r>
          </a:p>
          <a:p>
            <a:pPr marL="342900" indent="-342900" algn="just">
              <a:buFontTx/>
              <a:buChar char="-"/>
            </a:pPr>
            <a:r>
              <a:rPr lang="en-US" sz="3600">
                <a:solidFill>
                  <a:srgbClr val="002060"/>
                </a:solidFill>
                <a:latin typeface="UTM Avo" panose="02040603050506020204" pitchFamily="18" charset="0"/>
              </a:rPr>
              <a:t>Mình tự…</a:t>
            </a:r>
            <a:endParaRPr lang="en-US" sz="2400">
              <a:solidFill>
                <a:srgbClr val="002060"/>
              </a:solidFill>
              <a:latin typeface="UTM Avo" panose="02040603050506020204" pitchFamily="18" charset="0"/>
            </a:endParaRPr>
          </a:p>
        </p:txBody>
      </p:sp>
    </p:spTree>
    <p:extLst>
      <p:ext uri="{BB962C8B-B14F-4D97-AF65-F5344CB8AC3E}">
        <p14:creationId xmlns:p14="http://schemas.microsoft.com/office/powerpoint/2010/main" val="31344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74055" y="856232"/>
            <a:ext cx="9471557" cy="5107199"/>
          </a:xfrm>
          <a:prstGeom prst="roundRect">
            <a:avLst>
              <a:gd name="adj" fmla="val 10496"/>
            </a:avLst>
          </a:prstGeom>
          <a:solidFill>
            <a:schemeClr val="bg1"/>
          </a:solidFill>
          <a:ln>
            <a:solidFill>
              <a:srgbClr val="1654CE"/>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pic>
        <p:nvPicPr>
          <p:cNvPr id="3" name="图片 2" descr="13"/>
          <p:cNvPicPr>
            <a:picLocks noChangeAspect="1"/>
          </p:cNvPicPr>
          <p:nvPr/>
        </p:nvPicPr>
        <p:blipFill>
          <a:blip r:embed="rId2"/>
          <a:stretch>
            <a:fillRect/>
          </a:stretch>
        </p:blipFill>
        <p:spPr>
          <a:xfrm>
            <a:off x="0" y="3752850"/>
            <a:ext cx="4822190" cy="3105150"/>
          </a:xfrm>
          <a:prstGeom prst="rect">
            <a:avLst/>
          </a:prstGeom>
        </p:spPr>
      </p:pic>
      <p:pic>
        <p:nvPicPr>
          <p:cNvPr id="4" name="图片 5" descr="千库网_游乐园乘坐热气球的女孩_元素编号12478034"/>
          <p:cNvPicPr>
            <a:picLocks noChangeAspect="1"/>
          </p:cNvPicPr>
          <p:nvPr/>
        </p:nvPicPr>
        <p:blipFill>
          <a:blip r:embed="rId3"/>
          <a:stretch>
            <a:fillRect/>
          </a:stretch>
        </p:blipFill>
        <p:spPr>
          <a:xfrm>
            <a:off x="441960" y="-144780"/>
            <a:ext cx="2385695" cy="2385695"/>
          </a:xfrm>
          <a:prstGeom prst="rect">
            <a:avLst/>
          </a:prstGeom>
        </p:spPr>
      </p:pic>
      <p:sp>
        <p:nvSpPr>
          <p:cNvPr id="7" name="Rectangle 6"/>
          <p:cNvSpPr/>
          <p:nvPr/>
        </p:nvSpPr>
        <p:spPr>
          <a:xfrm>
            <a:off x="3223594" y="1213638"/>
            <a:ext cx="5554982" cy="1169551"/>
          </a:xfrm>
          <a:prstGeom prst="rect">
            <a:avLst/>
          </a:prstGeom>
        </p:spPr>
        <p:txBody>
          <a:bodyPr wrap="none">
            <a:spAutoFit/>
          </a:bodyPr>
          <a:lstStyle/>
          <a:p>
            <a:pPr algn="ctr">
              <a:spcBef>
                <a:spcPct val="50000"/>
              </a:spcBef>
            </a:pPr>
            <a:r>
              <a:rPr lang="vi-VN"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rPr>
              <a:t>KẾT LUẬN</a:t>
            </a:r>
            <a:endParaRPr lang="en-US"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endParaRPr>
          </a:p>
        </p:txBody>
      </p:sp>
      <p:sp>
        <p:nvSpPr>
          <p:cNvPr id="8" name="TextBox 7"/>
          <p:cNvSpPr txBox="1"/>
          <p:nvPr/>
        </p:nvSpPr>
        <p:spPr>
          <a:xfrm>
            <a:off x="1893190" y="2613584"/>
            <a:ext cx="8847575" cy="1015663"/>
          </a:xfrm>
          <a:prstGeom prst="rect">
            <a:avLst/>
          </a:prstGeom>
          <a:noFill/>
        </p:spPr>
        <p:txBody>
          <a:bodyPr wrap="square" rtlCol="0">
            <a:spAutoFit/>
          </a:bodyPr>
          <a:lstStyle/>
          <a:p>
            <a:pPr algn="just"/>
            <a:r>
              <a:rPr lang="en-US" sz="6000" b="1">
                <a:solidFill>
                  <a:srgbClr val="009999"/>
                </a:solidFill>
                <a:latin typeface="UTM Avo" panose="02040603050506020204" pitchFamily="18" charset="0"/>
              </a:rPr>
              <a:t>Biết tự lo – là đã lớn!</a:t>
            </a:r>
            <a:endParaRPr lang="en-US" sz="4400" b="1">
              <a:solidFill>
                <a:srgbClr val="009999"/>
              </a:solidFill>
              <a:latin typeface="UTM Avo" panose="02040603050506020204" pitchFamily="18" charset="0"/>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7641" b="89994" l="9943" r="89976">
                        <a14:foregroundMark x1="45998" y1="13523" x2="49798" y2="16737"/>
                        <a14:foregroundMark x1="77769" y1="29351" x2="80598" y2="28745"/>
                      </a14:backgroundRemoval>
                    </a14:imgEffect>
                  </a14:imgLayer>
                </a14:imgProps>
              </a:ext>
              <a:ext uri="{28A0092B-C50C-407E-A947-70E740481C1C}">
                <a14:useLocalDpi xmlns:a14="http://schemas.microsoft.com/office/drawing/2010/main" val="0"/>
              </a:ext>
            </a:extLst>
          </a:blip>
          <a:stretch>
            <a:fillRect/>
          </a:stretch>
        </p:blipFill>
        <p:spPr>
          <a:xfrm>
            <a:off x="9128796" y="2586446"/>
            <a:ext cx="3500925" cy="46679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98277" l="9967" r="89992">
                        <a14:foregroundMark x1="59347" y1="35079" x2="57113" y2="37009"/>
                      </a14:backgroundRemoval>
                    </a14:imgEffect>
                  </a14:imgLayer>
                </a14:imgProps>
              </a:ext>
              <a:ext uri="{28A0092B-C50C-407E-A947-70E740481C1C}">
                <a14:useLocalDpi xmlns:a14="http://schemas.microsoft.com/office/drawing/2010/main" val="0"/>
              </a:ext>
            </a:extLst>
          </a:blip>
          <a:stretch>
            <a:fillRect/>
          </a:stretch>
        </p:blipFill>
        <p:spPr>
          <a:xfrm>
            <a:off x="-2548949" y="2630395"/>
            <a:ext cx="7046008" cy="4227605"/>
          </a:xfrm>
          <a:prstGeom prst="rect">
            <a:avLst/>
          </a:prstGeom>
        </p:spPr>
      </p:pic>
    </p:spTree>
    <p:extLst>
      <p:ext uri="{BB962C8B-B14F-4D97-AF65-F5344CB8AC3E}">
        <p14:creationId xmlns:p14="http://schemas.microsoft.com/office/powerpoint/2010/main" val="28136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195CA9C-B7A2-4B9B-AB4C-6B5F1B7D82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9672" y="-2113201"/>
            <a:ext cx="10718110" cy="10718110"/>
          </a:xfrm>
          <a:prstGeom prst="rect">
            <a:avLst/>
          </a:prstGeom>
        </p:spPr>
      </p:pic>
      <p:pic>
        <p:nvPicPr>
          <p:cNvPr id="3" name="图片 38">
            <a:extLst>
              <a:ext uri="{FF2B5EF4-FFF2-40B4-BE49-F238E27FC236}">
                <a16:creationId xmlns:a16="http://schemas.microsoft.com/office/drawing/2014/main" id="{A3F648F7-7CF9-4130-A6D6-80ECF9859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2" t="11111" r="39782" b="27222"/>
          <a:stretch/>
        </p:blipFill>
        <p:spPr>
          <a:xfrm>
            <a:off x="0" y="0"/>
            <a:ext cx="3676650" cy="4229100"/>
          </a:xfrm>
          <a:prstGeom prst="rect">
            <a:avLst/>
          </a:prstGeom>
        </p:spPr>
      </p:pic>
      <p:pic>
        <p:nvPicPr>
          <p:cNvPr id="4"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41" t="14722"/>
          <a:stretch/>
        </p:blipFill>
        <p:spPr>
          <a:xfrm>
            <a:off x="9814482" y="637008"/>
            <a:ext cx="1693300" cy="584835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5159" b="89881" l="0" r="99835">
                        <a14:foregroundMark x1="8794" y1="35516" x2="12923" y2="80655"/>
                        <a14:foregroundMark x1="10322" y1="72123" x2="4789" y2="74008"/>
                        <a14:foregroundMark x1="4624" y1="32540" x2="4913" y2="54762"/>
                        <a14:foregroundMark x1="5078" y1="57044" x2="4624" y2="53671"/>
                        <a14:foregroundMark x1="15731" y1="55159" x2="19736" y2="47718"/>
                        <a14:foregroundMark x1="32494" y1="19940" x2="28654" y2="70734"/>
                        <a14:foregroundMark x1="24484" y1="27381" x2="24484" y2="43651"/>
                        <a14:foregroundMark x1="32040" y1="44742" x2="38357" y2="44048"/>
                        <a14:foregroundMark x1="43311" y1="16270" x2="43765" y2="17063"/>
                        <a14:foregroundMark x1="46697" y1="39583" x2="46697" y2="47024"/>
                        <a14:foregroundMark x1="58877" y1="29960" x2="58258" y2="33333"/>
                        <a14:foregroundMark x1="42692" y1="41468" x2="42692" y2="36310"/>
                        <a14:foregroundMark x1="46078" y1="58829" x2="41618" y2="61409"/>
                        <a14:foregroundMark x1="54872" y1="52579" x2="57638" y2="52579"/>
                        <a14:foregroundMark x1="71965" y1="23313" x2="69653" y2="59921"/>
                        <a14:foregroundMark x1="67341" y1="15873" x2="63171" y2="35913"/>
                        <a14:foregroundMark x1="73204" y1="71032" x2="71346" y2="76587"/>
                        <a14:foregroundMark x1="65937" y1="62897" x2="65194" y2="67361"/>
                        <a14:foregroundMark x1="87655" y1="28175" x2="85219" y2="72917"/>
                        <a14:foregroundMark x1="92444" y1="41468" x2="94467" y2="57341"/>
                        <a14:foregroundMark x1="79810" y1="47024" x2="82576" y2="51091"/>
                        <a14:foregroundMark x1="92155" y1="69246" x2="93229" y2="72520"/>
                        <a14:foregroundMark x1="85673" y1="77381" x2="83031" y2="79563"/>
                      </a14:backgroundRemoval>
                    </a14:imgEffect>
                  </a14:imgLayer>
                </a14:imgProps>
              </a:ext>
              <a:ext uri="{28A0092B-C50C-407E-A947-70E740481C1C}">
                <a14:useLocalDpi xmlns:a14="http://schemas.microsoft.com/office/drawing/2010/main" val="0"/>
              </a:ext>
            </a:extLst>
          </a:blip>
          <a:stretch>
            <a:fillRect/>
          </a:stretch>
        </p:blipFill>
        <p:spPr>
          <a:xfrm>
            <a:off x="1311044" y="3781501"/>
            <a:ext cx="8863328" cy="3689858"/>
          </a:xfrm>
          <a:prstGeom prst="rect">
            <a:avLst/>
          </a:prstGeom>
        </p:spPr>
      </p:pic>
      <p:sp>
        <p:nvSpPr>
          <p:cNvPr id="6" name="TextBox 5"/>
          <p:cNvSpPr txBox="1"/>
          <p:nvPr/>
        </p:nvSpPr>
        <p:spPr>
          <a:xfrm>
            <a:off x="2116851" y="1906437"/>
            <a:ext cx="5217400" cy="1015663"/>
          </a:xfrm>
          <a:prstGeom prst="rect">
            <a:avLst/>
          </a:prstGeom>
          <a:noFill/>
        </p:spPr>
        <p:txBody>
          <a:bodyPr wrap="square" rtlCol="0">
            <a:spAutoFit/>
          </a:bodyPr>
          <a:lstStyle/>
          <a:p>
            <a:pPr algn="ctr"/>
            <a:r>
              <a:rPr lang="en-US" sz="6000" b="1">
                <a:solidFill>
                  <a:schemeClr val="accent1">
                    <a:lumMod val="50000"/>
                  </a:schemeClr>
                </a:solidFill>
                <a:latin typeface="UTM Guanine" panose="02040603050506020204" pitchFamily="18" charset="0"/>
              </a:rPr>
              <a:t>Hoạt động</a:t>
            </a:r>
          </a:p>
        </p:txBody>
      </p:sp>
      <p:sp>
        <p:nvSpPr>
          <p:cNvPr id="8" name="TextBox 7"/>
          <p:cNvSpPr txBox="1"/>
          <p:nvPr/>
        </p:nvSpPr>
        <p:spPr>
          <a:xfrm>
            <a:off x="4348387" y="2922100"/>
            <a:ext cx="5217400" cy="1015663"/>
          </a:xfrm>
          <a:prstGeom prst="rect">
            <a:avLst/>
          </a:prstGeom>
          <a:noFill/>
        </p:spPr>
        <p:txBody>
          <a:bodyPr wrap="square" rtlCol="0">
            <a:spAutoFit/>
          </a:bodyPr>
          <a:lstStyle/>
          <a:p>
            <a:pPr algn="ctr"/>
            <a:r>
              <a:rPr lang="en-US" sz="6000" b="1">
                <a:solidFill>
                  <a:schemeClr val="accent1">
                    <a:lumMod val="50000"/>
                  </a:schemeClr>
                </a:solidFill>
                <a:latin typeface="UTM Guanine" panose="02040603050506020204" pitchFamily="18" charset="0"/>
              </a:rPr>
              <a:t> nối tiếp</a:t>
            </a:r>
          </a:p>
        </p:txBody>
      </p:sp>
    </p:spTree>
    <p:extLst>
      <p:ext uri="{BB962C8B-B14F-4D97-AF65-F5344CB8AC3E}">
        <p14:creationId xmlns:p14="http://schemas.microsoft.com/office/powerpoint/2010/main" val="5057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3939" b="90000" l="9974" r="89939"/>
                    </a14:imgEffect>
                  </a14:imgLayer>
                </a14:imgProps>
              </a:ext>
              <a:ext uri="{28A0092B-C50C-407E-A947-70E740481C1C}">
                <a14:useLocalDpi xmlns:a14="http://schemas.microsoft.com/office/drawing/2010/main" val="0"/>
              </a:ext>
            </a:extLst>
          </a:blip>
          <a:stretch>
            <a:fillRect/>
          </a:stretch>
        </p:blipFill>
        <p:spPr>
          <a:xfrm flipH="1">
            <a:off x="-1196579" y="1122752"/>
            <a:ext cx="5278113" cy="7617786"/>
          </a:xfrm>
          <a:prstGeom prst="rect">
            <a:avLst/>
          </a:prstGeom>
        </p:spPr>
      </p:pic>
      <p:grpSp>
        <p:nvGrpSpPr>
          <p:cNvPr id="2" name="Group 1"/>
          <p:cNvGrpSpPr/>
          <p:nvPr/>
        </p:nvGrpSpPr>
        <p:grpSpPr>
          <a:xfrm>
            <a:off x="337447" y="187038"/>
            <a:ext cx="11114164" cy="1554691"/>
            <a:chOff x="687717" y="559859"/>
            <a:chExt cx="11114164" cy="1554691"/>
          </a:xfrm>
        </p:grpSpPr>
        <p:grpSp>
          <p:nvGrpSpPr>
            <p:cNvPr id="3" name="Group 2"/>
            <p:cNvGrpSpPr/>
            <p:nvPr/>
          </p:nvGrpSpPr>
          <p:grpSpPr>
            <a:xfrm>
              <a:off x="687717" y="559859"/>
              <a:ext cx="11114164" cy="1554691"/>
              <a:chOff x="389577" y="5214634"/>
              <a:chExt cx="11412846" cy="1554691"/>
            </a:xfrm>
          </p:grpSpPr>
          <p:grpSp>
            <p:nvGrpSpPr>
              <p:cNvPr id="5" name="Group 4"/>
              <p:cNvGrpSpPr/>
              <p:nvPr/>
            </p:nvGrpSpPr>
            <p:grpSpPr>
              <a:xfrm>
                <a:off x="389577" y="5214634"/>
                <a:ext cx="11412846" cy="1554691"/>
                <a:chOff x="618045" y="1254159"/>
                <a:chExt cx="11412846" cy="1554691"/>
              </a:xfrm>
            </p:grpSpPr>
            <p:sp>
              <p:nvSpPr>
                <p:cNvPr id="7" name="双波形 6">
                  <a:extLst>
                    <a:ext uri="{FF2B5EF4-FFF2-40B4-BE49-F238E27FC236}">
                      <a16:creationId xmlns:a16="http://schemas.microsoft.com/office/drawing/2014/main" id="{B4485CE8-4A46-4551-A0F9-539D760F0BF0}"/>
                    </a:ext>
                  </a:extLst>
                </p:cNvPr>
                <p:cNvSpPr/>
                <p:nvPr/>
              </p:nvSpPr>
              <p:spPr>
                <a:xfrm>
                  <a:off x="618045" y="1254160"/>
                  <a:ext cx="11412846" cy="1554690"/>
                </a:xfrm>
                <a:prstGeom prst="doubleWave">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8" name="图片 2" descr="图片包含 餐桌, 室内&#10;&#10;描述已自动生成">
                  <a:extLst>
                    <a:ext uri="{FF2B5EF4-FFF2-40B4-BE49-F238E27FC236}">
                      <a16:creationId xmlns:a16="http://schemas.microsoft.com/office/drawing/2014/main" id="{D451A6CF-C447-4E10-B02D-C374C7C849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752"/>
                <a:stretch/>
              </p:blipFill>
              <p:spPr>
                <a:xfrm>
                  <a:off x="618045" y="1254159"/>
                  <a:ext cx="2072893" cy="1554690"/>
                </a:xfrm>
                <a:prstGeom prst="rect">
                  <a:avLst/>
                </a:prstGeom>
              </p:spPr>
            </p:pic>
          </p:grpSp>
          <p:sp>
            <p:nvSpPr>
              <p:cNvPr id="6" name="TextBox 5"/>
              <p:cNvSpPr txBox="1"/>
              <p:nvPr/>
            </p:nvSpPr>
            <p:spPr>
              <a:xfrm>
                <a:off x="2462470" y="5390104"/>
                <a:ext cx="896113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B215B"/>
                  </a:solidFill>
                  <a:effectLst/>
                  <a:uLnTx/>
                  <a:uFillTx/>
                  <a:latin typeface="UTM Avo" panose="02040603050506020204" pitchFamily="18" charset="0"/>
                  <a:ea typeface="+mn-ea"/>
                  <a:cs typeface="+mn-cs"/>
                </a:endParaRPr>
              </a:p>
            </p:txBody>
          </p:sp>
        </p:grpSp>
        <p:sp>
          <p:nvSpPr>
            <p:cNvPr id="4" name="TextBox 3">
              <a:extLst>
                <a:ext uri="{FF2B5EF4-FFF2-40B4-BE49-F238E27FC236}">
                  <a16:creationId xmlns:a16="http://schemas.microsoft.com/office/drawing/2014/main" id="{42799716-C7CF-44DB-9FBF-694E689100AA}"/>
                </a:ext>
              </a:extLst>
            </p:cNvPr>
            <p:cNvSpPr txBox="1"/>
            <p:nvPr/>
          </p:nvSpPr>
          <p:spPr>
            <a:xfrm>
              <a:off x="1697039" y="947885"/>
              <a:ext cx="9339953" cy="769441"/>
            </a:xfrm>
            <a:prstGeom prst="rect">
              <a:avLst/>
            </a:prstGeom>
            <a:noFill/>
          </p:spPr>
          <p:txBody>
            <a:bodyPr wrap="square" rtlCol="0">
              <a:spAutoFit/>
            </a:bodyPr>
            <a:lstStyle/>
            <a:p>
              <a:pPr algn="ctr"/>
              <a:r>
                <a:rPr lang="en-US" sz="4400" b="1">
                  <a:solidFill>
                    <a:srgbClr val="009999"/>
                  </a:solidFill>
                  <a:latin typeface="UTM Avo" panose="02040603050506020204" pitchFamily="18" charset="0"/>
                </a:rPr>
                <a:t>Hãy cùng nói với bố mẹ:</a:t>
              </a:r>
              <a:endParaRPr lang="en-US" sz="4400" b="1" i="1" dirty="0">
                <a:solidFill>
                  <a:srgbClr val="009999"/>
                </a:solidFill>
                <a:latin typeface="UTM Avo" panose="02040603050506020204" pitchFamily="18" charset="0"/>
              </a:endParaRPr>
            </a:p>
          </p:txBody>
        </p:sp>
      </p:gr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3574" b="96184" l="6175" r="99099">
                        <a14:foregroundMark x1="43696" y1="32283" x2="60463" y2="36523"/>
                        <a14:foregroundMark x1="49571" y1="39855" x2="52573" y2="41914"/>
                        <a14:foregroundMark x1="65309" y1="64325" x2="64794" y2="81345"/>
                        <a14:foregroundMark x1="71870" y1="48031" x2="77230" y2="62992"/>
                        <a14:foregroundMark x1="82890" y1="64325" x2="76201" y2="69110"/>
                        <a14:foregroundMark x1="73285" y1="57117" x2="73285" y2="59116"/>
                        <a14:foregroundMark x1="80660" y1="73410" x2="83662" y2="73592"/>
                        <a14:foregroundMark x1="66895" y1="66505" x2="67796" y2="70987"/>
                        <a14:foregroundMark x1="44211" y1="51181" x2="44082" y2="59661"/>
                        <a14:foregroundMark x1="43010" y1="39855" x2="41209" y2="50212"/>
                        <a14:foregroundMark x1="41209" y1="39673" x2="30317" y2="39128"/>
                      </a14:backgroundRemoval>
                    </a14:imgEffect>
                  </a14:imgLayer>
                </a14:imgProps>
              </a:ext>
              <a:ext uri="{28A0092B-C50C-407E-A947-70E740481C1C}">
                <a14:useLocalDpi xmlns:a14="http://schemas.microsoft.com/office/drawing/2010/main" val="0"/>
              </a:ext>
            </a:extLst>
          </a:blip>
          <a:stretch>
            <a:fillRect/>
          </a:stretch>
        </p:blipFill>
        <p:spPr>
          <a:xfrm>
            <a:off x="7205304" y="3225800"/>
            <a:ext cx="5557719" cy="393353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061" l="9983" r="89931"/>
                    </a14:imgEffect>
                  </a14:imgLayer>
                </a14:imgProps>
              </a:ext>
              <a:ext uri="{28A0092B-C50C-407E-A947-70E740481C1C}">
                <a14:useLocalDpi xmlns:a14="http://schemas.microsoft.com/office/drawing/2010/main" val="0"/>
              </a:ext>
            </a:extLst>
          </a:blip>
          <a:stretch>
            <a:fillRect/>
          </a:stretch>
        </p:blipFill>
        <p:spPr>
          <a:xfrm flipH="1">
            <a:off x="602544" y="1508773"/>
            <a:ext cx="4831352" cy="6917489"/>
          </a:xfrm>
          <a:prstGeom prst="rect">
            <a:avLst/>
          </a:prstGeom>
        </p:spPr>
      </p:pic>
      <p:sp>
        <p:nvSpPr>
          <p:cNvPr id="12" name="Speech Bubble: Oval 38">
            <a:extLst>
              <a:ext uri="{FF2B5EF4-FFF2-40B4-BE49-F238E27FC236}">
                <a16:creationId xmlns:a16="http://schemas.microsoft.com/office/drawing/2014/main" id="{512DEC50-8341-9C22-EF7E-8EC75E2E2CF2}"/>
              </a:ext>
            </a:extLst>
          </p:cNvPr>
          <p:cNvSpPr/>
          <p:nvPr/>
        </p:nvSpPr>
        <p:spPr>
          <a:xfrm>
            <a:off x="4346631" y="1954285"/>
            <a:ext cx="4289369" cy="2563526"/>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2060"/>
                </a:solidFill>
                <a:latin typeface="UTM Aptima" panose="02040603050506020204" pitchFamily="18" charset="0"/>
              </a:rPr>
              <a:t>Bố mẹ ơi, con tự làm được ạ!</a:t>
            </a:r>
            <a:endParaRPr lang="en-US" sz="7200" b="1">
              <a:solidFill>
                <a:srgbClr val="002060"/>
              </a:solidFill>
              <a:latin typeface="UTM Aptima" panose="02040603050506020204" pitchFamily="18" charset="0"/>
              <a:ea typeface="Cambria" panose="02040503050406030204" pitchFamily="18" charset="0"/>
            </a:endParaRPr>
          </a:p>
        </p:txBody>
      </p:sp>
    </p:spTree>
    <p:extLst>
      <p:ext uri="{BB962C8B-B14F-4D97-AF65-F5344CB8AC3E}">
        <p14:creationId xmlns:p14="http://schemas.microsoft.com/office/powerpoint/2010/main" val="219421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4EEC385A-F172-4B80-82B6-736C7AB350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22" t="11111" r="39782" b="27222"/>
          <a:stretch/>
        </p:blipFill>
        <p:spPr>
          <a:xfrm>
            <a:off x="0" y="0"/>
            <a:ext cx="3676650" cy="4229100"/>
          </a:xfrm>
          <a:prstGeom prst="rect">
            <a:avLst/>
          </a:prstGeom>
        </p:spPr>
      </p:pic>
      <p:pic>
        <p:nvPicPr>
          <p:cNvPr id="3" name="图片 3">
            <a:extLst>
              <a:ext uri="{FF2B5EF4-FFF2-40B4-BE49-F238E27FC236}">
                <a16:creationId xmlns:a16="http://schemas.microsoft.com/office/drawing/2014/main" id="{33BC5D77-B482-4900-B279-5E3B53A54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976" y="4990972"/>
            <a:ext cx="1918896" cy="1671296"/>
          </a:xfrm>
          <a:prstGeom prst="rect">
            <a:avLst/>
          </a:prstGeom>
        </p:spPr>
      </p:pic>
      <p:pic>
        <p:nvPicPr>
          <p:cNvPr id="4" name="图片 4">
            <a:extLst>
              <a:ext uri="{FF2B5EF4-FFF2-40B4-BE49-F238E27FC236}">
                <a16:creationId xmlns:a16="http://schemas.microsoft.com/office/drawing/2014/main" id="{E98F1E81-ADB8-4E19-9A26-DCE0AA9E9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860" y="0"/>
            <a:ext cx="3951140" cy="3657600"/>
          </a:xfrm>
          <a:prstGeom prst="rect">
            <a:avLst/>
          </a:prstGeom>
        </p:spPr>
      </p:pic>
      <p:sp>
        <p:nvSpPr>
          <p:cNvPr id="5" name="TextBox 4"/>
          <p:cNvSpPr txBox="1"/>
          <p:nvPr/>
        </p:nvSpPr>
        <p:spPr>
          <a:xfrm>
            <a:off x="1310424" y="2114550"/>
            <a:ext cx="8686800"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sz="11500">
                <a:solidFill>
                  <a:srgbClr val="009999"/>
                </a:solidFill>
                <a:effectLst>
                  <a:reflection blurRad="6350" stA="50000" endA="300" endPos="50000" dist="29997" dir="5400000" sy="-100000" algn="bl" rotWithShape="0"/>
                </a:effectLst>
                <a:latin typeface="UTM Avenida" panose="02040603050506020204" pitchFamily="18" charset="0"/>
              </a:rPr>
              <a:t>Chúc em học tốt</a:t>
            </a:r>
          </a:p>
        </p:txBody>
      </p:sp>
    </p:spTree>
    <p:extLst>
      <p:ext uri="{BB962C8B-B14F-4D97-AF65-F5344CB8AC3E}">
        <p14:creationId xmlns:p14="http://schemas.microsoft.com/office/powerpoint/2010/main" val="95186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2" presetClass="entr" presetSubtype="1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66316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195CA9C-B7A2-4B9B-AB4C-6B5F1B7D82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88240" y="-1162373"/>
            <a:ext cx="8186132" cy="8186132"/>
          </a:xfrm>
          <a:prstGeom prst="rect">
            <a:avLst/>
          </a:prstGeom>
        </p:spPr>
      </p:pic>
      <p:pic>
        <p:nvPicPr>
          <p:cNvPr id="3" name="图片 38">
            <a:extLst>
              <a:ext uri="{FF2B5EF4-FFF2-40B4-BE49-F238E27FC236}">
                <a16:creationId xmlns:a16="http://schemas.microsoft.com/office/drawing/2014/main" id="{A3F648F7-7CF9-4130-A6D6-80ECF9859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22" t="11111" r="39782" b="27222"/>
          <a:stretch/>
        </p:blipFill>
        <p:spPr>
          <a:xfrm>
            <a:off x="0" y="0"/>
            <a:ext cx="3676650" cy="4229100"/>
          </a:xfrm>
          <a:prstGeom prst="rect">
            <a:avLst/>
          </a:prstGeom>
        </p:spPr>
      </p:pic>
      <p:pic>
        <p:nvPicPr>
          <p:cNvPr id="4"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41" t="14722"/>
          <a:stretch/>
        </p:blipFill>
        <p:spPr>
          <a:xfrm>
            <a:off x="9814482" y="637008"/>
            <a:ext cx="1693300" cy="5848350"/>
          </a:xfrm>
          <a:prstGeom prst="rect">
            <a:avLst/>
          </a:prstGeom>
        </p:spPr>
      </p:pic>
      <p:pic>
        <p:nvPicPr>
          <p:cNvPr id="5" name="Picture 4"/>
          <p:cNvPicPr>
            <a:picLocks noChangeAspect="1"/>
          </p:cNvPicPr>
          <p:nvPr/>
        </p:nvPicPr>
        <p:blipFill>
          <a:blip r:embed="rId5"/>
          <a:stretch>
            <a:fillRect/>
          </a:stretch>
        </p:blipFill>
        <p:spPr>
          <a:xfrm>
            <a:off x="3134417" y="1941570"/>
            <a:ext cx="5346655" cy="2865368"/>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5159" b="89881" l="0" r="99835">
                        <a14:foregroundMark x1="8794" y1="35516" x2="12923" y2="80655"/>
                        <a14:foregroundMark x1="10322" y1="72123" x2="4789" y2="74008"/>
                        <a14:foregroundMark x1="4624" y1="32540" x2="4913" y2="54762"/>
                        <a14:foregroundMark x1="5078" y1="57044" x2="4624" y2="53671"/>
                        <a14:foregroundMark x1="15731" y1="55159" x2="19736" y2="47718"/>
                        <a14:foregroundMark x1="32494" y1="19940" x2="28654" y2="70734"/>
                        <a14:foregroundMark x1="24484" y1="27381" x2="24484" y2="43651"/>
                        <a14:foregroundMark x1="32040" y1="44742" x2="38357" y2="44048"/>
                        <a14:foregroundMark x1="43311" y1="16270" x2="43765" y2="17063"/>
                        <a14:foregroundMark x1="46697" y1="39583" x2="46697" y2="47024"/>
                        <a14:foregroundMark x1="58877" y1="29960" x2="58258" y2="33333"/>
                        <a14:foregroundMark x1="42692" y1="41468" x2="42692" y2="36310"/>
                        <a14:foregroundMark x1="46078" y1="58829" x2="41618" y2="61409"/>
                        <a14:foregroundMark x1="54872" y1="52579" x2="57638" y2="52579"/>
                        <a14:foregroundMark x1="71965" y1="23313" x2="69653" y2="59921"/>
                        <a14:foregroundMark x1="67341" y1="15873" x2="63171" y2="35913"/>
                        <a14:foregroundMark x1="73204" y1="71032" x2="71346" y2="76587"/>
                        <a14:foregroundMark x1="65937" y1="62897" x2="65194" y2="67361"/>
                        <a14:foregroundMark x1="87655" y1="28175" x2="85219" y2="72917"/>
                        <a14:foregroundMark x1="92444" y1="41468" x2="94467" y2="57341"/>
                        <a14:foregroundMark x1="79810" y1="47024" x2="82576" y2="51091"/>
                        <a14:foregroundMark x1="92155" y1="69246" x2="93229" y2="72520"/>
                        <a14:foregroundMark x1="85673" y1="77381" x2="83031" y2="79563"/>
                      </a14:backgroundRemoval>
                    </a14:imgEffect>
                  </a14:imgLayer>
                </a14:imgProps>
              </a:ext>
              <a:ext uri="{28A0092B-C50C-407E-A947-70E740481C1C}">
                <a14:useLocalDpi xmlns:a14="http://schemas.microsoft.com/office/drawing/2010/main" val="0"/>
              </a:ext>
            </a:extLst>
          </a:blip>
          <a:stretch>
            <a:fillRect/>
          </a:stretch>
        </p:blipFill>
        <p:spPr>
          <a:xfrm>
            <a:off x="1311044" y="3781501"/>
            <a:ext cx="8863328" cy="3689858"/>
          </a:xfrm>
          <a:prstGeom prst="rect">
            <a:avLst/>
          </a:prstGeom>
        </p:spPr>
      </p:pic>
    </p:spTree>
    <p:extLst>
      <p:ext uri="{BB962C8B-B14F-4D97-AF65-F5344CB8AC3E}">
        <p14:creationId xmlns:p14="http://schemas.microsoft.com/office/powerpoint/2010/main" val="256362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8">
            <a:extLst>
              <a:ext uri="{FF2B5EF4-FFF2-40B4-BE49-F238E27FC236}">
                <a16:creationId xmlns:a16="http://schemas.microsoft.com/office/drawing/2014/main" id="{A3F648F7-7CF9-4130-A6D6-80ECF98593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22" t="11111" r="39782" b="27222"/>
          <a:stretch/>
        </p:blipFill>
        <p:spPr>
          <a:xfrm>
            <a:off x="-1" y="-1"/>
            <a:ext cx="4729287" cy="5439905"/>
          </a:xfrm>
          <a:prstGeom prst="rect">
            <a:avLst/>
          </a:prstGeom>
        </p:spPr>
      </p:pic>
      <p:grpSp>
        <p:nvGrpSpPr>
          <p:cNvPr id="9" name="Group 8"/>
          <p:cNvGrpSpPr/>
          <p:nvPr/>
        </p:nvGrpSpPr>
        <p:grpSpPr>
          <a:xfrm>
            <a:off x="687717" y="559859"/>
            <a:ext cx="11114164" cy="1554691"/>
            <a:chOff x="687717" y="559859"/>
            <a:chExt cx="11114164" cy="1554691"/>
          </a:xfrm>
        </p:grpSpPr>
        <p:grpSp>
          <p:nvGrpSpPr>
            <p:cNvPr id="2" name="Group 1"/>
            <p:cNvGrpSpPr/>
            <p:nvPr/>
          </p:nvGrpSpPr>
          <p:grpSpPr>
            <a:xfrm>
              <a:off x="687717" y="559859"/>
              <a:ext cx="11114164" cy="1554691"/>
              <a:chOff x="389577" y="5214634"/>
              <a:chExt cx="11412846" cy="1554691"/>
            </a:xfrm>
          </p:grpSpPr>
          <p:grpSp>
            <p:nvGrpSpPr>
              <p:cNvPr id="3" name="Group 2"/>
              <p:cNvGrpSpPr/>
              <p:nvPr/>
            </p:nvGrpSpPr>
            <p:grpSpPr>
              <a:xfrm>
                <a:off x="389577" y="5214634"/>
                <a:ext cx="11412846" cy="1554691"/>
                <a:chOff x="618045" y="1254159"/>
                <a:chExt cx="11412846" cy="1554691"/>
              </a:xfrm>
            </p:grpSpPr>
            <p:sp>
              <p:nvSpPr>
                <p:cNvPr id="5" name="双波形 6">
                  <a:extLst>
                    <a:ext uri="{FF2B5EF4-FFF2-40B4-BE49-F238E27FC236}">
                      <a16:creationId xmlns:a16="http://schemas.microsoft.com/office/drawing/2014/main" id="{B4485CE8-4A46-4551-A0F9-539D760F0BF0}"/>
                    </a:ext>
                  </a:extLst>
                </p:cNvPr>
                <p:cNvSpPr/>
                <p:nvPr/>
              </p:nvSpPr>
              <p:spPr>
                <a:xfrm>
                  <a:off x="618045" y="1254160"/>
                  <a:ext cx="11412846" cy="1554690"/>
                </a:xfrm>
                <a:prstGeom prst="doubleWave">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2" descr="图片包含 餐桌, 室内&#10;&#10;描述已自动生成">
                  <a:extLst>
                    <a:ext uri="{FF2B5EF4-FFF2-40B4-BE49-F238E27FC236}">
                      <a16:creationId xmlns:a16="http://schemas.microsoft.com/office/drawing/2014/main" id="{D451A6CF-C447-4E10-B02D-C374C7C849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752"/>
                <a:stretch/>
              </p:blipFill>
              <p:spPr>
                <a:xfrm>
                  <a:off x="618045" y="1254159"/>
                  <a:ext cx="2072893" cy="1554690"/>
                </a:xfrm>
                <a:prstGeom prst="rect">
                  <a:avLst/>
                </a:prstGeom>
              </p:spPr>
            </p:pic>
          </p:grpSp>
          <p:sp>
            <p:nvSpPr>
              <p:cNvPr id="4" name="TextBox 3"/>
              <p:cNvSpPr txBox="1"/>
              <p:nvPr/>
            </p:nvSpPr>
            <p:spPr>
              <a:xfrm>
                <a:off x="2462470" y="5390104"/>
                <a:ext cx="896113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B215B"/>
                  </a:solidFill>
                  <a:effectLst/>
                  <a:uLnTx/>
                  <a:uFillTx/>
                  <a:latin typeface="UTM Avo" panose="02040603050506020204" pitchFamily="18" charset="0"/>
                  <a:ea typeface="+mn-ea"/>
                  <a:cs typeface="+mn-cs"/>
                </a:endParaRPr>
              </a:p>
            </p:txBody>
          </p:sp>
        </p:grpSp>
        <p:sp>
          <p:nvSpPr>
            <p:cNvPr id="8" name="TextBox 7">
              <a:extLst>
                <a:ext uri="{FF2B5EF4-FFF2-40B4-BE49-F238E27FC236}">
                  <a16:creationId xmlns:a16="http://schemas.microsoft.com/office/drawing/2014/main" id="{42799716-C7CF-44DB-9FBF-694E689100AA}"/>
                </a:ext>
              </a:extLst>
            </p:cNvPr>
            <p:cNvSpPr txBox="1"/>
            <p:nvPr/>
          </p:nvSpPr>
          <p:spPr>
            <a:xfrm>
              <a:off x="2245633" y="737039"/>
              <a:ext cx="9339953" cy="1200329"/>
            </a:xfrm>
            <a:prstGeom prst="rect">
              <a:avLst/>
            </a:prstGeom>
            <a:noFill/>
          </p:spPr>
          <p:txBody>
            <a:bodyPr wrap="square" rtlCol="0">
              <a:spAutoFit/>
            </a:bodyPr>
            <a:lstStyle/>
            <a:p>
              <a:pPr algn="ctr"/>
              <a:r>
                <a:rPr lang="en-US" sz="3600" b="1">
                  <a:solidFill>
                    <a:srgbClr val="CC0099"/>
                  </a:solidFill>
                  <a:latin typeface="UTM Avo" panose="02040603050506020204" pitchFamily="18" charset="0"/>
                </a:rPr>
                <a:t>1. Nghe và thảo luận về câu chuyện </a:t>
              </a:r>
              <a:r>
                <a:rPr lang="en-US" sz="3600" b="1" i="1">
                  <a:solidFill>
                    <a:srgbClr val="CC0099"/>
                  </a:solidFill>
                  <a:latin typeface="UTM Avo" panose="02040603050506020204" pitchFamily="18" charset="0"/>
                </a:rPr>
                <a:t>Bạn nhỏ hay gọi “Mẹ ơi!”</a:t>
              </a:r>
              <a:endParaRPr lang="en-US" sz="3600" b="1" i="1" dirty="0">
                <a:solidFill>
                  <a:srgbClr val="CC0099"/>
                </a:solidFill>
                <a:latin typeface="UTM Avo" panose="02040603050506020204" pitchFamily="18" charset="0"/>
              </a:endParaRPr>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039" y="3215838"/>
            <a:ext cx="9888330" cy="2591162"/>
          </a:xfrm>
          <a:prstGeom prst="rect">
            <a:avLst/>
          </a:prstGeom>
          <a:ln>
            <a:noFill/>
          </a:ln>
          <a:effectLst>
            <a:softEdge rad="112500"/>
          </a:effectLst>
        </p:spPr>
      </p:pic>
    </p:spTree>
    <p:extLst>
      <p:ext uri="{BB962C8B-B14F-4D97-AF65-F5344CB8AC3E}">
        <p14:creationId xmlns:p14="http://schemas.microsoft.com/office/powerpoint/2010/main" val="343122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187B40CD-4C1D-4AAC-AE7F-A5FB7C0C7A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154" b="68860"/>
          <a:stretch/>
        </p:blipFill>
        <p:spPr>
          <a:xfrm>
            <a:off x="283096" y="686261"/>
            <a:ext cx="2458331" cy="2135581"/>
          </a:xfrm>
          <a:prstGeom prst="rect">
            <a:avLst/>
          </a:prstGeom>
        </p:spPr>
      </p:pic>
      <p:pic>
        <p:nvPicPr>
          <p:cNvPr id="3" name="图片 12">
            <a:extLst>
              <a:ext uri="{FF2B5EF4-FFF2-40B4-BE49-F238E27FC236}">
                <a16:creationId xmlns:a16="http://schemas.microsoft.com/office/drawing/2014/main" id="{6195CA9C-B7A2-4B9B-AB4C-6B5F1B7D82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8891" y="-1247879"/>
            <a:ext cx="10565387" cy="10565387"/>
          </a:xfrm>
          <a:prstGeom prst="rect">
            <a:avLst/>
          </a:prstGeom>
        </p:spPr>
      </p:pic>
      <p:sp>
        <p:nvSpPr>
          <p:cNvPr id="4" name="TextBox 3"/>
          <p:cNvSpPr txBox="1"/>
          <p:nvPr/>
        </p:nvSpPr>
        <p:spPr>
          <a:xfrm>
            <a:off x="1735810" y="2991173"/>
            <a:ext cx="7609667" cy="1323439"/>
          </a:xfrm>
          <a:prstGeom prst="rect">
            <a:avLst/>
          </a:prstGeom>
          <a:noFill/>
        </p:spPr>
        <p:txBody>
          <a:bodyPr wrap="square" rtlCol="0">
            <a:spAutoFit/>
          </a:bodyPr>
          <a:lstStyle/>
          <a:p>
            <a:pPr algn="ctr"/>
            <a:r>
              <a:rPr lang="en-US" sz="4000" b="1">
                <a:solidFill>
                  <a:srgbClr val="CC0099"/>
                </a:solidFill>
                <a:latin typeface="UTM Avo" panose="02040603050506020204" pitchFamily="18" charset="0"/>
              </a:rPr>
              <a:t>Nghe kể câu chuyện</a:t>
            </a:r>
          </a:p>
          <a:p>
            <a:pPr algn="ctr"/>
            <a:r>
              <a:rPr lang="en-US" sz="4000" b="1">
                <a:solidFill>
                  <a:srgbClr val="CC0099"/>
                </a:solidFill>
                <a:latin typeface="UTM Avo" panose="02040603050506020204" pitchFamily="18" charset="0"/>
              </a:rPr>
              <a:t>Bạn nhỏ hay gọi “Mẹ ơi!”</a:t>
            </a:r>
          </a:p>
        </p:txBody>
      </p:sp>
    </p:spTree>
    <p:extLst>
      <p:ext uri="{BB962C8B-B14F-4D97-AF65-F5344CB8AC3E}">
        <p14:creationId xmlns:p14="http://schemas.microsoft.com/office/powerpoint/2010/main" val="6261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29">
            <a:extLst>
              <a:ext uri="{FF2B5EF4-FFF2-40B4-BE49-F238E27FC236}">
                <a16:creationId xmlns:a16="http://schemas.microsoft.com/office/drawing/2014/main" id="{B2E9BCF1-9B60-4480-AF7C-5C15044B32AD}"/>
              </a:ext>
            </a:extLst>
          </p:cNvPr>
          <p:cNvSpPr/>
          <p:nvPr/>
        </p:nvSpPr>
        <p:spPr>
          <a:xfrm>
            <a:off x="445048" y="1037691"/>
            <a:ext cx="11302669" cy="5704670"/>
          </a:xfrm>
          <a:prstGeom prst="roundRect">
            <a:avLst>
              <a:gd name="adj" fmla="val 10953"/>
            </a:avLst>
          </a:prstGeom>
          <a:solidFill>
            <a:sysClr val="window" lastClr="FFFFFF"/>
          </a:solidFill>
          <a:ln w="38100" cap="flat" cmpd="sng" algn="ctr">
            <a:solidFill>
              <a:srgbClr val="D933B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sp>
        <p:nvSpPr>
          <p:cNvPr id="3" name="TextBox 2"/>
          <p:cNvSpPr txBox="1"/>
          <p:nvPr/>
        </p:nvSpPr>
        <p:spPr>
          <a:xfrm>
            <a:off x="788574" y="1098990"/>
            <a:ext cx="10912649" cy="5509200"/>
          </a:xfrm>
          <a:prstGeom prst="rect">
            <a:avLst/>
          </a:prstGeom>
          <a:noFill/>
        </p:spPr>
        <p:txBody>
          <a:bodyPr wrap="square" rtlCol="0">
            <a:spAutoFit/>
          </a:bodyPr>
          <a:lstStyle/>
          <a:p>
            <a:r>
              <a:rPr lang="en-US" sz="3200">
                <a:latin typeface="UTM Avo" panose="02040603050506020204" pitchFamily="18" charset="0"/>
              </a:rPr>
              <a:t>     Kẹo là một cô bé xinh xắn, đã học lớp 2 rồi nhưng vẫn chưa tự làm được nhiều việc.</a:t>
            </a:r>
          </a:p>
          <a:p>
            <a:r>
              <a:rPr lang="en-US" sz="3200">
                <a:latin typeface="UTM Avo" panose="02040603050506020204" pitchFamily="18" charset="0"/>
              </a:rPr>
              <a:t>    Khi đang chơi, khát nước, Kẹo gọi: “Mẹ ơi, con khát!”, ngay lập tức mẹ rót nước mang đến cho Kẹo.</a:t>
            </a:r>
            <a:br>
              <a:rPr lang="en-US" sz="3200">
                <a:latin typeface="UTM Avo" panose="02040603050506020204" pitchFamily="18" charset="0"/>
              </a:rPr>
            </a:br>
            <a:r>
              <a:rPr lang="en-US" sz="3200">
                <a:latin typeface="UTM Avo" panose="02040603050506020204" pitchFamily="18" charset="0"/>
              </a:rPr>
              <a:t>    Khi muốn đi chơi mà không thấy dép đâu, Kẹo gọi: “Mẹ ơi, đôi dép màu hồng của con ở đâu?”, mẹ vội vàng đi tìm dép cho Kẹo.</a:t>
            </a:r>
          </a:p>
          <a:p>
            <a:r>
              <a:rPr lang="en-US" sz="3200">
                <a:latin typeface="UTM Avo" panose="02040603050506020204" pitchFamily="18" charset="0"/>
              </a:rPr>
              <a:t>    Kẹo muốn đi sinh nhật bạn, buộc tóc lên cho xinh, Kẹo gọi: “Mẹ ơi, mẹ buộc tóc cho con!”</a:t>
            </a:r>
            <a:br>
              <a:rPr lang="en-US" sz="3200">
                <a:latin typeface="UTM Avo" panose="02040603050506020204" pitchFamily="18" charset="0"/>
              </a:rPr>
            </a:br>
            <a:r>
              <a:rPr lang="en-US" sz="3200">
                <a:latin typeface="UTM Avo" panose="02040603050506020204" pitchFamily="18" charset="0"/>
              </a:rPr>
              <a:t>Bây giờ thì các bạn đã hiểu, vì sao mọi người thường gọi bé Kẹo là cô bé “Mẹ ơi!”.</a:t>
            </a:r>
            <a:endParaRPr lang="en-US" sz="4400" dirty="0">
              <a:latin typeface="UTM Avo" panose="02040603050506020204" pitchFamily="18" charset="0"/>
            </a:endParaRPr>
          </a:p>
        </p:txBody>
      </p:sp>
      <p:sp>
        <p:nvSpPr>
          <p:cNvPr id="4" name="TextBox 3"/>
          <p:cNvSpPr txBox="1"/>
          <p:nvPr/>
        </p:nvSpPr>
        <p:spPr>
          <a:xfrm>
            <a:off x="3121989" y="274511"/>
            <a:ext cx="6245817" cy="646331"/>
          </a:xfrm>
          <a:prstGeom prst="rect">
            <a:avLst/>
          </a:prstGeom>
          <a:noFill/>
        </p:spPr>
        <p:txBody>
          <a:bodyPr wrap="square" rtlCol="0">
            <a:spAutoFit/>
          </a:bodyPr>
          <a:lstStyle/>
          <a:p>
            <a:r>
              <a:rPr lang="en-US" sz="3600" b="1">
                <a:solidFill>
                  <a:srgbClr val="CC0099"/>
                </a:solidFill>
                <a:latin typeface="UTM Avo" panose="02040603050506020204" pitchFamily="18" charset="0"/>
              </a:rPr>
              <a:t>Bạn nhỏ hay gọi “Mẹ ơi!”</a:t>
            </a:r>
          </a:p>
        </p:txBody>
      </p:sp>
    </p:spTree>
    <p:extLst>
      <p:ext uri="{BB962C8B-B14F-4D97-AF65-F5344CB8AC3E}">
        <p14:creationId xmlns:p14="http://schemas.microsoft.com/office/powerpoint/2010/main" val="307784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0" y="309966"/>
            <a:ext cx="4612548" cy="1199287"/>
            <a:chOff x="539552" y="1091903"/>
            <a:chExt cx="3707903" cy="650875"/>
          </a:xfrm>
        </p:grpSpPr>
        <p:sp>
          <p:nvSpPr>
            <p:cNvPr id="3" name="Trapezoid 8"/>
            <p:cNvSpPr/>
            <p:nvPr/>
          </p:nvSpPr>
          <p:spPr bwMode="auto">
            <a:xfrm rot="16200000">
              <a:off x="245080" y="1386375"/>
              <a:ext cx="650875" cy="61931"/>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Pentagon 9"/>
            <p:cNvSpPr/>
            <p:nvPr/>
          </p:nvSpPr>
          <p:spPr bwMode="auto">
            <a:xfrm>
              <a:off x="539552" y="1131590"/>
              <a:ext cx="3707903" cy="568325"/>
            </a:xfrm>
            <a:prstGeom prst="homePlate">
              <a:avLst>
                <a:gd name="adj" fmla="val 36274"/>
              </a:avLst>
            </a:prstGeom>
            <a:solidFill>
              <a:srgbClr val="FF7C6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TextBox 7"/>
          <p:cNvSpPr txBox="1"/>
          <p:nvPr/>
        </p:nvSpPr>
        <p:spPr>
          <a:xfrm>
            <a:off x="263023" y="521962"/>
            <a:ext cx="4680938" cy="769441"/>
          </a:xfrm>
          <a:prstGeom prst="rect">
            <a:avLst/>
          </a:prstGeom>
          <a:noFill/>
        </p:spPr>
        <p:txBody>
          <a:bodyPr wrap="square" rtlCol="0">
            <a:spAutoFit/>
          </a:bodyPr>
          <a:lstStyle/>
          <a:p>
            <a:r>
              <a:rPr lang="en-US" sz="4400" b="1">
                <a:solidFill>
                  <a:schemeClr val="bg1"/>
                </a:solidFill>
                <a:latin typeface="UTM Avo" panose="02040603050506020204" pitchFamily="18" charset="0"/>
              </a:rPr>
              <a:t>THẢO LUẬN</a:t>
            </a:r>
          </a:p>
        </p:txBody>
      </p:sp>
      <p:pic>
        <p:nvPicPr>
          <p:cNvPr id="9"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60" y="2846326"/>
            <a:ext cx="3192652" cy="4150449"/>
          </a:xfrm>
          <a:prstGeom prst="rect">
            <a:avLst/>
          </a:prstGeom>
        </p:spPr>
      </p:pic>
      <p:sp>
        <p:nvSpPr>
          <p:cNvPr id="10" name="Speech Bubble: Oval 38">
            <a:extLst>
              <a:ext uri="{FF2B5EF4-FFF2-40B4-BE49-F238E27FC236}">
                <a16:creationId xmlns:a16="http://schemas.microsoft.com/office/drawing/2014/main" id="{512DEC50-8341-9C22-EF7E-8EC75E2E2CF2}"/>
              </a:ext>
            </a:extLst>
          </p:cNvPr>
          <p:cNvSpPr/>
          <p:nvPr/>
        </p:nvSpPr>
        <p:spPr>
          <a:xfrm flipH="1">
            <a:off x="2493659" y="1291402"/>
            <a:ext cx="4744049" cy="3212575"/>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ptima" panose="02040603050506020204" pitchFamily="18" charset="0"/>
                <a:ea typeface="Cambria" panose="02040503050406030204" pitchFamily="18" charset="0"/>
              </a:rPr>
              <a:t>Em có nhận xét </a:t>
            </a:r>
          </a:p>
          <a:p>
            <a:pPr algn="ctr"/>
            <a:r>
              <a:rPr lang="en-US" sz="4000" b="1">
                <a:solidFill>
                  <a:srgbClr val="CA3659"/>
                </a:solidFill>
                <a:latin typeface="UTM Aptima" panose="02040603050506020204" pitchFamily="18" charset="0"/>
                <a:ea typeface="Cambria" panose="02040503050406030204" pitchFamily="18" charset="0"/>
              </a:rPr>
              <a:t>gì về bạn nhỏ trong câu chuyện trên?</a:t>
            </a:r>
          </a:p>
        </p:txBody>
      </p:sp>
      <p:pic>
        <p:nvPicPr>
          <p:cNvPr id="11" name="Picture 10" descr="A child reading a book&#10;&#10;Description automatically generated with low confidence">
            <a:extLst>
              <a:ext uri="{FF2B5EF4-FFF2-40B4-BE49-F238E27FC236}">
                <a16:creationId xmlns:a16="http://schemas.microsoft.com/office/drawing/2014/main" id="{BFDBF3DF-9501-4982-8201-9738EE999A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909893" y="3187076"/>
            <a:ext cx="4037334" cy="4037334"/>
          </a:xfrm>
          <a:prstGeom prst="rect">
            <a:avLst/>
          </a:prstGeom>
        </p:spPr>
      </p:pic>
      <p:sp>
        <p:nvSpPr>
          <p:cNvPr id="12" name="Oval 39">
            <a:extLst>
              <a:ext uri="{FF2B5EF4-FFF2-40B4-BE49-F238E27FC236}">
                <a16:creationId xmlns:a16="http://schemas.microsoft.com/office/drawing/2014/main" id="{B1DE219B-3DE6-1DE8-961B-B7310EA4BED7}"/>
              </a:ext>
            </a:extLst>
          </p:cNvPr>
          <p:cNvSpPr/>
          <p:nvPr/>
        </p:nvSpPr>
        <p:spPr>
          <a:xfrm>
            <a:off x="4493390" y="4313482"/>
            <a:ext cx="4926830" cy="2544518"/>
          </a:xfrm>
          <a:custGeom>
            <a:avLst/>
            <a:gdLst>
              <a:gd name="connsiteX0" fmla="*/ 0 w 3437363"/>
              <a:gd name="connsiteY0" fmla="*/ 1272259 h 2544518"/>
              <a:gd name="connsiteX1" fmla="*/ 1718682 w 3437363"/>
              <a:gd name="connsiteY1" fmla="*/ 0 h 2544518"/>
              <a:gd name="connsiteX2" fmla="*/ 3437364 w 3437363"/>
              <a:gd name="connsiteY2" fmla="*/ 1272259 h 2544518"/>
              <a:gd name="connsiteX3" fmla="*/ 1718682 w 3437363"/>
              <a:gd name="connsiteY3" fmla="*/ 2544518 h 2544518"/>
              <a:gd name="connsiteX4" fmla="*/ 0 w 3437363"/>
              <a:gd name="connsiteY4" fmla="*/ 1272259 h 254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363" h="2544518" fill="none" extrusionOk="0">
                <a:moveTo>
                  <a:pt x="0" y="1272259"/>
                </a:moveTo>
                <a:cubicBezTo>
                  <a:pt x="-99557" y="529538"/>
                  <a:pt x="808737" y="8969"/>
                  <a:pt x="1718682" y="0"/>
                </a:cubicBezTo>
                <a:cubicBezTo>
                  <a:pt x="2719163" y="-61584"/>
                  <a:pt x="3556664" y="580783"/>
                  <a:pt x="3437364" y="1272259"/>
                </a:cubicBezTo>
                <a:cubicBezTo>
                  <a:pt x="3459116" y="1995306"/>
                  <a:pt x="2567085" y="2441786"/>
                  <a:pt x="1718682" y="2544518"/>
                </a:cubicBezTo>
                <a:cubicBezTo>
                  <a:pt x="758735" y="2533959"/>
                  <a:pt x="91614" y="2080738"/>
                  <a:pt x="0" y="1272259"/>
                </a:cubicBezTo>
                <a:close/>
              </a:path>
              <a:path w="3437363" h="2544518" stroke="0" extrusionOk="0">
                <a:moveTo>
                  <a:pt x="0" y="1272259"/>
                </a:moveTo>
                <a:cubicBezTo>
                  <a:pt x="74034" y="578401"/>
                  <a:pt x="762024" y="-10032"/>
                  <a:pt x="1718682" y="0"/>
                </a:cubicBezTo>
                <a:cubicBezTo>
                  <a:pt x="2551809" y="12210"/>
                  <a:pt x="3423912" y="619966"/>
                  <a:pt x="3437364" y="1272259"/>
                </a:cubicBezTo>
                <a:cubicBezTo>
                  <a:pt x="3416192" y="2036276"/>
                  <a:pt x="2778114" y="2619392"/>
                  <a:pt x="1718682" y="2544518"/>
                </a:cubicBezTo>
                <a:cubicBezTo>
                  <a:pt x="739761" y="2677479"/>
                  <a:pt x="-17777" y="1977871"/>
                  <a:pt x="0" y="1272259"/>
                </a:cubicBezTo>
                <a:close/>
              </a:path>
            </a:pathLst>
          </a:custGeom>
          <a:ln>
            <a:solidFill>
              <a:srgbClr val="002060"/>
            </a:solidFill>
            <a:extLst>
              <a:ext uri="{C807C97D-BFC1-408E-A445-0C87EB9F89A2}">
                <ask:lineSketchStyleProps xmlns:ask="http://schemas.microsoft.com/office/drawing/2018/sketchyshapes" sd="2214188587">
                  <a:prstGeom prst="ellipse">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a:solidFill>
                  <a:schemeClr val="accent5">
                    <a:lumMod val="75000"/>
                  </a:schemeClr>
                </a:solidFill>
                <a:latin typeface="UTM Avo" panose="02040603050506020204" pitchFamily="18" charset="0"/>
              </a:rPr>
              <a:t>Bạn nhỏ chưa biết tự giác làm những việc cá nhân của mình.</a:t>
            </a:r>
            <a:endParaRPr lang="en-US" sz="3200" dirty="0">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417211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0" y="309966"/>
            <a:ext cx="4612548" cy="1199287"/>
            <a:chOff x="539552" y="1091903"/>
            <a:chExt cx="3707903" cy="650875"/>
          </a:xfrm>
        </p:grpSpPr>
        <p:sp>
          <p:nvSpPr>
            <p:cNvPr id="3" name="Trapezoid 8"/>
            <p:cNvSpPr/>
            <p:nvPr/>
          </p:nvSpPr>
          <p:spPr bwMode="auto">
            <a:xfrm rot="16200000">
              <a:off x="245080" y="1386375"/>
              <a:ext cx="650875" cy="61931"/>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Pentagon 9"/>
            <p:cNvSpPr/>
            <p:nvPr/>
          </p:nvSpPr>
          <p:spPr bwMode="auto">
            <a:xfrm>
              <a:off x="539552" y="1131590"/>
              <a:ext cx="3707903" cy="568325"/>
            </a:xfrm>
            <a:prstGeom prst="homePlate">
              <a:avLst>
                <a:gd name="adj" fmla="val 36274"/>
              </a:avLst>
            </a:prstGeom>
            <a:solidFill>
              <a:srgbClr val="FF7C6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TextBox 7"/>
          <p:cNvSpPr txBox="1"/>
          <p:nvPr/>
        </p:nvSpPr>
        <p:spPr>
          <a:xfrm>
            <a:off x="263023" y="521962"/>
            <a:ext cx="4680938" cy="769441"/>
          </a:xfrm>
          <a:prstGeom prst="rect">
            <a:avLst/>
          </a:prstGeom>
          <a:noFill/>
        </p:spPr>
        <p:txBody>
          <a:bodyPr wrap="square" rtlCol="0">
            <a:spAutoFit/>
          </a:bodyPr>
          <a:lstStyle/>
          <a:p>
            <a:r>
              <a:rPr lang="en-US" sz="4400" b="1">
                <a:solidFill>
                  <a:schemeClr val="bg1"/>
                </a:solidFill>
                <a:latin typeface="UTM Avo" panose="02040603050506020204" pitchFamily="18" charset="0"/>
              </a:rPr>
              <a:t>THẢO LUẬN</a:t>
            </a:r>
          </a:p>
        </p:txBody>
      </p:sp>
      <p:pic>
        <p:nvPicPr>
          <p:cNvPr id="9"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32612" y="2707551"/>
            <a:ext cx="3192652" cy="4150449"/>
          </a:xfrm>
          <a:prstGeom prst="rect">
            <a:avLst/>
          </a:prstGeom>
        </p:spPr>
      </p:pic>
      <p:sp>
        <p:nvSpPr>
          <p:cNvPr id="10" name="Speech Bubble: Oval 38">
            <a:extLst>
              <a:ext uri="{FF2B5EF4-FFF2-40B4-BE49-F238E27FC236}">
                <a16:creationId xmlns:a16="http://schemas.microsoft.com/office/drawing/2014/main" id="{512DEC50-8341-9C22-EF7E-8EC75E2E2CF2}"/>
              </a:ext>
            </a:extLst>
          </p:cNvPr>
          <p:cNvSpPr/>
          <p:nvPr/>
        </p:nvSpPr>
        <p:spPr>
          <a:xfrm>
            <a:off x="5626797" y="809864"/>
            <a:ext cx="4744049" cy="2565599"/>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rgbClr val="CA3659"/>
                </a:solidFill>
                <a:latin typeface="UTM Aptima" panose="02040603050506020204" pitchFamily="18" charset="0"/>
                <a:ea typeface="Cambria" panose="02040503050406030204" pitchFamily="18" charset="0"/>
              </a:rPr>
              <a:t>Em có lời khuyên gì cho bạn ấy?</a:t>
            </a:r>
          </a:p>
        </p:txBody>
      </p:sp>
      <p:pic>
        <p:nvPicPr>
          <p:cNvPr id="11" name="Picture 10" descr="A child reading a book&#10;&#10;Description automatically generated with low confidence">
            <a:extLst>
              <a:ext uri="{FF2B5EF4-FFF2-40B4-BE49-F238E27FC236}">
                <a16:creationId xmlns:a16="http://schemas.microsoft.com/office/drawing/2014/main" id="{BFDBF3DF-9501-4982-8201-9738EE999A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8871" y="3240410"/>
            <a:ext cx="4037334" cy="4037334"/>
          </a:xfrm>
          <a:prstGeom prst="rect">
            <a:avLst/>
          </a:prstGeom>
        </p:spPr>
      </p:pic>
      <p:grpSp>
        <p:nvGrpSpPr>
          <p:cNvPr id="7" name="Group 6"/>
          <p:cNvGrpSpPr/>
          <p:nvPr/>
        </p:nvGrpSpPr>
        <p:grpSpPr>
          <a:xfrm>
            <a:off x="2743200" y="3580108"/>
            <a:ext cx="6586780" cy="3053167"/>
            <a:chOff x="2743200" y="3580108"/>
            <a:chExt cx="6586780" cy="3053167"/>
          </a:xfrm>
        </p:grpSpPr>
        <p:sp>
          <p:nvSpPr>
            <p:cNvPr id="5" name="Rounded Rectangular Callout 4"/>
            <p:cNvSpPr/>
            <p:nvPr/>
          </p:nvSpPr>
          <p:spPr>
            <a:xfrm>
              <a:off x="2743200" y="3580108"/>
              <a:ext cx="6586780" cy="3053167"/>
            </a:xfrm>
            <a:prstGeom prst="wedgeRoundRectCallout">
              <a:avLst>
                <a:gd name="adj1" fmla="val -57068"/>
                <a:gd name="adj2" fmla="val 163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13681" y="3812582"/>
              <a:ext cx="6261316" cy="2554545"/>
            </a:xfrm>
            <a:prstGeom prst="rect">
              <a:avLst/>
            </a:prstGeom>
            <a:noFill/>
          </p:spPr>
          <p:txBody>
            <a:bodyPr wrap="square" rtlCol="0">
              <a:spAutoFit/>
            </a:bodyPr>
            <a:lstStyle/>
            <a:p>
              <a:pPr algn="just"/>
              <a:r>
                <a:rPr lang="en-US" sz="3200" b="1">
                  <a:solidFill>
                    <a:schemeClr val="accent5">
                      <a:lumMod val="75000"/>
                    </a:schemeClr>
                  </a:solidFill>
                  <a:latin typeface="UTM Aptima" panose="02040603050506020204" pitchFamily="18" charset="0"/>
                </a:rPr>
                <a:t>Bạn Kẹo đã lớn cần biết tự làm những công việc vừa sức để tự phục vụ bản thân mình. Như vậy bạn  sẽ tự lập hơn mà không cần nhờ đến mẹ nhiều nữa.</a:t>
              </a:r>
            </a:p>
          </p:txBody>
        </p:sp>
      </p:grpSp>
    </p:spTree>
    <p:extLst>
      <p:ext uri="{BB962C8B-B14F-4D97-AF65-F5344CB8AC3E}">
        <p14:creationId xmlns:p14="http://schemas.microsoft.com/office/powerpoint/2010/main" val="1542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74055" y="856232"/>
            <a:ext cx="9471557" cy="5107199"/>
          </a:xfrm>
          <a:prstGeom prst="roundRect">
            <a:avLst>
              <a:gd name="adj" fmla="val 10496"/>
            </a:avLst>
          </a:prstGeom>
          <a:solidFill>
            <a:schemeClr val="bg1"/>
          </a:solidFill>
          <a:ln>
            <a:solidFill>
              <a:srgbClr val="1654CE"/>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panose="020B0400000000000000" charset="-122"/>
              <a:ea typeface="思源黑体 CN Normal" panose="020B0400000000000000" charset="-122"/>
              <a:sym typeface="思源黑体 CN Normal" panose="020B0400000000000000" charset="-122"/>
            </a:endParaRPr>
          </a:p>
        </p:txBody>
      </p:sp>
      <p:pic>
        <p:nvPicPr>
          <p:cNvPr id="3" name="图片 2" descr="13"/>
          <p:cNvPicPr>
            <a:picLocks noChangeAspect="1"/>
          </p:cNvPicPr>
          <p:nvPr/>
        </p:nvPicPr>
        <p:blipFill>
          <a:blip r:embed="rId2"/>
          <a:stretch>
            <a:fillRect/>
          </a:stretch>
        </p:blipFill>
        <p:spPr>
          <a:xfrm>
            <a:off x="0" y="3752850"/>
            <a:ext cx="4822190" cy="3105150"/>
          </a:xfrm>
          <a:prstGeom prst="rect">
            <a:avLst/>
          </a:prstGeom>
        </p:spPr>
      </p:pic>
      <p:pic>
        <p:nvPicPr>
          <p:cNvPr id="4" name="图片 5" descr="千库网_游乐园乘坐热气球的女孩_元素编号12478034"/>
          <p:cNvPicPr>
            <a:picLocks noChangeAspect="1"/>
          </p:cNvPicPr>
          <p:nvPr/>
        </p:nvPicPr>
        <p:blipFill>
          <a:blip r:embed="rId3"/>
          <a:stretch>
            <a:fillRect/>
          </a:stretch>
        </p:blipFill>
        <p:spPr>
          <a:xfrm>
            <a:off x="441960" y="-144780"/>
            <a:ext cx="2385695" cy="2385695"/>
          </a:xfrm>
          <a:prstGeom prst="rect">
            <a:avLst/>
          </a:prstGeom>
        </p:spPr>
      </p:pic>
      <p:pic>
        <p:nvPicPr>
          <p:cNvPr id="5" name="图片 2" descr="千库网_上课的学生认真听讲_元素编号12283118"/>
          <p:cNvPicPr>
            <a:picLocks noChangeAspect="1"/>
          </p:cNvPicPr>
          <p:nvPr/>
        </p:nvPicPr>
        <p:blipFill>
          <a:blip r:embed="rId4"/>
          <a:stretch>
            <a:fillRect/>
          </a:stretch>
        </p:blipFill>
        <p:spPr>
          <a:xfrm>
            <a:off x="9410388" y="4125645"/>
            <a:ext cx="2940050" cy="2940050"/>
          </a:xfrm>
          <a:prstGeom prst="rect">
            <a:avLst/>
          </a:prstGeom>
        </p:spPr>
      </p:pic>
      <p:sp>
        <p:nvSpPr>
          <p:cNvPr id="7" name="Rectangle 6"/>
          <p:cNvSpPr/>
          <p:nvPr/>
        </p:nvSpPr>
        <p:spPr>
          <a:xfrm>
            <a:off x="3223594" y="1213638"/>
            <a:ext cx="5554982" cy="1169551"/>
          </a:xfrm>
          <a:prstGeom prst="rect">
            <a:avLst/>
          </a:prstGeom>
        </p:spPr>
        <p:txBody>
          <a:bodyPr wrap="none">
            <a:spAutoFit/>
          </a:bodyPr>
          <a:lstStyle/>
          <a:p>
            <a:pPr algn="ctr">
              <a:spcBef>
                <a:spcPct val="50000"/>
              </a:spcBef>
            </a:pPr>
            <a:r>
              <a:rPr lang="vi-VN"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rPr>
              <a:t>KẾT LUẬN</a:t>
            </a:r>
            <a:endParaRPr lang="en-US" altLang="vi-VN" sz="7000" b="1" dirty="0">
              <a:ln w="6600">
                <a:solidFill>
                  <a:schemeClr val="accent2"/>
                </a:solidFill>
                <a:prstDash val="solid"/>
              </a:ln>
              <a:solidFill>
                <a:srgbClr val="FFFFFF"/>
              </a:solidFill>
              <a:effectLst>
                <a:glow rad="228600">
                  <a:schemeClr val="accent2">
                    <a:satMod val="175000"/>
                    <a:alpha val="40000"/>
                  </a:schemeClr>
                </a:glow>
                <a:outerShdw dist="38100" dir="2700000" algn="tl" rotWithShape="0">
                  <a:schemeClr val="accent2"/>
                </a:outerShdw>
              </a:effectLst>
              <a:latin typeface="UTM Thanh Nhac TL" panose="02040603050506020204" pitchFamily="18" charset="0"/>
              <a:cs typeface="Times New Roman" panose="02020603050405020304" charset="0"/>
            </a:endParaRPr>
          </a:p>
        </p:txBody>
      </p:sp>
      <p:sp>
        <p:nvSpPr>
          <p:cNvPr id="8" name="TextBox 7"/>
          <p:cNvSpPr txBox="1"/>
          <p:nvPr/>
        </p:nvSpPr>
        <p:spPr>
          <a:xfrm>
            <a:off x="1370307" y="2598321"/>
            <a:ext cx="8679051" cy="2308324"/>
          </a:xfrm>
          <a:prstGeom prst="rect">
            <a:avLst/>
          </a:prstGeom>
          <a:noFill/>
        </p:spPr>
        <p:txBody>
          <a:bodyPr wrap="square" rtlCol="0">
            <a:spAutoFit/>
          </a:bodyPr>
          <a:lstStyle/>
          <a:p>
            <a:pPr algn="just"/>
            <a:r>
              <a:rPr lang="en-US" sz="4800" b="1">
                <a:solidFill>
                  <a:srgbClr val="CC0099"/>
                </a:solidFill>
                <a:latin typeface="UTM Avo" panose="02040603050506020204" pitchFamily="18" charset="0"/>
              </a:rPr>
              <a:t>     Em đã lớn, em biết tự làm những việc vừa sức để tự phục vụ cho mình.</a:t>
            </a:r>
          </a:p>
        </p:txBody>
      </p:sp>
    </p:spTree>
    <p:extLst>
      <p:ext uri="{BB962C8B-B14F-4D97-AF65-F5344CB8AC3E}">
        <p14:creationId xmlns:p14="http://schemas.microsoft.com/office/powerpoint/2010/main" val="40817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908</Words>
  <Application>Microsoft Office PowerPoint</Application>
  <PresentationFormat>Widescreen</PresentationFormat>
  <Paragraphs>82</Paragraphs>
  <Slides>25</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25</vt:i4>
      </vt:variant>
    </vt:vector>
  </HeadingPairs>
  <TitlesOfParts>
    <vt:vector size="44" baseType="lpstr">
      <vt:lpstr>#9Slide05 Heroe Inline Pro</vt:lpstr>
      <vt:lpstr>UTM Gloria</vt:lpstr>
      <vt:lpstr>#9Slide05 SVNThe Carpenter</vt:lpstr>
      <vt:lpstr>UTM Aptima</vt:lpstr>
      <vt:lpstr>UTM Avo</vt:lpstr>
      <vt:lpstr>字魂115号-刀刀体</vt:lpstr>
      <vt:lpstr>#9Slide07 HoneyCream</vt:lpstr>
      <vt:lpstr>SVN-Newton</vt:lpstr>
      <vt:lpstr>SVN-Dancing Script</vt:lpstr>
      <vt:lpstr>思源黑体 CN Normal</vt:lpstr>
      <vt:lpstr>Arial</vt:lpstr>
      <vt:lpstr>Calibri</vt:lpstr>
      <vt:lpstr>#9Slide05 Fameliya</vt:lpstr>
      <vt:lpstr>UTM Guanine</vt:lpstr>
      <vt:lpstr>UTM Thanh Nhac TL</vt:lpstr>
      <vt:lpstr>Times New Roman</vt:lpstr>
      <vt:lpstr>UTM Avenida</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37</cp:revision>
  <dcterms:created xsi:type="dcterms:W3CDTF">2022-11-05T16:48:12Z</dcterms:created>
  <dcterms:modified xsi:type="dcterms:W3CDTF">2022-11-09T14:41:14Z</dcterms:modified>
</cp:coreProperties>
</file>