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3" r:id="rId2"/>
  </p:sldMasterIdLst>
  <p:notesMasterIdLst>
    <p:notesMasterId r:id="rId26"/>
  </p:notesMasterIdLst>
  <p:handoutMasterIdLst>
    <p:handoutMasterId r:id="rId27"/>
  </p:handoutMasterIdLst>
  <p:sldIdLst>
    <p:sldId id="259" r:id="rId3"/>
    <p:sldId id="276" r:id="rId4"/>
    <p:sldId id="295" r:id="rId5"/>
    <p:sldId id="256" r:id="rId6"/>
    <p:sldId id="320" r:id="rId7"/>
    <p:sldId id="314" r:id="rId8"/>
    <p:sldId id="258" r:id="rId9"/>
    <p:sldId id="307" r:id="rId10"/>
    <p:sldId id="265" r:id="rId11"/>
    <p:sldId id="308" r:id="rId12"/>
    <p:sldId id="315" r:id="rId13"/>
    <p:sldId id="273" r:id="rId14"/>
    <p:sldId id="309" r:id="rId15"/>
    <p:sldId id="310" r:id="rId16"/>
    <p:sldId id="267" r:id="rId17"/>
    <p:sldId id="316" r:id="rId18"/>
    <p:sldId id="271" r:id="rId19"/>
    <p:sldId id="306" r:id="rId20"/>
    <p:sldId id="313" r:id="rId21"/>
    <p:sldId id="319" r:id="rId22"/>
    <p:sldId id="321" r:id="rId23"/>
    <p:sldId id="270" r:id="rId24"/>
    <p:sldId id="317" r:id="rId25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  <p:bold r:id="rId29"/>
    </p:embeddedFont>
    <p:embeddedFont>
      <p:font typeface="字魂59号-创粗黑" panose="020B0604020202020204" charset="-122"/>
      <p:regular r:id="rId30"/>
    </p:embeddedFont>
    <p:embeddedFont>
      <p:font typeface="#9Slide03 Montserrat Medium" panose="020B0604020202020204" charset="0"/>
      <p:regular r:id="rId31"/>
    </p:embeddedFont>
    <p:embeddedFont>
      <p:font typeface="#9Slide03 Penumbra" panose="020B0604020202020204" charset="0"/>
      <p:bold r:id="rId32"/>
    </p:embeddedFont>
    <p:embeddedFont>
      <p:font typeface="#9Slide03 SFU Futura_05 ExtraBo" panose="020B0604020202020204" charset="0"/>
      <p:bold r:id="rId33"/>
    </p:embeddedFont>
    <p:embeddedFont>
      <p:font typeface="#9Slide03 SVNEvery Movie Every " panose="02000500000000000000" charset="0"/>
      <p:regular r:id="rId34"/>
    </p:embeddedFont>
    <p:embeddedFont>
      <p:font typeface="#9Slide05 SVNUT Triumph" panose="00000500000000000000" charset="0"/>
      <p:italic r:id="rId35"/>
    </p:embeddedFont>
    <p:embeddedFont>
      <p:font typeface="#9Slide07 Altus" panose="020B0604020202020204" charset="0"/>
      <p:regular r:id="rId36"/>
    </p:embeddedFont>
    <p:embeddedFont>
      <p:font typeface="#9Slide07 HoneyCream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DengXian" panose="02010600030101010101" pitchFamily="2" charset="-122"/>
      <p:regular r:id="rId46"/>
      <p:bold r:id="rId47"/>
    </p:embeddedFont>
    <p:embeddedFont>
      <p:font typeface="DengXian" panose="02010600030101010101" pitchFamily="2" charset="-122"/>
      <p:regular r:id="rId46"/>
      <p:bold r:id="rId47"/>
    </p:embeddedFont>
    <p:embeddedFont>
      <p:font typeface="DengXian Light" panose="02010600030101010101" pitchFamily="2" charset="-122"/>
      <p:regular r:id="rId48"/>
    </p:embeddedFont>
  </p:embeddedFontLst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94">
          <p15:clr>
            <a:srgbClr val="A4A3A4"/>
          </p15:clr>
        </p15:guide>
        <p15:guide id="2" pos="3763">
          <p15:clr>
            <a:srgbClr val="A4A3A4"/>
          </p15:clr>
        </p15:guide>
        <p15:guide id="3" orient="horz" pos="22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852"/>
    <a:srgbClr val="BF5E60"/>
    <a:srgbClr val="A34143"/>
    <a:srgbClr val="522504"/>
    <a:srgbClr val="3CA535"/>
    <a:srgbClr val="1F730B"/>
    <a:srgbClr val="498E40"/>
    <a:srgbClr val="004952"/>
    <a:srgbClr val="00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962"/>
    <p:restoredTop sz="94640"/>
  </p:normalViewPr>
  <p:slideViewPr>
    <p:cSldViewPr snapToGrid="0" snapToObjects="1" showGuides="1">
      <p:cViewPr varScale="1">
        <p:scale>
          <a:sx n="67" d="100"/>
          <a:sy n="67" d="100"/>
        </p:scale>
        <p:origin x="1997" y="1027"/>
      </p:cViewPr>
      <p:guideLst>
        <p:guide orient="horz" pos="3594"/>
        <p:guide pos="3763"/>
        <p:guide orient="horz" pos="227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B837A-4F50-0840-98B4-297D59CBA587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733B-4A2F-4E4E-80BF-E72B5690F0A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40748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284C1-8670-49C3-B67F-A6697502E6C4}" type="datetimeFigureOut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39BE3-3F13-46D3-BC75-170175CDB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681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63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906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214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39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177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9117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162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214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755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163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047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18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56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6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14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0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189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391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583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839BE3-3F13-46D3-BC75-170175CDBD5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94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5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68C430-C6E6-784E-9D9D-A2FAFE40E12F}" type="datetimeFigureOut">
              <a:rPr kumimoji="1" lang="zh-CN" altLang="en-US" smtClean="0"/>
              <a:t>2022/11/13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D448FB-7E06-454F-9CAF-88D6592C9D4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88F3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88F37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Linh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5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16204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KHỞI ĐỘNG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489291" y="1378427"/>
            <a:ext cx="1189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4498849" y="248136"/>
            <a:ext cx="7300828" cy="4536691"/>
            <a:chOff x="5155453" y="259936"/>
            <a:chExt cx="6278463" cy="6156720"/>
          </a:xfrm>
        </p:grpSpPr>
        <p:sp>
          <p:nvSpPr>
            <p:cNvPr id="15" name="折角形 14"/>
            <p:cNvSpPr/>
            <p:nvPr/>
          </p:nvSpPr>
          <p:spPr>
            <a:xfrm>
              <a:off x="5155453" y="259936"/>
              <a:ext cx="6278463" cy="5346705"/>
            </a:xfrm>
            <a:prstGeom prst="foldedCorner">
              <a:avLst>
                <a:gd name="adj" fmla="val 12237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311991" y="259936"/>
              <a:ext cx="5850056" cy="6156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Tiêu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dùng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sản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phẩm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nông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nghiệp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mua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nấu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quá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nhiều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các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bộ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phận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của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để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nuôi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hoặc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làm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bón;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tiết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kiệm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nguồn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tưới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tiêu</a:t>
              </a:r>
              <a:r>
                <a:rPr lang="nl-NL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;...</a:t>
              </a:r>
              <a:endParaRPr lang="en-VN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28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9DC5F6-3263-284C-9CD3-C807482E8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7" r="6413"/>
          <a:stretch/>
        </p:blipFill>
        <p:spPr>
          <a:xfrm>
            <a:off x="392323" y="754621"/>
            <a:ext cx="3976697" cy="53487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Thức ăn thừa để được bao lâu? Khi nào nên vứt thức ăn trong tủ lạnh?">
            <a:extLst>
              <a:ext uri="{FF2B5EF4-FFF2-40B4-BE49-F238E27FC236}">
                <a16:creationId xmlns:a16="http://schemas.microsoft.com/office/drawing/2014/main" id="{C35104C7-9D2D-4A44-9D8A-B4EF7D57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41" y="4310930"/>
            <a:ext cx="3355467" cy="2399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 biện pháp tiết kiệm nước đáng lưu ý - Litter, it costs you">
            <a:extLst>
              <a:ext uri="{FF2B5EF4-FFF2-40B4-BE49-F238E27FC236}">
                <a16:creationId xmlns:a16="http://schemas.microsoft.com/office/drawing/2014/main" id="{80E8BBF8-3FFA-0D4A-BE9A-F8E90661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654" y="4310929"/>
            <a:ext cx="3305605" cy="23995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3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171506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THỰC HÀNH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91507" y="1378427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88375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rminator 6">
            <a:extLst>
              <a:ext uri="{FF2B5EF4-FFF2-40B4-BE49-F238E27FC236}">
                <a16:creationId xmlns:a16="http://schemas.microsoft.com/office/drawing/2014/main" id="{0E2CC9B7-0711-0C4C-A895-164098392602}"/>
              </a:ext>
            </a:extLst>
          </p:cNvPr>
          <p:cNvSpPr/>
          <p:nvPr/>
        </p:nvSpPr>
        <p:spPr>
          <a:xfrm>
            <a:off x="7777984" y="3739291"/>
            <a:ext cx="3873242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6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2:</a:t>
            </a:r>
            <a:endParaRPr kumimoji="1" lang="zh-CN" altLang="en-US" sz="36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B46A4D1E-5A62-3E47-A1B8-5A67132DB41E}"/>
              </a:ext>
            </a:extLst>
          </p:cNvPr>
          <p:cNvSpPr/>
          <p:nvPr/>
        </p:nvSpPr>
        <p:spPr>
          <a:xfrm>
            <a:off x="7175864" y="707923"/>
            <a:ext cx="4681840" cy="2721077"/>
          </a:xfrm>
          <a:prstGeom prst="cloud">
            <a:avLst/>
          </a:prstGeom>
          <a:solidFill>
            <a:srgbClr val="A3414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Cambria" panose="02040503050406030204" pitchFamily="18" charset="0"/>
              </a:rPr>
              <a:t>Hãy cho biết em sẽ làm gì khi gặp tình huống sau? Vì sao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ABC202-745F-3545-BCE0-0790A8D8DBF7}"/>
              </a:ext>
            </a:extLst>
          </p:cNvPr>
          <p:cNvGrpSpPr/>
          <p:nvPr/>
        </p:nvGrpSpPr>
        <p:grpSpPr>
          <a:xfrm>
            <a:off x="6102077" y="4224528"/>
            <a:ext cx="7225055" cy="2633472"/>
            <a:chOff x="5782648" y="4043054"/>
            <a:chExt cx="7225055" cy="2633472"/>
          </a:xfrm>
        </p:grpSpPr>
        <p:pic>
          <p:nvPicPr>
            <p:cNvPr id="15" name="图片 8">
              <a:extLst>
                <a:ext uri="{FF2B5EF4-FFF2-40B4-BE49-F238E27FC236}">
                  <a16:creationId xmlns:a16="http://schemas.microsoft.com/office/drawing/2014/main" id="{643D1041-0BE2-CC4E-8601-0965D8A0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799" y="4043054"/>
              <a:ext cx="3366755" cy="263347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B10C18-BF8F-EA45-9349-CB9839052FBE}"/>
                </a:ext>
              </a:extLst>
            </p:cNvPr>
            <p:cNvSpPr/>
            <p:nvPr/>
          </p:nvSpPr>
          <p:spPr>
            <a:xfrm>
              <a:off x="5782648" y="5462600"/>
              <a:ext cx="7225055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2000" b="1" dirty="0">
                  <a:ln/>
                  <a:solidFill>
                    <a:srgbClr val="FFC000"/>
                  </a:solidFill>
                  <a:latin typeface="#9Slide03 SVNEvery Movie Every " panose="02000500000000000000" pitchFamily="2" charset="77"/>
                </a:rPr>
                <a:t>ĐÓNG CẶP NHÓM ĐÔI</a:t>
              </a:r>
              <a:endParaRPr lang="en-US" sz="2000" b="1" cap="none" spc="0" dirty="0">
                <a:ln/>
                <a:solidFill>
                  <a:srgbClr val="FFC000"/>
                </a:solidFill>
                <a:effectLst/>
                <a:latin typeface="#9Slide03 SVNEvery Movie Every " panose="02000500000000000000" pitchFamily="2" charset="7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0137E59-7281-9744-8E49-F70D1117168F}"/>
              </a:ext>
            </a:extLst>
          </p:cNvPr>
          <p:cNvGrpSpPr/>
          <p:nvPr/>
        </p:nvGrpSpPr>
        <p:grpSpPr>
          <a:xfrm>
            <a:off x="6822125" y="1218547"/>
            <a:ext cx="5369875" cy="4420904"/>
            <a:chOff x="6095999" y="3557423"/>
            <a:chExt cx="4664337" cy="3472348"/>
          </a:xfrm>
        </p:grpSpPr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22D389BA-AA72-6546-B192-76AE03318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A11E0AD-6242-6E44-BF19-53D448434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88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FA257D-DECF-DD46-A7DD-0D43C8AB6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668" y="883907"/>
            <a:ext cx="6357620" cy="5090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3BA6B787-F4EF-9F42-AC9A-AA9E21F8D621}"/>
              </a:ext>
            </a:extLst>
          </p:cNvPr>
          <p:cNvSpPr/>
          <p:nvPr/>
        </p:nvSpPr>
        <p:spPr>
          <a:xfrm>
            <a:off x="4608576" y="762407"/>
            <a:ext cx="4535424" cy="19019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sao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hết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sẽ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nl-NL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lại</a:t>
            </a:r>
            <a:r>
              <a:rPr lang="en-VN" sz="2800" dirty="0">
                <a:solidFill>
                  <a:schemeClr val="bg1"/>
                </a:solidFill>
                <a:effectLst/>
                <a:latin typeface="Cambria" panose="02040503050406030204" pitchFamily="18" charset="0"/>
              </a:rPr>
              <a:t> </a:t>
            </a:r>
            <a:endParaRPr lang="en-VN" sz="28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59BF6432-9ECF-7444-82D8-34A929CEC03F}"/>
              </a:ext>
            </a:extLst>
          </p:cNvPr>
          <p:cNvSpPr/>
          <p:nvPr/>
        </p:nvSpPr>
        <p:spPr>
          <a:xfrm>
            <a:off x="4632960" y="871702"/>
            <a:ext cx="4785360" cy="19019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lấy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thức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ăn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cho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cả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bạn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nữa</a:t>
            </a: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VN" sz="28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8ED5BA-B9BD-3344-9DE0-F786275F4B38}"/>
              </a:ext>
            </a:extLst>
          </p:cNvPr>
          <p:cNvGrpSpPr/>
          <p:nvPr/>
        </p:nvGrpSpPr>
        <p:grpSpPr>
          <a:xfrm>
            <a:off x="6627351" y="2468715"/>
            <a:ext cx="5581938" cy="4543484"/>
            <a:chOff x="6627351" y="2468715"/>
            <a:chExt cx="5581938" cy="4543484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61987708-1D8F-BA47-9BDD-0A1A9E5D4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796414">
              <a:off x="7146578" y="1949488"/>
              <a:ext cx="4543484" cy="558193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7CEDA5F-DC32-A244-A421-A675CA75A977}"/>
                </a:ext>
              </a:extLst>
            </p:cNvPr>
            <p:cNvSpPr txBox="1"/>
            <p:nvPr/>
          </p:nvSpPr>
          <p:spPr>
            <a:xfrm>
              <a:off x="8211312" y="3541329"/>
              <a:ext cx="2414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u="sng" dirty="0">
                  <a:solidFill>
                    <a:srgbClr val="FF0000"/>
                  </a:solidFill>
                  <a:latin typeface="Cambria" panose="02040503050406030204" pitchFamily="18" charset="0"/>
                </a:rPr>
                <a:t>LỜI KHUYÊN</a:t>
              </a:r>
              <a:r>
                <a:rPr lang="en-VN" sz="28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: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9F4839-4772-EE4B-A30D-F6BC23C6D3FF}"/>
                </a:ext>
              </a:extLst>
            </p:cNvPr>
            <p:cNvSpPr txBox="1"/>
            <p:nvPr/>
          </p:nvSpPr>
          <p:spPr>
            <a:xfrm>
              <a:off x="7516368" y="4084347"/>
              <a:ext cx="3803904" cy="2456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Khi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đi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hãy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latin typeface="Cambria" panose="02040503050406030204" pitchFamily="18" charset="0"/>
                  <a:ea typeface="Times New Roman" panose="02020603050405020304" pitchFamily="18" charset="0"/>
                </a:rPr>
                <a:t>l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ấy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một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lượng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thức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ăn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vừa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đủ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tránh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gây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lãng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2800" dirty="0" err="1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phí</a:t>
              </a:r>
              <a:r>
                <a:rPr lang="nl-NL" sz="28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.</a:t>
              </a:r>
              <a:endParaRPr lang="en-VN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algn="just">
                <a:lnSpc>
                  <a:spcPct val="120000"/>
                </a:lnSpc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endParaRPr lang="en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VN" sz="2400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6CBC1C3-0744-C24B-99DA-CB4C9F3BDABF}"/>
              </a:ext>
            </a:extLst>
          </p:cNvPr>
          <p:cNvSpPr/>
          <p:nvPr/>
        </p:nvSpPr>
        <p:spPr>
          <a:xfrm>
            <a:off x="7025640" y="1219424"/>
            <a:ext cx="4535424" cy="1481367"/>
          </a:xfrm>
          <a:prstGeom prst="rect">
            <a:avLst/>
          </a:prstGeom>
          <a:solidFill>
            <a:srgbClr val="A341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Tiết kiệm đồ ăn là cách để tiết kiệm tiền và bảo vệ môi trường sống xung quanh</a:t>
            </a:r>
          </a:p>
          <a:p>
            <a:pPr algn="ctr"/>
            <a:endParaRPr lang="en-VN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7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  <p:bldP spid="7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383458" y="627623"/>
            <a:ext cx="6446225" cy="1032555"/>
          </a:xfrm>
          <a:prstGeom prst="flowChartTermina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Lời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khuyên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của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mặt</a:t>
            </a:r>
            <a:r>
              <a:rPr kumimoji="1" lang="en-US" altLang="zh-CN" sz="40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4000" b="1" dirty="0" err="1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trời</a:t>
            </a:r>
            <a:endParaRPr kumimoji="1" lang="zh-CN" altLang="en-US" sz="40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6B4C9E-6297-0A44-98E6-264287A22E50}"/>
              </a:ext>
            </a:extLst>
          </p:cNvPr>
          <p:cNvGrpSpPr/>
          <p:nvPr/>
        </p:nvGrpSpPr>
        <p:grpSpPr>
          <a:xfrm>
            <a:off x="736100" y="1660178"/>
            <a:ext cx="10040112" cy="4253926"/>
            <a:chOff x="877824" y="1711012"/>
            <a:chExt cx="10040112" cy="4253926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242A5D8-B6F0-3843-8E67-8BE6AB670CCD}"/>
                </a:ext>
              </a:extLst>
            </p:cNvPr>
            <p:cNvSpPr/>
            <p:nvPr/>
          </p:nvSpPr>
          <p:spPr>
            <a:xfrm>
              <a:off x="877824" y="1975602"/>
              <a:ext cx="10040112" cy="398933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latin typeface="Cambria" panose="02040503050406030204" pitchFamily="18" charset="0"/>
                </a:rPr>
                <a:t>Sử dụng hợp lí các sản phẩm từ hoạt động sản xuất nông nghiệp giúp chúng ta tiết kiệm tiền bạc, bảo vệ môi trường sống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36DBFD8-782D-FF48-9E11-050C2B231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31135" y="1711012"/>
              <a:ext cx="1986801" cy="198680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1514805" y="3014286"/>
            <a:ext cx="105304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VẬN DỤNG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88301" y="1378427"/>
            <a:ext cx="1391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36063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401658" y="1328053"/>
            <a:ext cx="74024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 THIỆU SẢN PHẨM NÔNG NGHIỆP </a:t>
            </a:r>
            <a:r>
              <a:rPr kumimoji="1" lang="en-US" altLang="zh-CN" sz="3600" b="1" dirty="0" err="1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3600" b="1" dirty="0">
                <a:solidFill>
                  <a:srgbClr val="BC2852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ĐỊA PHƯƠNG EM</a:t>
            </a:r>
            <a:endParaRPr kumimoji="1" lang="zh-CN" altLang="en-US" sz="3600" b="1" dirty="0">
              <a:solidFill>
                <a:srgbClr val="BC2852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36DA1-427B-DC44-94F6-8030968C42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658" y="2599944"/>
            <a:ext cx="7354255" cy="4166616"/>
          </a:xfrm>
          <a:prstGeom prst="rect">
            <a:avLst/>
          </a:prstGeom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A904EC5C-4998-4745-9E9A-B07EF60AFE9A}"/>
              </a:ext>
            </a:extLst>
          </p:cNvPr>
          <p:cNvSpPr/>
          <p:nvPr/>
        </p:nvSpPr>
        <p:spPr>
          <a:xfrm>
            <a:off x="716954" y="723316"/>
            <a:ext cx="3452710" cy="607526"/>
          </a:xfrm>
          <a:prstGeom prst="flowChartTerminator">
            <a:avLst/>
          </a:prstGeom>
          <a:solidFill>
            <a:srgbClr val="BC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3:</a:t>
            </a:r>
            <a:endParaRPr kumimoji="1" lang="zh-CN" altLang="en-US" sz="32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96414">
            <a:off x="3020358" y="-1550305"/>
            <a:ext cx="6595670" cy="1085131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08205" y="1761522"/>
            <a:ext cx="7795337" cy="4092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thiệu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địa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phương</a:t>
            </a:r>
            <a:r>
              <a:rPr kumimoji="1" lang="en-US" altLang="zh-CN" sz="2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endParaRPr kumimoji="1" lang="en-US" altLang="zh-CN" sz="2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trưng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bày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của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đã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sưu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tầm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được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vào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góc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: </a:t>
            </a:r>
            <a:r>
              <a:rPr lang="nl-NL" sz="2200" b="1" dirty="0" err="1">
                <a:latin typeface="Cambria" panose="02040503050406030204" pitchFamily="18" charset="0"/>
              </a:rPr>
              <a:t>tranh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vẽ</a:t>
            </a:r>
            <a:r>
              <a:rPr lang="nl-NL" sz="2200" b="1" dirty="0">
                <a:latin typeface="Cambria" panose="02040503050406030204" pitchFamily="18" charset="0"/>
              </a:rPr>
              <a:t>, </a:t>
            </a:r>
            <a:r>
              <a:rPr lang="nl-NL" sz="2200" b="1" dirty="0" err="1">
                <a:latin typeface="Cambria" panose="02040503050406030204" pitchFamily="18" charset="0"/>
              </a:rPr>
              <a:t>bộ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sưu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tập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ảnh</a:t>
            </a:r>
            <a:r>
              <a:rPr lang="nl-NL" sz="2200" b="1" dirty="0">
                <a:latin typeface="Cambria" panose="02040503050406030204" pitchFamily="18" charset="0"/>
              </a:rPr>
              <a:t>, </a:t>
            </a:r>
            <a:r>
              <a:rPr lang="nl-NL" sz="2200" b="1" dirty="0" err="1">
                <a:latin typeface="Cambria" panose="02040503050406030204" pitchFamily="18" charset="0"/>
              </a:rPr>
              <a:t>sơ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đồ</a:t>
            </a:r>
            <a:r>
              <a:rPr lang="nl-NL" sz="2200" b="1" dirty="0">
                <a:latin typeface="Cambria" panose="02040503050406030204" pitchFamily="18" charset="0"/>
              </a:rPr>
              <a:t>,…</a:t>
            </a:r>
            <a:endParaRPr lang="en-VN" sz="2200" b="1" dirty="0">
              <a:latin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chia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sẻ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về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thông</a:t>
            </a:r>
            <a:r>
              <a:rPr lang="nl-NL" sz="2200" b="1" dirty="0">
                <a:latin typeface="Cambria" panose="02040503050406030204" pitchFamily="18" charset="0"/>
              </a:rPr>
              <a:t> tin </a:t>
            </a:r>
            <a:r>
              <a:rPr lang="nl-NL" sz="2200" b="1" dirty="0" err="1">
                <a:latin typeface="Cambria" panose="02040503050406030204" pitchFamily="18" charset="0"/>
              </a:rPr>
              <a:t>nhóm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mình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thu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thập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được</a:t>
            </a:r>
            <a:endParaRPr lang="nl-NL" sz="2200" b="1" dirty="0"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</a:t>
            </a:r>
            <a:r>
              <a:rPr lang="en-VN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là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những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gì</a:t>
            </a:r>
            <a:r>
              <a:rPr lang="nl-NL" sz="2200" b="1" dirty="0">
                <a:latin typeface="Cambria" panose="0204050305040603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 </a:t>
            </a:r>
            <a:r>
              <a:rPr lang="nl-NL" sz="2200" b="1" dirty="0" err="1">
                <a:latin typeface="Cambria" panose="02040503050406030204" pitchFamily="18" charset="0"/>
              </a:rPr>
              <a:t>Các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 có </a:t>
            </a:r>
            <a:r>
              <a:rPr lang="nl-NL" sz="2200" b="1" dirty="0" err="1">
                <a:latin typeface="Cambria" panose="02040503050406030204" pitchFamily="18" charset="0"/>
              </a:rPr>
              <a:t>lợi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ích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gì</a:t>
            </a:r>
            <a:r>
              <a:rPr lang="nl-NL" sz="2200" b="1" dirty="0">
                <a:latin typeface="Cambria" panose="020405030504060302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sz="2200" b="1" dirty="0">
                <a:latin typeface="Cambria" panose="02040503050406030204" pitchFamily="18" charset="0"/>
              </a:rPr>
              <a:t>+ </a:t>
            </a:r>
            <a:r>
              <a:rPr lang="nl-NL" sz="2200" b="1" dirty="0" err="1">
                <a:latin typeface="Cambria" panose="02040503050406030204" pitchFamily="18" charset="0"/>
              </a:rPr>
              <a:t>Hoạt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động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xuất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nông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nghiệp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nào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tạo</a:t>
            </a:r>
            <a:r>
              <a:rPr lang="nl-NL" sz="2200" b="1" dirty="0">
                <a:latin typeface="Cambria" panose="02040503050406030204" pitchFamily="18" charset="0"/>
              </a:rPr>
              <a:t> ra </a:t>
            </a:r>
            <a:r>
              <a:rPr lang="nl-NL" sz="2200" b="1" dirty="0" err="1">
                <a:latin typeface="Cambria" panose="02040503050406030204" pitchFamily="18" charset="0"/>
              </a:rPr>
              <a:t>sản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phẩm</a:t>
            </a:r>
            <a:r>
              <a:rPr lang="nl-NL" sz="2200" b="1" dirty="0">
                <a:latin typeface="Cambria" panose="02040503050406030204" pitchFamily="18" charset="0"/>
              </a:rPr>
              <a:t> </a:t>
            </a:r>
            <a:r>
              <a:rPr lang="nl-NL" sz="2200" b="1" dirty="0" err="1">
                <a:latin typeface="Cambria" panose="02040503050406030204" pitchFamily="18" charset="0"/>
              </a:rPr>
              <a:t>đó</a:t>
            </a:r>
            <a:r>
              <a:rPr lang="nl-NL" sz="2200" b="1" dirty="0">
                <a:latin typeface="Cambria" panose="02040503050406030204" pitchFamily="18" charset="0"/>
              </a:rPr>
              <a:t>? </a:t>
            </a:r>
            <a:endParaRPr kumimoji="1" lang="en-US" altLang="zh-CN" sz="2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6" name="Terminator 5">
            <a:extLst>
              <a:ext uri="{FF2B5EF4-FFF2-40B4-BE49-F238E27FC236}">
                <a16:creationId xmlns:a16="http://schemas.microsoft.com/office/drawing/2014/main" id="{E91F1893-32BC-4448-BECC-9E383880FFC0}"/>
              </a:ext>
            </a:extLst>
          </p:cNvPr>
          <p:cNvSpPr/>
          <p:nvPr/>
        </p:nvSpPr>
        <p:spPr>
          <a:xfrm>
            <a:off x="4027480" y="782455"/>
            <a:ext cx="3865263" cy="607526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Thảo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luận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theo</a:t>
            </a:r>
            <a:r>
              <a:rPr kumimoji="1" lang="en-US" altLang="zh-CN" sz="28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tổ</a:t>
            </a:r>
            <a:endParaRPr kumimoji="1" lang="zh-CN" altLang="en-US" sz="2800" b="1" dirty="0">
              <a:solidFill>
                <a:schemeClr val="tx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7396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83884" y="1571664"/>
            <a:ext cx="740244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GIỚI THIỆU SẢN PHẨM NÔNG NGHIỆP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Ở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ĐỊA PHƯƠNG EM</a:t>
            </a:r>
            <a:endParaRPr kumimoji="1" lang="zh-CN" altLang="en-US" sz="3600" b="1" dirty="0"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F36DA1-427B-DC44-94F6-8030968C4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38" r="5348"/>
          <a:stretch/>
        </p:blipFill>
        <p:spPr>
          <a:xfrm>
            <a:off x="5038400" y="3014751"/>
            <a:ext cx="6693408" cy="3367532"/>
          </a:xfrm>
          <a:prstGeom prst="rect">
            <a:avLst/>
          </a:prstGeom>
        </p:spPr>
      </p:pic>
      <p:sp>
        <p:nvSpPr>
          <p:cNvPr id="7" name="Terminator 6">
            <a:extLst>
              <a:ext uri="{FF2B5EF4-FFF2-40B4-BE49-F238E27FC236}">
                <a16:creationId xmlns:a16="http://schemas.microsoft.com/office/drawing/2014/main" id="{A904EC5C-4998-4745-9E9A-B07EF60AFE9A}"/>
              </a:ext>
            </a:extLst>
          </p:cNvPr>
          <p:cNvSpPr/>
          <p:nvPr/>
        </p:nvSpPr>
        <p:spPr>
          <a:xfrm>
            <a:off x="6752435" y="907384"/>
            <a:ext cx="2848726" cy="607526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tx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3:</a:t>
            </a:r>
            <a:endParaRPr kumimoji="1" lang="zh-CN" altLang="en-US" sz="2400" b="1" dirty="0">
              <a:solidFill>
                <a:schemeClr val="tx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Free Vector | Farmers doing agricultural work together | Vector free,  Illustration character design, Concept art character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617" l="0" r="100000">
                        <a14:foregroundMark x1="79393" y1="30990" x2="79393" y2="30990"/>
                        <a14:foregroundMark x1="72843" y1="35783" x2="72843" y2="35783"/>
                        <a14:foregroundMark x1="69329" y1="17412" x2="69329" y2="17412"/>
                        <a14:foregroundMark x1="71885" y1="11182" x2="71885" y2="11182"/>
                        <a14:foregroundMark x1="65016" y1="11182" x2="65016" y2="11182"/>
                        <a14:foregroundMark x1="69010" y1="43770" x2="69010" y2="43770"/>
                        <a14:foregroundMark x1="14537" y1="50639" x2="14537" y2="50639"/>
                        <a14:foregroundMark x1="38019" y1="18051" x2="38019" y2="18051"/>
                        <a14:foregroundMark x1="30511" y1="12620" x2="30511" y2="12620"/>
                        <a14:foregroundMark x1="14217" y1="38978" x2="14217" y2="38978"/>
                        <a14:foregroundMark x1="12141" y1="24281" x2="12141" y2="24281"/>
                        <a14:foregroundMark x1="70927" y1="33227" x2="70927" y2="33227"/>
                        <a14:foregroundMark x1="87220" y1="42652" x2="87220" y2="42652"/>
                        <a14:foregroundMark x1="71406" y1="46965" x2="71406" y2="46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3172"/>
            <a:ext cx="5050409" cy="50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583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987" y="393539"/>
            <a:ext cx="11204294" cy="61230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411534" y="449701"/>
            <a:ext cx="6864365" cy="1078821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600" b="1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Giới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thiệu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một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số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hoạt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động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sản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xuất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nông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nghiệp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ở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địa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phương</a:t>
            </a:r>
            <a:r>
              <a:rPr lang="nl-NL" sz="2800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dirty="0" err="1">
                <a:solidFill>
                  <a:srgbClr val="A34143"/>
                </a:solidFill>
                <a:latin typeface="Cambria" panose="02040503050406030204" pitchFamily="18" charset="0"/>
              </a:rPr>
              <a:t>em</a:t>
            </a:r>
            <a:endParaRPr lang="en-VN" sz="2800" dirty="0">
              <a:solidFill>
                <a:srgbClr val="A34143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2324960" y="2031710"/>
            <a:ext cx="6008272" cy="52322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Sản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phẩm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của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hoạt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động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đó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là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</a:t>
            </a:r>
            <a:r>
              <a:rPr lang="nl-NL" sz="2800" b="1" dirty="0" err="1">
                <a:solidFill>
                  <a:srgbClr val="A34143"/>
                </a:solidFill>
                <a:latin typeface="Cambria" panose="02040503050406030204" pitchFamily="18" charset="0"/>
              </a:rPr>
              <a:t>gì</a:t>
            </a:r>
            <a:r>
              <a:rPr lang="nl-NL" sz="2800" b="1" dirty="0">
                <a:solidFill>
                  <a:srgbClr val="A34143"/>
                </a:solidFill>
                <a:latin typeface="Cambria" panose="02040503050406030204" pitchFamily="18" charset="0"/>
              </a:rPr>
              <a:t> ?</a:t>
            </a:r>
            <a:endParaRPr lang="en-VN" sz="2800" b="1" dirty="0">
              <a:solidFill>
                <a:srgbClr val="A34143"/>
              </a:solidFill>
              <a:latin typeface="Cambria" panose="02040503050406030204" pitchFamily="18" charset="0"/>
            </a:endParaRP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3008107" y="3075708"/>
            <a:ext cx="5568734" cy="561757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đó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mang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lại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lợi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ích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lang="en-US" altLang="zh-CN" sz="2800" b="1" dirty="0" err="1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gì</a:t>
            </a:r>
            <a:r>
              <a:rPr lang="en-US" altLang="zh-CN" sz="2800" b="1" dirty="0">
                <a:solidFill>
                  <a:srgbClr val="A34143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?</a:t>
            </a:r>
            <a:endParaRPr lang="zh-CN" altLang="en-US" sz="2800" b="1" dirty="0">
              <a:solidFill>
                <a:srgbClr val="A34143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cxnSp>
        <p:nvCxnSpPr>
          <p:cNvPr id="48" name="直线连接符 47"/>
          <p:cNvCxnSpPr/>
          <p:nvPr/>
        </p:nvCxnSpPr>
        <p:spPr>
          <a:xfrm>
            <a:off x="1119019" y="1619315"/>
            <a:ext cx="694944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线连接符 48"/>
          <p:cNvCxnSpPr/>
          <p:nvPr/>
        </p:nvCxnSpPr>
        <p:spPr>
          <a:xfrm>
            <a:off x="2047147" y="2618504"/>
            <a:ext cx="773747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 49"/>
          <p:cNvGrpSpPr/>
          <p:nvPr/>
        </p:nvGrpSpPr>
        <p:grpSpPr>
          <a:xfrm>
            <a:off x="851253" y="950373"/>
            <a:ext cx="535531" cy="535531"/>
            <a:chOff x="1238593" y="1984257"/>
            <a:chExt cx="535531" cy="535531"/>
          </a:xfrm>
          <a:solidFill>
            <a:srgbClr val="BC2852"/>
          </a:solidFill>
        </p:grpSpPr>
        <p:sp>
          <p:nvSpPr>
            <p:cNvPr id="51" name="圆角矩形 50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263343" y="2055665"/>
              <a:ext cx="466794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01</a:t>
              </a:r>
            </a:p>
          </p:txBody>
        </p:sp>
      </p:grpSp>
      <p:grpSp>
        <p:nvGrpSpPr>
          <p:cNvPr id="53" name="组 52"/>
          <p:cNvGrpSpPr/>
          <p:nvPr/>
        </p:nvGrpSpPr>
        <p:grpSpPr>
          <a:xfrm>
            <a:off x="1658619" y="1942639"/>
            <a:ext cx="542841" cy="535531"/>
            <a:chOff x="1238593" y="1984257"/>
            <a:chExt cx="542841" cy="535531"/>
          </a:xfrm>
          <a:solidFill>
            <a:srgbClr val="BC2852"/>
          </a:solidFill>
        </p:grpSpPr>
        <p:sp>
          <p:nvSpPr>
            <p:cNvPr id="54" name="圆角矩形 53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1263343" y="2055665"/>
              <a:ext cx="518091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02</a:t>
              </a:r>
            </a:p>
          </p:txBody>
        </p:sp>
      </p:grpSp>
      <p:grpSp>
        <p:nvGrpSpPr>
          <p:cNvPr id="56" name="组 55"/>
          <p:cNvGrpSpPr/>
          <p:nvPr/>
        </p:nvGrpSpPr>
        <p:grpSpPr>
          <a:xfrm>
            <a:off x="2324960" y="2987540"/>
            <a:ext cx="541238" cy="535531"/>
            <a:chOff x="1238593" y="1984257"/>
            <a:chExt cx="541238" cy="535531"/>
          </a:xfrm>
          <a:solidFill>
            <a:srgbClr val="BC2852"/>
          </a:solidFill>
        </p:grpSpPr>
        <p:sp>
          <p:nvSpPr>
            <p:cNvPr id="57" name="圆角矩形 56"/>
            <p:cNvSpPr/>
            <p:nvPr/>
          </p:nvSpPr>
          <p:spPr>
            <a:xfrm>
              <a:off x="1238593" y="1984257"/>
              <a:ext cx="535531" cy="535531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263343" y="2055665"/>
              <a:ext cx="516488" cy="4616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chemeClr val="bg1"/>
                  </a:solidFill>
                  <a:latin typeface="字魂59号-创粗黑" panose="00000500000000000000" charset="-122"/>
                  <a:ea typeface="字魂59号-创粗黑" panose="00000500000000000000" charset="-122"/>
                  <a:cs typeface="字魂59号-创粗黑" panose="00000500000000000000" charset="-122"/>
                </a:rPr>
                <a:t>03</a:t>
              </a:r>
            </a:p>
          </p:txBody>
        </p:sp>
      </p:grpSp>
      <p:cxnSp>
        <p:nvCxnSpPr>
          <p:cNvPr id="19" name="直线连接符 48">
            <a:extLst>
              <a:ext uri="{FF2B5EF4-FFF2-40B4-BE49-F238E27FC236}">
                <a16:creationId xmlns:a16="http://schemas.microsoft.com/office/drawing/2014/main" id="{8D49B9F5-5739-B84F-932A-F027CDAD6041}"/>
              </a:ext>
            </a:extLst>
          </p:cNvPr>
          <p:cNvCxnSpPr/>
          <p:nvPr/>
        </p:nvCxnSpPr>
        <p:spPr>
          <a:xfrm>
            <a:off x="2592725" y="3671449"/>
            <a:ext cx="773747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Quy định hoạt động đặc thù của hợp tác xã nông nghiệp">
            <a:extLst>
              <a:ext uri="{FF2B5EF4-FFF2-40B4-BE49-F238E27FC236}">
                <a16:creationId xmlns:a16="http://schemas.microsoft.com/office/drawing/2014/main" id="{27297A12-683B-114E-AAF7-46AE18EA6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46" y="3994128"/>
            <a:ext cx="3278909" cy="21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ạp rau củ quả mini từ đất sét - Ngôi sao">
            <a:extLst>
              <a:ext uri="{FF2B5EF4-FFF2-40B4-BE49-F238E27FC236}">
                <a16:creationId xmlns:a16="http://schemas.microsoft.com/office/drawing/2014/main" id="{B20F02B1-109A-5A4D-82D1-BEEE05592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63" y="3994127"/>
            <a:ext cx="3305869" cy="21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ề xuất nhiều chính sách hỗ trợ nâng cao hiệu quả chăn nuôi">
            <a:extLst>
              <a:ext uri="{FF2B5EF4-FFF2-40B4-BE49-F238E27FC236}">
                <a16:creationId xmlns:a16="http://schemas.microsoft.com/office/drawing/2014/main" id="{430D5912-2099-C64C-83D4-37116A3D1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40" y="3994127"/>
            <a:ext cx="3312983" cy="218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FD83AD2-969C-4D47-9F01-C01FC70C4BED}"/>
              </a:ext>
            </a:extLst>
          </p:cNvPr>
          <p:cNvGrpSpPr/>
          <p:nvPr/>
        </p:nvGrpSpPr>
        <p:grpSpPr>
          <a:xfrm>
            <a:off x="8497023" y="1163332"/>
            <a:ext cx="3312983" cy="2910343"/>
            <a:chOff x="6095999" y="3557423"/>
            <a:chExt cx="4664337" cy="3472348"/>
          </a:xfrm>
        </p:grpSpPr>
        <p:pic>
          <p:nvPicPr>
            <p:cNvPr id="27" name="图片 8">
              <a:extLst>
                <a:ext uri="{FF2B5EF4-FFF2-40B4-BE49-F238E27FC236}">
                  <a16:creationId xmlns:a16="http://schemas.microsoft.com/office/drawing/2014/main" id="{F8A33CD5-9370-684D-BBE5-C5C06F590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6600B76-A5AD-0841-B19D-D5196034E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05984" y="3644214"/>
            <a:ext cx="67014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Hãy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thảo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luận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nhóm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4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và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chia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sẻ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về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những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sản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phẩm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nông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nghiệp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ở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địa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phương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em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cho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mọi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người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cùng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nghe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 </a:t>
            </a:r>
            <a:r>
              <a:rPr kumimoji="1" lang="en-US" altLang="zh-CN" sz="3600" b="1" dirty="0" err="1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nhé</a:t>
            </a:r>
            <a:r>
              <a:rPr kumimoji="1" lang="en-US" altLang="zh-CN" sz="3600" b="1" dirty="0"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!</a:t>
            </a:r>
            <a:endParaRPr kumimoji="1" lang="zh-CN" altLang="en-US" sz="3600" b="1" dirty="0"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pic>
        <p:nvPicPr>
          <p:cNvPr id="1026" name="Picture 2" descr="Free Vector | Farmers doing agricultural work together | Vector free,  Illustration character design, Concept art character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617" l="0" r="100000">
                        <a14:foregroundMark x1="79393" y1="30990" x2="79393" y2="30990"/>
                        <a14:foregroundMark x1="72843" y1="35783" x2="72843" y2="35783"/>
                        <a14:foregroundMark x1="69329" y1="17412" x2="69329" y2="17412"/>
                        <a14:foregroundMark x1="71885" y1="11182" x2="71885" y2="11182"/>
                        <a14:foregroundMark x1="65016" y1="11182" x2="65016" y2="11182"/>
                        <a14:foregroundMark x1="69010" y1="43770" x2="69010" y2="43770"/>
                        <a14:foregroundMark x1="14537" y1="50639" x2="14537" y2="50639"/>
                        <a14:foregroundMark x1="38019" y1="18051" x2="38019" y2="18051"/>
                        <a14:foregroundMark x1="30511" y1="12620" x2="30511" y2="12620"/>
                        <a14:foregroundMark x1="14217" y1="38978" x2="14217" y2="38978"/>
                        <a14:foregroundMark x1="12141" y1="24281" x2="12141" y2="24281"/>
                        <a14:foregroundMark x1="70927" y1="33227" x2="70927" y2="33227"/>
                        <a14:foregroundMark x1="87220" y1="42652" x2="87220" y2="42652"/>
                        <a14:foregroundMark x1="71406" y1="46965" x2="71406" y2="46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3172"/>
            <a:ext cx="5050409" cy="50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0E371A-768D-4E65-8A43-9135EC1DFA9E}"/>
              </a:ext>
            </a:extLst>
          </p:cNvPr>
          <p:cNvGrpSpPr/>
          <p:nvPr/>
        </p:nvGrpSpPr>
        <p:grpSpPr>
          <a:xfrm>
            <a:off x="1081548" y="349710"/>
            <a:ext cx="10807328" cy="5947851"/>
            <a:chOff x="5155453" y="1069951"/>
            <a:chExt cx="6278463" cy="7137464"/>
          </a:xfrm>
        </p:grpSpPr>
        <p:sp>
          <p:nvSpPr>
            <p:cNvPr id="3" name="折角形 14">
              <a:extLst>
                <a:ext uri="{FF2B5EF4-FFF2-40B4-BE49-F238E27FC236}">
                  <a16:creationId xmlns:a16="http://schemas.microsoft.com/office/drawing/2014/main" id="{2592D7DC-3DED-4DD0-A931-239C7BF61AEE}"/>
                </a:ext>
              </a:extLst>
            </p:cNvPr>
            <p:cNvSpPr/>
            <p:nvPr/>
          </p:nvSpPr>
          <p:spPr>
            <a:xfrm>
              <a:off x="5155453" y="1069951"/>
              <a:ext cx="6278463" cy="7137464"/>
            </a:xfrm>
            <a:prstGeom prst="foldedCorner">
              <a:avLst>
                <a:gd name="adj" fmla="val 12237"/>
              </a:avLst>
            </a:prstGeom>
            <a:solidFill>
              <a:srgbClr val="BF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5F92FFFC-EF15-4525-BF44-AF1610BE6219}"/>
                </a:ext>
              </a:extLst>
            </p:cNvPr>
            <p:cNvSpPr/>
            <p:nvPr/>
          </p:nvSpPr>
          <p:spPr>
            <a:xfrm>
              <a:off x="5327420" y="2020735"/>
              <a:ext cx="5934528" cy="50104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YÊU CẦU CẦN ĐẠT</a:t>
              </a:r>
            </a:p>
            <a:p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Nói được những việc nên làm để tiêu dùng tiết kiệm, bảo vệ môi trường và lí do vì sao phải làm những việc đó.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Đưa ra được cách xử lí khi gặp các tình huống liên quan đến tiêu dùng tiết kiệm, bảo vệ môi trường.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Thảo luận, lập kế hoạch thực hiện dự án</a:t>
              </a:r>
              <a:endPara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9510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4605203" y="944485"/>
            <a:ext cx="3062057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4800" b="1" dirty="0">
                <a:solidFill>
                  <a:schemeClr val="accent2">
                    <a:lumMod val="75000"/>
                  </a:schemeClr>
                </a:solidFill>
                <a:latin typeface="#9Slide03 SFU Futura_05 ExtraBo" pitchFamily="2" charset="77"/>
                <a:ea typeface="字魂59号-创粗黑" panose="00000500000000000000" charset="-122"/>
                <a:cs typeface="字魂59号-创粗黑" panose="00000500000000000000" charset="-122"/>
              </a:rPr>
              <a:t>DẶN DÒ</a:t>
            </a:r>
            <a:endParaRPr kumimoji="1" lang="zh-CN" altLang="en-US" sz="4800" b="1" dirty="0">
              <a:solidFill>
                <a:schemeClr val="accent2">
                  <a:lumMod val="75000"/>
                </a:schemeClr>
              </a:solidFill>
              <a:latin typeface="#9Slide03 SFU Futura_05 ExtraBo" pitchFamily="2" charset="77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74874-E301-AE4C-9B3A-CA59604759D5}"/>
              </a:ext>
            </a:extLst>
          </p:cNvPr>
          <p:cNvGrpSpPr/>
          <p:nvPr/>
        </p:nvGrpSpPr>
        <p:grpSpPr>
          <a:xfrm>
            <a:off x="2180052" y="2087949"/>
            <a:ext cx="7879652" cy="1085192"/>
            <a:chOff x="2751139" y="1518309"/>
            <a:chExt cx="6884032" cy="1085192"/>
          </a:xfrm>
        </p:grpSpPr>
        <p:sp>
          <p:nvSpPr>
            <p:cNvPr id="4" name="圆角矩形 3"/>
            <p:cNvSpPr/>
            <p:nvPr/>
          </p:nvSpPr>
          <p:spPr>
            <a:xfrm>
              <a:off x="2751139" y="1518309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907030" y="1673903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ÔN TẬP BÀI CŨ, KỂ TÊN ĐƯỢC CÁC HOẠT ĐỘNG SẢN XUẤT NÔNG NGHIỆP, SẢN PHẨM VÀ LỢI ÍCH CỦA CÁC HOẠT ĐỘNG ĐÓ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BCDA16-4C37-4043-83C1-6C200FA1D724}"/>
              </a:ext>
            </a:extLst>
          </p:cNvPr>
          <p:cNvGrpSpPr/>
          <p:nvPr/>
        </p:nvGrpSpPr>
        <p:grpSpPr>
          <a:xfrm>
            <a:off x="2180052" y="4980937"/>
            <a:ext cx="8053296" cy="1085192"/>
            <a:chOff x="2548253" y="3751087"/>
            <a:chExt cx="6884032" cy="1085192"/>
          </a:xfrm>
        </p:grpSpPr>
        <p:sp>
          <p:nvSpPr>
            <p:cNvPr id="6" name="圆角矩形 5"/>
            <p:cNvSpPr/>
            <p:nvPr/>
          </p:nvSpPr>
          <p:spPr>
            <a:xfrm>
              <a:off x="2548253" y="3751087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2684789" y="3898394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CHUẨN BỊ BÀI MỚI: </a:t>
              </a:r>
              <a:r>
                <a:rPr lang="nl-NL" sz="20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HOẠT ĐỘNG SẢN XUẤT THỦ CÔNG VÀ CÔNG NGHIỆP 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C09036E-A2DC-FF41-8EB1-7185C403D7B0}"/>
              </a:ext>
            </a:extLst>
          </p:cNvPr>
          <p:cNvGrpSpPr/>
          <p:nvPr/>
        </p:nvGrpSpPr>
        <p:grpSpPr>
          <a:xfrm>
            <a:off x="2260948" y="3534443"/>
            <a:ext cx="7879652" cy="1085192"/>
            <a:chOff x="2751139" y="1518309"/>
            <a:chExt cx="6884032" cy="1085192"/>
          </a:xfrm>
        </p:grpSpPr>
        <p:sp>
          <p:nvSpPr>
            <p:cNvPr id="11" name="圆角矩形 3">
              <a:extLst>
                <a:ext uri="{FF2B5EF4-FFF2-40B4-BE49-F238E27FC236}">
                  <a16:creationId xmlns:a16="http://schemas.microsoft.com/office/drawing/2014/main" id="{6F865BA1-310F-C944-AA23-FA8DDF318C1C}"/>
                </a:ext>
              </a:extLst>
            </p:cNvPr>
            <p:cNvSpPr/>
            <p:nvPr/>
          </p:nvSpPr>
          <p:spPr>
            <a:xfrm>
              <a:off x="2751139" y="1518309"/>
              <a:ext cx="6884032" cy="1085192"/>
            </a:xfrm>
            <a:prstGeom prst="roundRect">
              <a:avLst>
                <a:gd name="adj" fmla="val 10606"/>
              </a:avLst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矩形 4">
              <a:extLst>
                <a:ext uri="{FF2B5EF4-FFF2-40B4-BE49-F238E27FC236}">
                  <a16:creationId xmlns:a16="http://schemas.microsoft.com/office/drawing/2014/main" id="{E97513A3-A856-8044-9A88-00E938706C04}"/>
                </a:ext>
              </a:extLst>
            </p:cNvPr>
            <p:cNvSpPr/>
            <p:nvPr/>
          </p:nvSpPr>
          <p:spPr>
            <a:xfrm>
              <a:off x="2907030" y="1673903"/>
              <a:ext cx="6600826" cy="796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000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LUYỆN TẬP THÓI QUEN SỬ DỤNG HỢP LÍ, BẢO VỆ VÀ TIẾT KIỆM CÁC SẢN PHẨM NÔNG NGHIỆP</a:t>
              </a:r>
              <a:endParaRPr lang="zh-CN" altLang="en-US" sz="20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-文本框 15">
            <a:extLst>
              <a:ext uri="{FF2B5EF4-FFF2-40B4-BE49-F238E27FC236}">
                <a16:creationId xmlns:a16="http://schemas.microsoft.com/office/drawing/2014/main" id="{7EB5F719-DBBD-4010-A7F4-E287EEBBABF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34571" y="1772965"/>
            <a:ext cx="1052285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Tạm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biệt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nhé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75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rPr>
              <a:t>!</a:t>
            </a:r>
            <a:endParaRPr kumimoji="0" lang="zh-CN" altLang="en-US" sz="16600" b="0" i="0" u="none" strike="noStrike" kern="1200" cap="none" spc="600" normalizeH="0" baseline="0" noProof="0" dirty="0">
              <a:ln>
                <a:solidFill>
                  <a:prstClr val="white"/>
                </a:solidFill>
              </a:ln>
              <a:solidFill>
                <a:srgbClr val="3F3F3F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SVNUT Triumph" panose="00000500000000000000" pitchFamily="2" charset="0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CE9AA3F-D989-4EF2-9B71-82139712CC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C89AC77-2C11-4330-92D7-0D12944933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64175D1-8AAC-4921-BA87-E3C721B2A0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D6168E8-D1DD-4BC7-894B-1484FAF67E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2" y="4458738"/>
            <a:ext cx="5234295" cy="221408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A2CF12A-497E-43C5-9004-08BF7E5D04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F828AC3-7FA7-499E-BE81-FCC24D8D9D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31" y="3283042"/>
            <a:ext cx="1028280" cy="726933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87CC9FF1-8147-4681-9181-E7C7C8987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68" y="4228056"/>
            <a:ext cx="3048006" cy="304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5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280F14-D82D-9842-BF67-A82AFAD67D64}"/>
              </a:ext>
            </a:extLst>
          </p:cNvPr>
          <p:cNvSpPr/>
          <p:nvPr/>
        </p:nvSpPr>
        <p:spPr>
          <a:xfrm>
            <a:off x="475487" y="502747"/>
            <a:ext cx="11228832" cy="353943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sản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xuất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nghiệp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bao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trọt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ngô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khoai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sắn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,...);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súc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bò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lợn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dê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trâu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chăn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vịt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ngan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ngỗng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bồ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cút, ...;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nuôi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cá, </a:t>
            </a:r>
            <a:r>
              <a:rPr lang="nl-NL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tôm</a:t>
            </a: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...)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Trồng, khai thác, bảo vệ rừng, nuôi trồng và khai thác thủy, hải sản. </a:t>
            </a:r>
            <a:endParaRPr lang="zh-CN" altLang="en-US" sz="28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409DCC-B748-6C49-931D-5911D35D81D4}"/>
              </a:ext>
            </a:extLst>
          </p:cNvPr>
          <p:cNvSpPr/>
          <p:nvPr/>
        </p:nvSpPr>
        <p:spPr>
          <a:xfrm>
            <a:off x="475487" y="4432027"/>
            <a:ext cx="11228832" cy="1815882"/>
          </a:xfrm>
          <a:prstGeom prst="rect">
            <a:avLst/>
          </a:prstGeom>
          <a:solidFill>
            <a:srgbClr val="BC28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Vai trò và tầm quan trọng của hoạt động sản xuất nông nghiệp: cung cấp lương thực, thực phẩm, trang trí nhà cửa,...; cung cấp cho các hoạt động sản xuất khác (chế biến); buôn bán và mang lại các lợi ích kinh tế,... </a:t>
            </a:r>
            <a:endParaRPr lang="zh-CN" alt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字魂59号-创粗黑" panose="00000500000000000000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4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50976" y="463296"/>
            <a:ext cx="9960864" cy="4652714"/>
          </a:xfrm>
          <a:prstGeom prst="roundRect">
            <a:avLst/>
          </a:prstGeom>
          <a:solidFill>
            <a:schemeClr val="bg1">
              <a:alpha val="7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31" y="0"/>
            <a:ext cx="1833119" cy="1833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25" y="4406645"/>
            <a:ext cx="1341236" cy="2280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976" y="941867"/>
            <a:ext cx="10248264" cy="4285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0E371A-768D-4E65-8A43-9135EC1DFA9E}"/>
              </a:ext>
            </a:extLst>
          </p:cNvPr>
          <p:cNvGrpSpPr/>
          <p:nvPr/>
        </p:nvGrpSpPr>
        <p:grpSpPr>
          <a:xfrm>
            <a:off x="1081548" y="349710"/>
            <a:ext cx="10807328" cy="5947851"/>
            <a:chOff x="5155453" y="1069951"/>
            <a:chExt cx="6278463" cy="7137464"/>
          </a:xfrm>
        </p:grpSpPr>
        <p:sp>
          <p:nvSpPr>
            <p:cNvPr id="3" name="折角形 14">
              <a:extLst>
                <a:ext uri="{FF2B5EF4-FFF2-40B4-BE49-F238E27FC236}">
                  <a16:creationId xmlns:a16="http://schemas.microsoft.com/office/drawing/2014/main" id="{2592D7DC-3DED-4DD0-A931-239C7BF61AEE}"/>
                </a:ext>
              </a:extLst>
            </p:cNvPr>
            <p:cNvSpPr/>
            <p:nvPr/>
          </p:nvSpPr>
          <p:spPr>
            <a:xfrm>
              <a:off x="5155453" y="1069951"/>
              <a:ext cx="6278463" cy="7137464"/>
            </a:xfrm>
            <a:prstGeom prst="foldedCorner">
              <a:avLst>
                <a:gd name="adj" fmla="val 12237"/>
              </a:avLst>
            </a:prstGeom>
            <a:solidFill>
              <a:srgbClr val="BF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5F92FFFC-EF15-4525-BF44-AF1610BE6219}"/>
                </a:ext>
              </a:extLst>
            </p:cNvPr>
            <p:cNvSpPr/>
            <p:nvPr/>
          </p:nvSpPr>
          <p:spPr>
            <a:xfrm>
              <a:off x="5327420" y="2020735"/>
              <a:ext cx="5934528" cy="50104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600" b="1" dirty="0">
                  <a:solidFill>
                    <a:schemeClr val="bg1"/>
                  </a:solidFill>
                  <a:latin typeface="Cambria" panose="02040503050406030204" pitchFamily="18" charset="0"/>
                  <a:ea typeface="字魂59号-创粗黑" panose="00000500000000000000" charset="-122"/>
                  <a:cs typeface="字魂59号-创粗黑" panose="00000500000000000000" charset="-122"/>
                </a:rPr>
                <a:t>YÊU CẦU CẦN ĐẠT</a:t>
              </a:r>
            </a:p>
            <a:p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Nói được những việc nên làm để tiêu dùng tiết kiệm, bảo vệ môi trường và lí do vì sao phải làm những việc đó.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Đưa ra được cách xử lí khi gặp các tình huống liên quan đến tiêu dùng tiết kiệm, bảo vệ môi trường.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Thảo luận, lập kế hoạch thực hiện dự án</a:t>
              </a:r>
              <a:endParaRPr lang="en-US" altLang="zh-CN" sz="5400" b="1" dirty="0">
                <a:solidFill>
                  <a:schemeClr val="bg1"/>
                </a:solidFill>
                <a:latin typeface="Times New Roman" panose="02020603050405020304" pitchFamily="18" charset="0"/>
                <a:ea typeface="字魂59号-创粗黑" panose="00000500000000000000" charset="-122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endParaRPr lang="zh-CN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41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 46"/>
          <p:cNvGrpSpPr/>
          <p:nvPr/>
        </p:nvGrpSpPr>
        <p:grpSpPr>
          <a:xfrm>
            <a:off x="5179233" y="908490"/>
            <a:ext cx="2051040" cy="1816440"/>
            <a:chOff x="3592643" y="2008682"/>
            <a:chExt cx="5006714" cy="2563318"/>
          </a:xfrm>
          <a:effectLst/>
        </p:grpSpPr>
        <p:sp>
          <p:nvSpPr>
            <p:cNvPr id="48" name="矩形 47"/>
            <p:cNvSpPr/>
            <p:nvPr/>
          </p:nvSpPr>
          <p:spPr>
            <a:xfrm>
              <a:off x="3592643" y="2008682"/>
              <a:ext cx="5006714" cy="2563318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4092516" y="2263514"/>
              <a:ext cx="4001336" cy="203866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393354" y="3014286"/>
            <a:ext cx="104134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b="1" spc="300" dirty="0">
                <a:ln w="3810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#9Slide03 Penumbra" panose="0204060305050602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KHÁM PHÁ</a:t>
            </a:r>
            <a:endParaRPr kumimoji="1" lang="zh-CN" altLang="en-US" sz="13800" b="1" spc="300" dirty="0">
              <a:ln w="3810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#9Slide03 Penumbra" panose="0204060305050602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5393110" y="1378427"/>
            <a:ext cx="1382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dirty="0">
                <a:solidFill>
                  <a:schemeClr val="bg1"/>
                </a:solidFill>
                <a:latin typeface="#9Slide03 Montserrat Medium" pitchFamily="2" charset="77"/>
                <a:ea typeface="字魂59号-创粗黑" panose="00000500000000000000" charset="-122"/>
                <a:cs typeface="思源黑体 CN Normal" panose="020B0400000000000000" charset="-122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892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987" y="280219"/>
            <a:ext cx="11872452" cy="63270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3649493" y="518541"/>
            <a:ext cx="8154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Thảo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luận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nhóm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bốn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và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cho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 </a:t>
            </a:r>
            <a:r>
              <a:rPr kumimoji="1" lang="en-US" altLang="zh-CN" sz="2800" b="1" dirty="0" err="1">
                <a:latin typeface="Cambria" panose="02040503050406030204" pitchFamily="18" charset="0"/>
                <a:ea typeface="字魂59号-创粗黑" panose="00000500000000000000" charset="-122"/>
              </a:rPr>
              <a:t>biết</a:t>
            </a:r>
            <a:r>
              <a:rPr kumimoji="1" lang="en-US" altLang="zh-CN" sz="2800" b="1" dirty="0">
                <a:latin typeface="Cambria" panose="02040503050406030204" pitchFamily="18" charset="0"/>
                <a:ea typeface="字魂59号-创粗黑" panose="00000500000000000000" charset="-122"/>
              </a:rPr>
              <a:t>: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1CD0B6F-226C-3142-ABA8-C4D90A9D8C97}"/>
              </a:ext>
            </a:extLst>
          </p:cNvPr>
          <p:cNvSpPr/>
          <p:nvPr/>
        </p:nvSpPr>
        <p:spPr>
          <a:xfrm>
            <a:off x="760525" y="476388"/>
            <a:ext cx="2848726" cy="607526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b="1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rPr>
              <a:t>HOẠT ĐỘNG 1:</a:t>
            </a:r>
            <a:endParaRPr kumimoji="1" lang="zh-CN" altLang="en-US" sz="2400" b="1" dirty="0">
              <a:solidFill>
                <a:schemeClr val="bg1"/>
              </a:solidFill>
              <a:latin typeface="Cambria" panose="02040503050406030204" pitchFamily="18" charset="0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598CF7-C7ED-3D4E-AEA9-8BBCEF81A559}"/>
              </a:ext>
            </a:extLst>
          </p:cNvPr>
          <p:cNvSpPr/>
          <p:nvPr/>
        </p:nvSpPr>
        <p:spPr>
          <a:xfrm>
            <a:off x="924502" y="4756133"/>
            <a:ext cx="5449981" cy="1851144"/>
          </a:xfrm>
          <a:prstGeom prst="rect">
            <a:avLst/>
          </a:prstGeom>
          <a:solidFill>
            <a:srgbClr val="522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nl-NL" sz="3200" dirty="0" err="1">
                <a:latin typeface="Cambria" panose="02040503050406030204" pitchFamily="18" charset="0"/>
              </a:rPr>
              <a:t>Những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việc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nào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nên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làm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để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tiêu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dùng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tiết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kiệm</a:t>
            </a:r>
            <a:r>
              <a:rPr lang="nl-NL" sz="3200" dirty="0">
                <a:latin typeface="Cambria" panose="02040503050406030204" pitchFamily="18" charset="0"/>
              </a:rPr>
              <a:t>, </a:t>
            </a:r>
            <a:r>
              <a:rPr lang="nl-NL" sz="3200" dirty="0" err="1">
                <a:latin typeface="Cambria" panose="02040503050406030204" pitchFamily="18" charset="0"/>
              </a:rPr>
              <a:t>bảo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vệ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môi</a:t>
            </a:r>
            <a:r>
              <a:rPr lang="nl-NL" sz="3200" dirty="0">
                <a:latin typeface="Cambria" panose="02040503050406030204" pitchFamily="18" charset="0"/>
              </a:rPr>
              <a:t> </a:t>
            </a:r>
            <a:r>
              <a:rPr lang="nl-NL" sz="3200" dirty="0" err="1">
                <a:latin typeface="Cambria" panose="02040503050406030204" pitchFamily="18" charset="0"/>
              </a:rPr>
              <a:t>trường</a:t>
            </a:r>
            <a:r>
              <a:rPr lang="nl-NL" sz="3200" dirty="0">
                <a:latin typeface="Cambria" panose="02040503050406030204" pitchFamily="18" charset="0"/>
              </a:rPr>
              <a:t> ?</a:t>
            </a:r>
            <a:r>
              <a:rPr lang="en-VN" sz="3200" dirty="0">
                <a:latin typeface="Cambria" panose="02040503050406030204" pitchFamily="18" charset="0"/>
              </a:rPr>
              <a:t> </a:t>
            </a:r>
            <a:endParaRPr lang="en-VN" sz="32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4B27CF5B-D2BE-094A-A493-AD85B65A00C8}"/>
              </a:ext>
            </a:extLst>
          </p:cNvPr>
          <p:cNvSpPr/>
          <p:nvPr/>
        </p:nvSpPr>
        <p:spPr>
          <a:xfrm>
            <a:off x="6580311" y="4873260"/>
            <a:ext cx="4886687" cy="1452384"/>
          </a:xfrm>
          <a:prstGeom prst="cloud">
            <a:avLst/>
          </a:prstGeom>
          <a:solidFill>
            <a:srgbClr val="C0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800" dirty="0">
                <a:latin typeface="Cambria" panose="02040503050406030204" pitchFamily="18" charset="0"/>
              </a:rPr>
              <a:t>Vì sao chúng ta nên làm như vậy?</a:t>
            </a:r>
            <a:endParaRPr lang="en-VN" sz="2800" dirty="0">
              <a:latin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7DC604-B50B-1744-AD50-9431CB60F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25" y="1320626"/>
            <a:ext cx="5071964" cy="3198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6B457-BB42-DA43-AD6A-01966DA5A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762" y="1222442"/>
            <a:ext cx="5071964" cy="3296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30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0219" y="427703"/>
            <a:ext cx="11769213" cy="6164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9DC5F6-3263-284C-9CD3-C807482E8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835" y="845010"/>
            <a:ext cx="6089184" cy="53487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C05429-51EF-4942-A988-51BF4FC4ED6D}"/>
              </a:ext>
            </a:extLst>
          </p:cNvPr>
          <p:cNvGrpSpPr/>
          <p:nvPr/>
        </p:nvGrpSpPr>
        <p:grpSpPr>
          <a:xfrm>
            <a:off x="6164825" y="1747897"/>
            <a:ext cx="5369875" cy="4420904"/>
            <a:chOff x="6095999" y="3557423"/>
            <a:chExt cx="4664337" cy="3472348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2104EDE1-8B7C-BC48-9E39-B2A41118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557423"/>
              <a:ext cx="4664337" cy="347234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1076C0-AD16-134F-AFE3-097123898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6641" y="5375971"/>
              <a:ext cx="3369688" cy="4536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8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7C203D-1BD3-6F47-B290-BD64824B297D}"/>
              </a:ext>
            </a:extLst>
          </p:cNvPr>
          <p:cNvGrpSpPr/>
          <p:nvPr/>
        </p:nvGrpSpPr>
        <p:grpSpPr>
          <a:xfrm>
            <a:off x="4533662" y="198342"/>
            <a:ext cx="7355214" cy="6832640"/>
            <a:chOff x="5155453" y="888308"/>
            <a:chExt cx="6278463" cy="8199217"/>
          </a:xfrm>
        </p:grpSpPr>
        <p:sp>
          <p:nvSpPr>
            <p:cNvPr id="15" name="折角形 14"/>
            <p:cNvSpPr/>
            <p:nvPr/>
          </p:nvSpPr>
          <p:spPr>
            <a:xfrm>
              <a:off x="5155453" y="1069951"/>
              <a:ext cx="6278463" cy="7137464"/>
            </a:xfrm>
            <a:prstGeom prst="foldedCorner">
              <a:avLst>
                <a:gd name="adj" fmla="val 12237"/>
              </a:avLst>
            </a:prstGeom>
            <a:solidFill>
              <a:srgbClr val="BF5E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800" dirty="0">
                <a:latin typeface="Cambria" panose="02040503050406030204" pitchFamily="18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5287336" y="888308"/>
              <a:ext cx="5934528" cy="8199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Bảo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vệ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trường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trong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sản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xuất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nghiệp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: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dùng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bảo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vệ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thực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trừ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sâu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thuốc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diệt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cỏ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hóa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học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hạn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chế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hóa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học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;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nên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sử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dụng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bón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hữu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cơ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vi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sinh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không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xả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thải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phân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từ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vật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nuôi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ra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môi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trường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ra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nguồn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 </a:t>
              </a:r>
              <a:r>
                <a:rPr lang="nl-NL" sz="3200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nước</a:t>
              </a:r>
              <a:r>
                <a:rPr lang="nl-NL" sz="32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, ...</a:t>
              </a:r>
              <a:endParaRPr lang="en-VN" sz="32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zh-CN" altLang="en-US" sz="3600" dirty="0">
                <a:solidFill>
                  <a:schemeClr val="bg1"/>
                </a:solidFill>
                <a:latin typeface="Cambria" panose="02040503050406030204" pitchFamily="18" charset="0"/>
                <a:ea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  <p:pic>
        <p:nvPicPr>
          <p:cNvPr id="3074" name="Picture 2" descr="Danh mục thuốc bảo vệ thực vật cấm sử dụng tại Việt Nam">
            <a:extLst>
              <a:ext uri="{FF2B5EF4-FFF2-40B4-BE49-F238E27FC236}">
                <a16:creationId xmlns:a16="http://schemas.microsoft.com/office/drawing/2014/main" id="{23515F94-E717-EB49-8DD0-76E4F441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2" y="349709"/>
            <a:ext cx="3741221" cy="296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oanh nghiệp xả thải trái phép vào môi trường bị xử phạt thế nào?">
            <a:extLst>
              <a:ext uri="{FF2B5EF4-FFF2-40B4-BE49-F238E27FC236}">
                <a16:creationId xmlns:a16="http://schemas.microsoft.com/office/drawing/2014/main" id="{B324314F-5CF2-754E-BC54-5BAEFC608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91" y="3501912"/>
            <a:ext cx="3741221" cy="279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植树节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  <p:tag name="RESOURCELIBID_ANIM" val="462"/>
</p:tagLst>
</file>

<file path=ppt/theme/theme1.xml><?xml version="1.0" encoding="utf-8"?>
<a:theme xmlns:a="http://schemas.openxmlformats.org/drawingml/2006/main" name="Office 主题">
  <a:themeElements>
    <a:clrScheme name="自定义 17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CA535"/>
      </a:accent1>
      <a:accent2>
        <a:srgbClr val="3CA535"/>
      </a:accent2>
      <a:accent3>
        <a:srgbClr val="107100"/>
      </a:accent3>
      <a:accent4>
        <a:srgbClr val="3CA535"/>
      </a:accent4>
      <a:accent5>
        <a:srgbClr val="3CA535"/>
      </a:accent5>
      <a:accent6>
        <a:srgbClr val="3CA535"/>
      </a:accent6>
      <a:hlink>
        <a:srgbClr val="107100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831</Words>
  <Application>Microsoft Office PowerPoint</Application>
  <PresentationFormat>Widescreen</PresentationFormat>
  <Paragraphs>81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字魂59号-创粗黑</vt:lpstr>
      <vt:lpstr>#9Slide07 HoneyCream</vt:lpstr>
      <vt:lpstr>#9Slide05 SVNUT Triumph</vt:lpstr>
      <vt:lpstr>Times New Roman</vt:lpstr>
      <vt:lpstr>字魂70号-灵悦黑体</vt:lpstr>
      <vt:lpstr>#9Slide03 Montserrat Medium</vt:lpstr>
      <vt:lpstr>Calibri</vt:lpstr>
      <vt:lpstr>#9Slide03 Penumbra</vt:lpstr>
      <vt:lpstr>SVN-Newton</vt:lpstr>
      <vt:lpstr>#9Slide07 Altus</vt:lpstr>
      <vt:lpstr>Arial</vt:lpstr>
      <vt:lpstr>DengXian Light</vt:lpstr>
      <vt:lpstr>思源黑体 CN Normal</vt:lpstr>
      <vt:lpstr>Cambria</vt:lpstr>
      <vt:lpstr>微软雅黑</vt:lpstr>
      <vt:lpstr>思源黑体 CN Regular</vt:lpstr>
      <vt:lpstr>#9Slide03 SVNEvery Movie Every </vt:lpstr>
      <vt:lpstr>#9Slide03 SFU Futura_05 ExtraBo</vt:lpstr>
      <vt:lpstr>DengXian</vt:lpstr>
      <vt:lpstr>DengXian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植树节4</dc:title>
  <dc:creator>office365</dc:creator>
  <cp:lastModifiedBy>Nguyen Tra My</cp:lastModifiedBy>
  <cp:revision>77</cp:revision>
  <dcterms:created xsi:type="dcterms:W3CDTF">2018-01-09T03:02:00Z</dcterms:created>
  <dcterms:modified xsi:type="dcterms:W3CDTF">2022-11-12T21:12:45Z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2052-11.1.0.8661</vt:lpwstr>
  </property>
</Properties>
</file>