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63" r:id="rId3"/>
    <p:sldId id="264" r:id="rId4"/>
    <p:sldId id="261" r:id="rId5"/>
    <p:sldId id="265" r:id="rId6"/>
    <p:sldId id="259" r:id="rId7"/>
    <p:sldId id="258" r:id="rId8"/>
    <p:sldId id="271" r:id="rId9"/>
    <p:sldId id="272" r:id="rId10"/>
    <p:sldId id="273" r:id="rId11"/>
    <p:sldId id="274" r:id="rId12"/>
    <p:sldId id="276" r:id="rId13"/>
    <p:sldId id="277" r:id="rId14"/>
    <p:sldId id="278" r:id="rId15"/>
    <p:sldId id="279" r:id="rId16"/>
    <p:sldId id="280" r:id="rId17"/>
    <p:sldId id="281" r:id="rId18"/>
    <p:sldId id="282" r:id="rId19"/>
    <p:sldId id="283" r:id="rId20"/>
    <p:sldId id="287" r:id="rId21"/>
    <p:sldId id="266" r:id="rId22"/>
    <p:sldId id="267" r:id="rId23"/>
    <p:sldId id="286" r:id="rId24"/>
    <p:sldId id="285"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66"/>
    <a:srgbClr val="FF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2928" autoAdjust="0"/>
  </p:normalViewPr>
  <p:slideViewPr>
    <p:cSldViewPr snapToGrid="0">
      <p:cViewPr varScale="1">
        <p:scale>
          <a:sx n="53" d="100"/>
          <a:sy n="53" d="100"/>
        </p:scale>
        <p:origin x="8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40966-30D4-42A4-8E92-649E7DF47D24}"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55974-1EAC-4A7E-B4F5-A340DF5AFA2A}" type="slidenum">
              <a:rPr lang="en-US" smtClean="0"/>
              <a:t>‹#›</a:t>
            </a:fld>
            <a:endParaRPr lang="en-US"/>
          </a:p>
        </p:txBody>
      </p:sp>
    </p:spTree>
    <p:extLst>
      <p:ext uri="{BB962C8B-B14F-4D97-AF65-F5344CB8AC3E}">
        <p14:creationId xmlns:p14="http://schemas.microsoft.com/office/powerpoint/2010/main" val="84184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Bống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là</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một</a:t>
            </a:r>
            <a:r>
              <a:rPr lang="vi-VN" sz="1200" b="1" dirty="0">
                <a:latin typeface="Cambria" panose="02040503050406030204" pitchFamily="18" charset="0"/>
                <a:ea typeface="Cambria" panose="02040503050406030204" pitchFamily="18" charset="0"/>
              </a:rPr>
              <a:t> cô </a:t>
            </a:r>
            <a:r>
              <a:rPr lang="vi-VN" sz="1200" b="1" dirty="0" err="1">
                <a:latin typeface="Cambria" panose="02040503050406030204" pitchFamily="18" charset="0"/>
                <a:ea typeface="Cambria" panose="02040503050406030204" pitchFamily="18" charset="0"/>
              </a:rPr>
              <a:t>bé</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tài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hội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hoạ</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phát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hiện</a:t>
            </a:r>
            <a:r>
              <a:rPr lang="vi-VN" sz="1200" b="1" dirty="0">
                <a:latin typeface="Cambria" panose="02040503050406030204" pitchFamily="18" charset="0"/>
                <a:ea typeface="Cambria" panose="02040503050406030204" pitchFamily="18" charset="0"/>
              </a:rPr>
              <a:t> ra </a:t>
            </a:r>
            <a:r>
              <a:rPr lang="vi-VN" sz="1200" b="1" dirty="0" err="1">
                <a:latin typeface="Cambria" panose="02040503050406030204" pitchFamily="18" charset="0"/>
                <a:ea typeface="Cambria" panose="02040503050406030204" pitchFamily="18" charset="0"/>
              </a:rPr>
              <a:t>điều</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này</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trước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nhất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là</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bác</a:t>
            </a:r>
            <a:r>
              <a:rPr lang="vi-VN" sz="1200" b="1" dirty="0">
                <a:latin typeface="Cambria" panose="02040503050406030204" pitchFamily="18" charset="0"/>
                <a:ea typeface="Cambria" panose="02040503050406030204" pitchFamily="18" charset="0"/>
              </a:rPr>
              <a:t> Lan, </a:t>
            </a:r>
            <a:r>
              <a:rPr lang="vi-VN" sz="1200" b="1" dirty="0" err="1">
                <a:latin typeface="Cambria" panose="02040503050406030204" pitchFamily="18" charset="0"/>
                <a:ea typeface="Cambria" panose="02040503050406030204" pitchFamily="18" charset="0"/>
              </a:rPr>
              <a:t>chị</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gái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của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bố</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Bống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Thực</a:t>
            </a:r>
            <a:r>
              <a:rPr lang="vi-VN" sz="1200" b="1" dirty="0">
                <a:latin typeface="Cambria" panose="02040503050406030204" pitchFamily="18" charset="0"/>
                <a:ea typeface="Cambria" panose="02040503050406030204" pitchFamily="18" charset="0"/>
              </a:rPr>
              <a:t> ra, </a:t>
            </a:r>
            <a:r>
              <a:rPr lang="vi-VN" sz="1200" b="1" dirty="0" err="1">
                <a:latin typeface="Cambria" panose="02040503050406030204" pitchFamily="18" charset="0"/>
                <a:ea typeface="Cambria" panose="02040503050406030204" pitchFamily="18" charset="0"/>
              </a:rPr>
              <a:t>lúc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đầu</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bác</a:t>
            </a:r>
            <a:r>
              <a:rPr lang="vi-VN" sz="1200" b="1" dirty="0">
                <a:latin typeface="Cambria" panose="02040503050406030204" pitchFamily="18" charset="0"/>
                <a:ea typeface="Cambria" panose="02040503050406030204" pitchFamily="18" charset="0"/>
              </a:rPr>
              <a:t> Lan </a:t>
            </a:r>
            <a:r>
              <a:rPr lang="vi-VN" sz="1200" b="1" dirty="0" err="1">
                <a:latin typeface="Cambria" panose="02040503050406030204" pitchFamily="18" charset="0"/>
                <a:ea typeface="Cambria" panose="02040503050406030204" pitchFamily="18" charset="0"/>
              </a:rPr>
              <a:t>chỉ</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thấy</a:t>
            </a:r>
            <a:r>
              <a:rPr lang="vi-VN" sz="1200" b="1" dirty="0">
                <a:latin typeface="Cambria" panose="02040503050406030204" pitchFamily="18" charset="0"/>
                <a:ea typeface="Cambria" panose="02040503050406030204" pitchFamily="18" charset="0"/>
              </a:rPr>
              <a:t> hơi </a:t>
            </a:r>
            <a:r>
              <a:rPr lang="vi-VN" sz="1200" b="1" dirty="0" err="1">
                <a:latin typeface="Cambria" panose="02040503050406030204" pitchFamily="18" charset="0"/>
                <a:ea typeface="Cambria" panose="02040503050406030204" pitchFamily="18" charset="0"/>
              </a:rPr>
              <a:t>là</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lạ</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vì</a:t>
            </a:r>
            <a:r>
              <a:rPr lang="vi-VN" sz="1200" b="1" dirty="0">
                <a:latin typeface="Cambria" panose="02040503050406030204" pitchFamily="18" charset="0"/>
                <a:ea typeface="Cambria" panose="02040503050406030204" pitchFamily="18" charset="0"/>
              </a:rPr>
              <a:t> con </a:t>
            </a:r>
            <a:r>
              <a:rPr lang="vi-VN" sz="1200" b="1" dirty="0" err="1">
                <a:latin typeface="Cambria" panose="02040503050406030204" pitchFamily="18" charset="0"/>
                <a:ea typeface="Cambria" panose="02040503050406030204" pitchFamily="18" charset="0"/>
              </a:rPr>
              <a:t>bé</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mới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học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tiểu</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học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mà</a:t>
            </a:r>
            <a:r>
              <a:rPr lang="vi-VN" sz="1200" b="1" dirty="0">
                <a:latin typeface="Cambria" panose="02040503050406030204" pitchFamily="18" charset="0"/>
                <a:ea typeface="Cambria" panose="02040503050406030204" pitchFamily="18" charset="0"/>
              </a:rPr>
              <a:t> sao </a:t>
            </a:r>
            <a:r>
              <a:rPr lang="vi-VN" sz="1200" b="1" dirty="0" err="1">
                <a:latin typeface="Cambria" panose="02040503050406030204" pitchFamily="18" charset="0"/>
                <a:ea typeface="Cambria" panose="02040503050406030204" pitchFamily="18" charset="0"/>
              </a:rPr>
              <a:t>nó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lại</a:t>
            </a:r>
            <a:r>
              <a:rPr lang="vi-VN" sz="1200" b="1" dirty="0">
                <a:latin typeface="Cambria" panose="02040503050406030204" pitchFamily="18" charset="0"/>
                <a:ea typeface="Cambria" panose="02040503050406030204" pitchFamily="18" charset="0"/>
              </a:rPr>
              <a:t> mê </a:t>
            </a:r>
            <a:r>
              <a:rPr lang="vi-VN" sz="1200" b="1" dirty="0" err="1">
                <a:latin typeface="Cambria" panose="02040503050406030204" pitchFamily="18" charset="0"/>
                <a:ea typeface="Cambria" panose="02040503050406030204" pitchFamily="18" charset="0"/>
              </a:rPr>
              <a:t>vẽ</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thế</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vẽ</a:t>
            </a:r>
            <a:r>
              <a:rPr lang="vi-VN" sz="1200" b="1" dirty="0">
                <a:latin typeface="Cambria" panose="02040503050406030204" pitchFamily="18" charset="0"/>
                <a:ea typeface="Cambria" panose="02040503050406030204" pitchFamily="18" charset="0"/>
              </a:rPr>
              <a:t> như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ta </a:t>
            </a:r>
            <a:r>
              <a:rPr lang="vi-VN" sz="1200" b="1" dirty="0" err="1">
                <a:latin typeface="Cambria" panose="02040503050406030204" pitchFamily="18" charset="0"/>
                <a:ea typeface="Cambria" panose="02040503050406030204" pitchFamily="18" charset="0"/>
              </a:rPr>
              <a:t>thở</a:t>
            </a:r>
            <a:r>
              <a:rPr lang="vi-VN" sz="1200" b="1" dirty="0">
                <a:latin typeface="Cambria" panose="02040503050406030204" pitchFamily="18" charset="0"/>
                <a:ea typeface="Cambria" panose="02040503050406030204" pitchFamily="18" charset="0"/>
              </a:rPr>
              <a:t>, như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ta </a:t>
            </a:r>
            <a:r>
              <a:rPr lang="vi-VN" sz="1200" b="1" dirty="0" err="1">
                <a:latin typeface="Cambria" panose="02040503050406030204" pitchFamily="18" charset="0"/>
                <a:ea typeface="Cambria" panose="02040503050406030204" pitchFamily="18" charset="0"/>
              </a:rPr>
              <a:t>nhìn</a:t>
            </a:r>
            <a:r>
              <a:rPr lang="vi-VN" sz="1200" b="1" dirty="0">
                <a:latin typeface="Cambria" panose="02040503050406030204" pitchFamily="18" charset="0"/>
                <a:ea typeface="Cambria" panose="02040503050406030204" pitchFamily="18" charset="0"/>
              </a:rPr>
              <a:t>, như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ta nghe. </a:t>
            </a:r>
            <a:r>
              <a:rPr lang="vi-VN" sz="1200" b="1" dirty="0" err="1">
                <a:latin typeface="Cambria" panose="02040503050406030204" pitchFamily="18" charset="0"/>
                <a:ea typeface="Cambria" panose="02040503050406030204" pitchFamily="18" charset="0"/>
              </a:rPr>
              <a:t>Nó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vẽ</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các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nàng</a:t>
            </a:r>
            <a:r>
              <a:rPr lang="vi-VN" sz="1200" b="1" dirty="0">
                <a:latin typeface="Cambria" panose="02040503050406030204" pitchFamily="18" charset="0"/>
                <a:ea typeface="Cambria" panose="02040503050406030204" pitchFamily="18" charset="0"/>
              </a:rPr>
              <a:t> tiên, </a:t>
            </a:r>
            <a:r>
              <a:rPr lang="vi-VN" sz="1200" b="1" dirty="0" err="1">
                <a:latin typeface="Cambria" panose="02040503050406030204" pitchFamily="18" charset="0"/>
                <a:ea typeface="Cambria" panose="02040503050406030204" pitchFamily="18" charset="0"/>
              </a:rPr>
              <a:t>các</a:t>
            </a:r>
            <a:r>
              <a:rPr lang="vi-VN" sz="1200" b="1" dirty="0">
                <a:latin typeface="Cambria" panose="02040503050406030204" pitchFamily="18" charset="0"/>
                <a:ea typeface="Cambria" panose="02040503050406030204" pitchFamily="18" charset="0"/>
              </a:rPr>
              <a:t> cô công </a:t>
            </a:r>
            <a:r>
              <a:rPr lang="vi-VN" sz="1200" b="1" dirty="0" err="1">
                <a:latin typeface="Cambria" panose="02040503050406030204" pitchFamily="18" charset="0"/>
                <a:ea typeface="Cambria" panose="02040503050406030204" pitchFamily="18" charset="0"/>
              </a:rPr>
              <a:t>chúa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các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chàng</a:t>
            </a:r>
            <a:r>
              <a:rPr lang="vi-VN" sz="1200" b="1" dirty="0">
                <a:latin typeface="Cambria" panose="02040503050406030204" pitchFamily="18" charset="0"/>
                <a:ea typeface="Cambria" panose="02040503050406030204" pitchFamily="18" charset="0"/>
              </a:rPr>
              <a:t> công </a:t>
            </a:r>
            <a:r>
              <a:rPr lang="vi-VN" sz="1200" b="1" dirty="0" err="1">
                <a:latin typeface="Cambria" panose="02040503050406030204" pitchFamily="18" charset="0"/>
                <a:ea typeface="Cambria" panose="02040503050406030204" pitchFamily="18" charset="0"/>
              </a:rPr>
              <a:t>tử</a:t>
            </a:r>
            <a:r>
              <a:rPr lang="vi-VN" sz="1200" b="1" dirty="0">
                <a:latin typeface="Cambria" panose="02040503050406030204" pitchFamily="18" charset="0"/>
                <a:ea typeface="Cambria" panose="02040503050406030204" pitchFamily="18" charset="0"/>
              </a:rPr>
              <a:t>.</a:t>
            </a:r>
          </a:p>
          <a:p>
            <a:pPr algn="just"/>
            <a:r>
              <a:rPr lang="en-US" sz="1200" b="1" dirty="0">
                <a:latin typeface="Cambria" panose="020405030504060302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12855974-1EAC-4A7E-B4F5-A340DF5AFA2A}" type="slidenum">
              <a:rPr lang="en-US" smtClean="0"/>
              <a:t>15</a:t>
            </a:fld>
            <a:endParaRPr lang="en-US"/>
          </a:p>
        </p:txBody>
      </p:sp>
    </p:spTree>
    <p:extLst>
      <p:ext uri="{BB962C8B-B14F-4D97-AF65-F5344CB8AC3E}">
        <p14:creationId xmlns:p14="http://schemas.microsoft.com/office/powerpoint/2010/main" val="393614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Điều</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đáng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chú</a:t>
            </a:r>
            <a:r>
              <a:rPr lang="vi-VN" sz="1200" b="1" dirty="0">
                <a:latin typeface="Cambria" panose="02040503050406030204" pitchFamily="18" charset="0"/>
                <a:ea typeface="Cambria" panose="02040503050406030204" pitchFamily="18" charset="0"/>
              </a:rPr>
              <a:t> ý trong </a:t>
            </a:r>
            <a:r>
              <a:rPr lang="vi-VN" sz="1200" b="1" dirty="0" err="1">
                <a:latin typeface="Cambria" panose="02040503050406030204" pitchFamily="18" charset="0"/>
                <a:ea typeface="Cambria" panose="02040503050406030204" pitchFamily="18" charset="0"/>
              </a:rPr>
              <a:t>những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bức</a:t>
            </a:r>
            <a:r>
              <a:rPr lang="vi-VN" sz="1200" b="1" dirty="0">
                <a:latin typeface="Cambria" panose="02040503050406030204" pitchFamily="18" charset="0"/>
                <a:ea typeface="Cambria" panose="02040503050406030204" pitchFamily="18" charset="0"/>
              </a:rPr>
              <a:t> tranh </a:t>
            </a:r>
            <a:r>
              <a:rPr lang="vi-VN" sz="1200" b="1" dirty="0" err="1">
                <a:latin typeface="Cambria" panose="02040503050406030204" pitchFamily="18" charset="0"/>
                <a:ea typeface="Cambria" panose="02040503050406030204" pitchFamily="18" charset="0"/>
              </a:rPr>
              <a:t>Bống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vẽ</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là</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Bống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vẽ</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rất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giống</a:t>
            </a:r>
            <a:r>
              <a:rPr lang="vi-VN" sz="1200" b="1" dirty="0">
                <a:latin typeface="Cambria" panose="02040503050406030204" pitchFamily="18" charset="0"/>
                <a:ea typeface="Cambria" panose="02040503050406030204" pitchFamily="18" charset="0"/>
              </a:rPr>
              <a:t>. Con </a:t>
            </a:r>
            <a:r>
              <a:rPr lang="vi-VN" sz="1200" b="1" dirty="0" err="1">
                <a:latin typeface="Cambria" panose="02040503050406030204" pitchFamily="18" charset="0"/>
                <a:ea typeface="Cambria" panose="02040503050406030204" pitchFamily="18" charset="0"/>
              </a:rPr>
              <a:t>mèo</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Kết</a:t>
            </a:r>
            <a:r>
              <a:rPr lang="vi-VN" sz="1200" b="1" dirty="0">
                <a:latin typeface="Cambria" panose="02040503050406030204" pitchFamily="18" charset="0"/>
                <a:ea typeface="Cambria" panose="02040503050406030204" pitchFamily="18" charset="0"/>
              </a:rPr>
              <a:t> ra con </a:t>
            </a:r>
            <a:r>
              <a:rPr lang="vi-VN" sz="1200" b="1" dirty="0" err="1">
                <a:latin typeface="Cambria" panose="02040503050406030204" pitchFamily="18" charset="0"/>
                <a:ea typeface="Cambria" panose="02040503050406030204" pitchFamily="18" charset="0"/>
              </a:rPr>
              <a:t>mèo</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Kết</a:t>
            </a:r>
            <a:r>
              <a:rPr lang="vi-VN" sz="1200" b="1" dirty="0">
                <a:latin typeface="Cambria" panose="02040503050406030204" pitchFamily="18" charset="0"/>
                <a:ea typeface="Cambria" panose="02040503050406030204" pitchFamily="18" charset="0"/>
              </a:rPr>
              <a:t>. Con </a:t>
            </a:r>
            <a:r>
              <a:rPr lang="vi-VN" sz="1200" b="1" dirty="0" err="1">
                <a:latin typeface="Cambria" panose="02040503050406030204" pitchFamily="18" charset="0"/>
                <a:ea typeface="Cambria" panose="02040503050406030204" pitchFamily="18" charset="0"/>
              </a:rPr>
              <a:t>chó</a:t>
            </a:r>
            <a:r>
              <a:rPr lang="vi-VN" sz="1200" b="1" dirty="0">
                <a:latin typeface="Cambria" panose="02040503050406030204" pitchFamily="18" charset="0"/>
                <a:ea typeface="Cambria" panose="02040503050406030204" pitchFamily="18" charset="0"/>
              </a:rPr>
              <a:t> Lu ra con </a:t>
            </a:r>
            <a:r>
              <a:rPr lang="vi-VN" sz="1200" b="1" dirty="0" err="1">
                <a:latin typeface="Cambria" panose="02040503050406030204" pitchFamily="18" charset="0"/>
                <a:ea typeface="Cambria" panose="02040503050406030204" pitchFamily="18" charset="0"/>
              </a:rPr>
              <a:t>chó</a:t>
            </a:r>
            <a:r>
              <a:rPr lang="vi-VN" sz="1200" b="1" dirty="0">
                <a:latin typeface="Cambria" panose="02040503050406030204" pitchFamily="18" charset="0"/>
                <a:ea typeface="Cambria" panose="02040503050406030204" pitchFamily="18" charset="0"/>
              </a:rPr>
              <a:t> Lu. Cây cau ra cây cau. </a:t>
            </a:r>
            <a:r>
              <a:rPr lang="vi-VN" sz="1200" b="1" dirty="0" err="1">
                <a:latin typeface="Cambria" panose="02040503050406030204" pitchFamily="18" charset="0"/>
                <a:ea typeface="Cambria" panose="02040503050406030204" pitchFamily="18" charset="0"/>
              </a:rPr>
              <a:t>Bố</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Lít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nó</a:t>
            </a:r>
            <a:r>
              <a:rPr lang="vi-VN" sz="1200" b="1" dirty="0">
                <a:latin typeface="Cambria" panose="02040503050406030204" pitchFamily="18" charset="0"/>
                <a:ea typeface="Cambria" panose="02040503050406030204" pitchFamily="18" charset="0"/>
              </a:rPr>
              <a:t> ra </a:t>
            </a:r>
            <a:r>
              <a:rPr lang="vi-VN" sz="1200" b="1" dirty="0" err="1">
                <a:latin typeface="Cambria" panose="02040503050406030204" pitchFamily="18" charset="0"/>
                <a:ea typeface="Cambria" panose="02040503050406030204" pitchFamily="18" charset="0"/>
              </a:rPr>
              <a:t>bố</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Lít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Mẹ</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Phít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cũng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chẳng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lẫn</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được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với</a:t>
            </a:r>
            <a:r>
              <a:rPr lang="vi-VN" sz="1200" b="1" dirty="0">
                <a:latin typeface="Cambria" panose="02040503050406030204" pitchFamily="18" charset="0"/>
                <a:ea typeface="Cambria" panose="02040503050406030204" pitchFamily="18" charset="0"/>
              </a:rPr>
              <a:t> ai, </a:t>
            </a:r>
            <a:r>
              <a:rPr lang="vi-VN" sz="1200" b="1" dirty="0" err="1">
                <a:latin typeface="Cambria" panose="02040503050406030204" pitchFamily="18" charset="0"/>
                <a:ea typeface="Cambria" panose="02040503050406030204" pitchFamily="18" charset="0"/>
              </a:rPr>
              <a:t>cái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mặt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tròn</a:t>
            </a:r>
            <a:r>
              <a:rPr lang="vi-VN" sz="1200" b="1" dirty="0">
                <a:latin typeface="Cambria" panose="02040503050406030204" pitchFamily="18" charset="0"/>
                <a:ea typeface="Cambria" panose="02040503050406030204" pitchFamily="18" charset="0"/>
              </a:rPr>
              <a:t> như </a:t>
            </a:r>
            <a:r>
              <a:rPr lang="vi-VN" sz="1200" b="1" dirty="0" err="1">
                <a:latin typeface="Cambria" panose="02040503050406030204" pitchFamily="18" charset="0"/>
                <a:ea typeface="Cambria" panose="02040503050406030204" pitchFamily="18" charset="0"/>
              </a:rPr>
              <a:t>đồng</a:t>
            </a:r>
            <a:r>
              <a:rPr lang="vi-VN" sz="1200" b="1" dirty="0">
                <a:latin typeface="Cambria" panose="02040503050406030204" pitchFamily="18" charset="0"/>
                <a:ea typeface="Cambria" panose="02040503050406030204" pitchFamily="18" charset="0"/>
              </a:rPr>
              <a:t> xu </a:t>
            </a:r>
            <a:r>
              <a:rPr lang="vi-VN" sz="1200" b="1" dirty="0" err="1">
                <a:latin typeface="Cambria" panose="02040503050406030204" pitchFamily="18" charset="0"/>
                <a:ea typeface="Cambria" panose="02040503050406030204" pitchFamily="18" charset="0"/>
              </a:rPr>
              <a:t>với</a:t>
            </a:r>
            <a:r>
              <a:rPr lang="vi-VN" sz="1200" b="1" dirty="0">
                <a:latin typeface="Cambria" panose="02040503050406030204" pitchFamily="18" charset="0"/>
                <a:ea typeface="Cambria" panose="02040503050406030204" pitchFamily="18" charset="0"/>
              </a:rPr>
              <a:t> hai con </a:t>
            </a:r>
            <a:r>
              <a:rPr lang="vi-VN" sz="1200" b="1" dirty="0" err="1">
                <a:latin typeface="Cambria" panose="02040503050406030204" pitchFamily="18" charset="0"/>
                <a:ea typeface="Cambria" panose="02040503050406030204" pitchFamily="18" charset="0"/>
              </a:rPr>
              <a:t>mắt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lá</a:t>
            </a:r>
            <a:r>
              <a:rPr lang="vi-VN" sz="1200" b="1" dirty="0">
                <a:latin typeface="Cambria" panose="02040503050406030204" pitchFamily="18" charset="0"/>
                <a:ea typeface="Cambria" panose="02040503050406030204" pitchFamily="18" charset="0"/>
              </a:rPr>
              <a:t> răm. </a:t>
            </a:r>
            <a:r>
              <a:rPr lang="en-US" sz="1200" b="1" dirty="0">
                <a:latin typeface="Cambria" panose="020405030504060302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12855974-1EAC-4A7E-B4F5-A340DF5AFA2A}" type="slidenum">
              <a:rPr lang="en-US" smtClean="0"/>
              <a:t>16</a:t>
            </a:fld>
            <a:endParaRPr lang="en-US"/>
          </a:p>
        </p:txBody>
      </p:sp>
    </p:spTree>
    <p:extLst>
      <p:ext uri="{BB962C8B-B14F-4D97-AF65-F5344CB8AC3E}">
        <p14:creationId xmlns:p14="http://schemas.microsoft.com/office/powerpoint/2010/main" val="428277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Cambria" panose="02040503050406030204" pitchFamily="18" charset="0"/>
                <a:ea typeface="Cambria" panose="02040503050406030204" pitchFamily="18" charset="0"/>
              </a:rPr>
              <a:t>- Khi </a:t>
            </a:r>
            <a:r>
              <a:rPr lang="vi-VN" sz="1200" b="1" dirty="0" err="1">
                <a:latin typeface="Cambria" panose="02040503050406030204" pitchFamily="18" charset="0"/>
                <a:ea typeface="Cambria" panose="02040503050406030204" pitchFamily="18" charset="0"/>
              </a:rPr>
              <a:t>được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họa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sĩ</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hỏi</a:t>
            </a:r>
            <a:r>
              <a:rPr lang="vi-VN" sz="1200" b="1" dirty="0">
                <a:latin typeface="Cambria" panose="02040503050406030204" pitchFamily="18" charset="0"/>
                <a:ea typeface="Cambria" panose="02040503050406030204" pitchFamily="18" charset="0"/>
              </a:rPr>
              <a:t>: “Sao </a:t>
            </a:r>
            <a:r>
              <a:rPr lang="vi-VN" sz="1200" b="1" dirty="0" err="1">
                <a:latin typeface="Cambria" panose="02040503050406030204" pitchFamily="18" charset="0"/>
                <a:ea typeface="Cambria" panose="02040503050406030204" pitchFamily="18" charset="0"/>
              </a:rPr>
              <a:t>dưới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bụng</a:t>
            </a:r>
            <a:r>
              <a:rPr lang="vi-VN" sz="1200" b="1" dirty="0">
                <a:latin typeface="Cambria" panose="02040503050406030204" pitchFamily="18" charset="0"/>
                <a:ea typeface="Cambria" panose="02040503050406030204" pitchFamily="18" charset="0"/>
              </a:rPr>
              <a:t> con </a:t>
            </a:r>
            <a:r>
              <a:rPr lang="vi-VN" sz="1200" b="1" dirty="0" err="1">
                <a:latin typeface="Cambria" panose="02040503050406030204" pitchFamily="18" charset="0"/>
                <a:ea typeface="Cambria" panose="02040503050406030204" pitchFamily="18" charset="0"/>
              </a:rPr>
              <a:t>gà</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mái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mẹ</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lại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một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hàng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chấm</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chấm</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Bống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trả</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lời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Đó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là</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tí</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của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nó</a:t>
            </a:r>
            <a:r>
              <a:rPr lang="vi-VN" sz="1200" b="1" dirty="0">
                <a:latin typeface="Cambria" panose="02040503050406030204" pitchFamily="18" charset="0"/>
                <a:ea typeface="Cambria" panose="02040503050406030204" pitchFamily="18" charset="0"/>
              </a:rPr>
              <a:t> ạ. Không </a:t>
            </a:r>
            <a:r>
              <a:rPr lang="vi-VN" sz="1200" b="1" dirty="0" err="1">
                <a:latin typeface="Cambria" panose="02040503050406030204" pitchFamily="18" charset="0"/>
                <a:ea typeface="Cambria" panose="02040503050406030204" pitchFamily="18" charset="0"/>
              </a:rPr>
              <a:t>có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tí</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gà</a:t>
            </a:r>
            <a:r>
              <a:rPr lang="vi-VN" sz="1200" b="1" dirty="0">
                <a:latin typeface="Cambria" panose="02040503050406030204" pitchFamily="18" charset="0"/>
                <a:ea typeface="Cambria" panose="02040503050406030204" pitchFamily="18" charset="0"/>
              </a:rPr>
              <a:t> con </a:t>
            </a:r>
            <a:r>
              <a:rPr lang="vi-VN" sz="1200" b="1" dirty="0" err="1">
                <a:latin typeface="Cambria" panose="02040503050406030204" pitchFamily="18" charset="0"/>
                <a:ea typeface="Cambria" panose="02040503050406030204" pitchFamily="18" charset="0"/>
              </a:rPr>
              <a:t>bú</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mẹ</a:t>
            </a:r>
            <a:r>
              <a:rPr lang="vi-VN" sz="1200" b="1" dirty="0">
                <a:latin typeface="Cambria" panose="02040503050406030204" pitchFamily="18" charset="0"/>
                <a:ea typeface="Cambria" panose="02040503050406030204" pitchFamily="18" charset="0"/>
              </a:rPr>
              <a:t> sao </a:t>
            </a:r>
            <a:r>
              <a:rPr lang="vi-VN" sz="1200" b="1" dirty="0" err="1">
                <a:latin typeface="Cambria" panose="02040503050406030204" pitchFamily="18" charset="0"/>
                <a:ea typeface="Cambria" panose="02040503050406030204" pitchFamily="18" charset="0"/>
              </a:rPr>
              <a:t>được</a:t>
            </a:r>
            <a:r>
              <a:rPr lang="vi-VN" sz="1200" b="1" dirty="0">
                <a:latin typeface="Cambria" panose="02040503050406030204" pitchFamily="18" charset="0"/>
                <a:ea typeface="Cambria" panose="02040503050406030204" pitchFamily="18" charset="0"/>
              </a:rPr>
              <a:t> ạ.”</a:t>
            </a:r>
            <a:endParaRPr lang="vi-VN" sz="2400" b="1"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chemeClr val="accent5">
                    <a:lumMod val="50000"/>
                  </a:schemeClr>
                </a:solidFill>
                <a:latin typeface="Cambria" panose="02040503050406030204" pitchFamily="18" charset="0"/>
                <a:ea typeface="Cambria" panose="02040503050406030204" pitchFamily="18" charset="0"/>
              </a:rPr>
              <a:t>- Khi </a:t>
            </a:r>
            <a:r>
              <a:rPr lang="vi-VN" sz="1200" b="1" dirty="0" err="1">
                <a:solidFill>
                  <a:schemeClr val="accent5">
                    <a:lumMod val="50000"/>
                  </a:schemeClr>
                </a:solidFill>
                <a:latin typeface="Cambria" panose="02040503050406030204" pitchFamily="18" charset="0"/>
                <a:ea typeface="Cambria" panose="02040503050406030204" pitchFamily="18" charset="0"/>
              </a:rPr>
              <a:t>được</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hỏi</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Thế</a:t>
            </a:r>
            <a:r>
              <a:rPr lang="vi-VN" sz="1200" b="1" dirty="0">
                <a:solidFill>
                  <a:schemeClr val="accent5">
                    <a:lumMod val="50000"/>
                  </a:schemeClr>
                </a:solidFill>
                <a:latin typeface="Cambria" panose="02040503050406030204" pitchFamily="18" charset="0"/>
                <a:ea typeface="Cambria" panose="02040503050406030204" pitchFamily="18" charset="0"/>
              </a:rPr>
              <a:t> con </a:t>
            </a:r>
            <a:r>
              <a:rPr lang="vi-VN" sz="1200" b="1" dirty="0" err="1">
                <a:solidFill>
                  <a:schemeClr val="accent5">
                    <a:lumMod val="50000"/>
                  </a:schemeClr>
                </a:solidFill>
                <a:latin typeface="Cambria" panose="02040503050406030204" pitchFamily="18" charset="0"/>
                <a:ea typeface="Cambria" panose="02040503050406030204" pitchFamily="18" charset="0"/>
              </a:rPr>
              <a:t>chuột</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nhắt</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đứng</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cạnh</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cái</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vòng</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tròn</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có</a:t>
            </a:r>
            <a:r>
              <a:rPr lang="vi-VN" sz="1200" b="1" dirty="0">
                <a:solidFill>
                  <a:schemeClr val="accent5">
                    <a:lumMod val="50000"/>
                  </a:schemeClr>
                </a:solidFill>
                <a:latin typeface="Cambria" panose="02040503050406030204" pitchFamily="18" charset="0"/>
                <a:ea typeface="Cambria" panose="02040503050406030204" pitchFamily="18" charset="0"/>
              </a:rPr>
              <a:t> hai </a:t>
            </a:r>
            <a:r>
              <a:rPr lang="vi-VN" sz="1200" b="1" dirty="0" err="1">
                <a:solidFill>
                  <a:schemeClr val="accent5">
                    <a:lumMod val="50000"/>
                  </a:schemeClr>
                </a:solidFill>
                <a:latin typeface="Cambria" panose="02040503050406030204" pitchFamily="18" charset="0"/>
                <a:ea typeface="Cambria" panose="02040503050406030204" pitchFamily="18" charset="0"/>
              </a:rPr>
              <a:t>chóp</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nhọn</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là</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cái</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gì</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Bống</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trả</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lời</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Là</a:t>
            </a:r>
            <a:r>
              <a:rPr lang="vi-VN" sz="1200" b="1" dirty="0">
                <a:solidFill>
                  <a:schemeClr val="accent5">
                    <a:lumMod val="50000"/>
                  </a:schemeClr>
                </a:solidFill>
                <a:latin typeface="Cambria" panose="02040503050406030204" pitchFamily="18" charset="0"/>
                <a:ea typeface="Cambria" panose="02040503050406030204" pitchFamily="18" charset="0"/>
              </a:rPr>
              <a:t> lưng con </a:t>
            </a:r>
            <a:r>
              <a:rPr lang="vi-VN" sz="1200" b="1" dirty="0" err="1">
                <a:solidFill>
                  <a:schemeClr val="accent5">
                    <a:lumMod val="50000"/>
                  </a:schemeClr>
                </a:solidFill>
                <a:latin typeface="Cambria" panose="02040503050406030204" pitchFamily="18" charset="0"/>
                <a:ea typeface="Cambria" panose="02040503050406030204" pitchFamily="18" charset="0"/>
              </a:rPr>
              <a:t>mèo</a:t>
            </a:r>
            <a:r>
              <a:rPr lang="vi-VN" sz="1200" b="1" dirty="0">
                <a:solidFill>
                  <a:schemeClr val="accent5">
                    <a:lumMod val="50000"/>
                  </a:schemeClr>
                </a:solidFill>
                <a:latin typeface="Cambria" panose="02040503050406030204" pitchFamily="18" charset="0"/>
                <a:ea typeface="Cambria" panose="02040503050406030204" pitchFamily="18" charset="0"/>
              </a:rPr>
              <a:t>. Ý </a:t>
            </a:r>
            <a:r>
              <a:rPr lang="vi-VN" sz="1200" b="1" dirty="0" err="1">
                <a:solidFill>
                  <a:schemeClr val="accent5">
                    <a:lumMod val="50000"/>
                  </a:schemeClr>
                </a:solidFill>
                <a:latin typeface="Cambria" panose="02040503050406030204" pitchFamily="18" charset="0"/>
                <a:ea typeface="Cambria" panose="02040503050406030204" pitchFamily="18" charset="0"/>
              </a:rPr>
              <a:t>cháu</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là</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hỡi</a:t>
            </a:r>
            <a:r>
              <a:rPr lang="vi-VN" sz="1200" b="1" dirty="0">
                <a:solidFill>
                  <a:schemeClr val="accent5">
                    <a:lumMod val="50000"/>
                  </a:schemeClr>
                </a:solidFill>
                <a:latin typeface="Cambria" panose="02040503050406030204" pitchFamily="18" charset="0"/>
                <a:ea typeface="Cambria" panose="02040503050406030204" pitchFamily="18" charset="0"/>
              </a:rPr>
              <a:t> tên </a:t>
            </a:r>
            <a:r>
              <a:rPr lang="vi-VN" sz="1200" b="1" dirty="0" err="1">
                <a:solidFill>
                  <a:schemeClr val="accent5">
                    <a:lumMod val="50000"/>
                  </a:schemeClr>
                </a:solidFill>
                <a:latin typeface="Cambria" panose="02040503050406030204" pitchFamily="18" charset="0"/>
                <a:ea typeface="Cambria" panose="02040503050406030204" pitchFamily="18" charset="0"/>
              </a:rPr>
              <a:t>chuột</a:t>
            </a:r>
            <a:r>
              <a:rPr lang="vi-VN" sz="1200" b="1" dirty="0">
                <a:solidFill>
                  <a:schemeClr val="accent5">
                    <a:lumMod val="50000"/>
                  </a:schemeClr>
                </a:solidFill>
                <a:latin typeface="Cambria" panose="02040503050406030204" pitchFamily="18" charset="0"/>
                <a:ea typeface="Cambria" panose="02040503050406030204" pitchFamily="18" charset="0"/>
              </a:rPr>
              <a:t> kia, mi </a:t>
            </a:r>
            <a:r>
              <a:rPr lang="vi-VN" sz="1200" b="1" dirty="0" err="1">
                <a:solidFill>
                  <a:schemeClr val="accent5">
                    <a:lumMod val="50000"/>
                  </a:schemeClr>
                </a:solidFill>
                <a:latin typeface="Cambria" panose="02040503050406030204" pitchFamily="18" charset="0"/>
                <a:ea typeface="Cambria" panose="02040503050406030204" pitchFamily="18" charset="0"/>
              </a:rPr>
              <a:t>hãy</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giờ</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hồn</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mèo</a:t>
            </a:r>
            <a:r>
              <a:rPr lang="vi-VN" sz="1200" b="1" dirty="0">
                <a:solidFill>
                  <a:schemeClr val="accent5">
                    <a:lumMod val="50000"/>
                  </a:schemeClr>
                </a:solidFill>
                <a:latin typeface="Cambria" panose="02040503050406030204" pitchFamily="18" charset="0"/>
                <a:ea typeface="Cambria" panose="02040503050406030204" pitchFamily="18" charset="0"/>
              </a:rPr>
              <a:t> chưa quay </a:t>
            </a:r>
            <a:r>
              <a:rPr lang="vi-VN" sz="1200" b="1" dirty="0" err="1">
                <a:solidFill>
                  <a:schemeClr val="accent5">
                    <a:lumMod val="50000"/>
                  </a:schemeClr>
                </a:solidFill>
                <a:latin typeface="Cambria" panose="02040503050406030204" pitchFamily="18" charset="0"/>
                <a:ea typeface="Cambria" panose="02040503050406030204" pitchFamily="18" charset="0"/>
              </a:rPr>
              <a:t>đầu</a:t>
            </a:r>
            <a:r>
              <a:rPr lang="vi-VN" sz="1200" b="1" dirty="0">
                <a:solidFill>
                  <a:schemeClr val="accent5">
                    <a:lumMod val="50000"/>
                  </a:schemeClr>
                </a:solidFill>
                <a:latin typeface="Cambria" panose="02040503050406030204" pitchFamily="18" charset="0"/>
                <a:ea typeface="Cambria" panose="02040503050406030204" pitchFamily="18" charset="0"/>
              </a:rPr>
              <a:t> </a:t>
            </a:r>
            <a:r>
              <a:rPr lang="vi-VN" sz="1200" b="1" dirty="0" err="1">
                <a:solidFill>
                  <a:schemeClr val="accent5">
                    <a:lumMod val="50000"/>
                  </a:schemeClr>
                </a:solidFill>
                <a:latin typeface="Cambria" panose="02040503050406030204" pitchFamily="18" charset="0"/>
                <a:ea typeface="Cambria" panose="02040503050406030204" pitchFamily="18" charset="0"/>
              </a:rPr>
              <a:t>lại</a:t>
            </a:r>
            <a:r>
              <a:rPr lang="vi-VN" sz="1200" b="1" dirty="0">
                <a:solidFill>
                  <a:schemeClr val="accent5">
                    <a:lumMod val="50000"/>
                  </a:schemeClr>
                </a:solidFill>
                <a:latin typeface="Cambria" panose="02040503050406030204" pitchFamily="18" charset="0"/>
                <a:ea typeface="Cambria" panose="02040503050406030204" pitchFamily="18" charset="0"/>
              </a:rPr>
              <a:t> đâu!”</a:t>
            </a:r>
            <a:endParaRPr lang="vi-VN" sz="4400" b="1" dirty="0">
              <a:solidFill>
                <a:schemeClr val="accent5">
                  <a:lumMod val="50000"/>
                </a:schemeClr>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12855974-1EAC-4A7E-B4F5-A340DF5AFA2A}" type="slidenum">
              <a:rPr lang="en-US" smtClean="0"/>
              <a:t>18</a:t>
            </a:fld>
            <a:endParaRPr lang="en-US"/>
          </a:p>
        </p:txBody>
      </p:sp>
    </p:spTree>
    <p:extLst>
      <p:ext uri="{BB962C8B-B14F-4D97-AF65-F5344CB8AC3E}">
        <p14:creationId xmlns:p14="http://schemas.microsoft.com/office/powerpoint/2010/main" val="2737200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Cambria" panose="02040503050406030204" pitchFamily="18" charset="0"/>
                <a:ea typeface="Cambria" panose="02040503050406030204" pitchFamily="18" charset="0"/>
              </a:rPr>
              <a:t>Em </a:t>
            </a:r>
            <a:r>
              <a:rPr lang="vi-VN" sz="1200" b="1" dirty="0" err="1">
                <a:latin typeface="Cambria" panose="02040503050406030204" pitchFamily="18" charset="0"/>
                <a:ea typeface="Cambria" panose="02040503050406030204" pitchFamily="18" charset="0"/>
              </a:rPr>
              <a:t>có</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ấn</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tượng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với</a:t>
            </a:r>
            <a:r>
              <a:rPr lang="vi-VN" sz="1200" b="1" dirty="0">
                <a:latin typeface="Cambria" panose="02040503050406030204" pitchFamily="18" charset="0"/>
                <a:ea typeface="Cambria" panose="02040503050406030204" pitchFamily="18" charset="0"/>
              </a:rPr>
              <a:t> nhân </a:t>
            </a:r>
            <a:r>
              <a:rPr lang="vi-VN" sz="1200" b="1" dirty="0" err="1">
                <a:latin typeface="Cambria" panose="02040503050406030204" pitchFamily="18" charset="0"/>
                <a:ea typeface="Cambria" panose="02040503050406030204" pitchFamily="18" charset="0"/>
              </a:rPr>
              <a:t>vật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chuột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nhắt</a:t>
            </a:r>
            <a:r>
              <a:rPr lang="vi-VN" sz="1200" b="1" dirty="0">
                <a:latin typeface="Cambria" panose="02040503050406030204" pitchFamily="18" charset="0"/>
                <a:ea typeface="Cambria" panose="02040503050406030204" pitchFamily="18" charset="0"/>
              </a:rPr>
              <a:t> trong </a:t>
            </a:r>
            <a:r>
              <a:rPr lang="vi-VN" sz="1200" b="1" dirty="0" err="1">
                <a:latin typeface="Cambria" panose="02040503050406030204" pitchFamily="18" charset="0"/>
                <a:ea typeface="Cambria" panose="02040503050406030204" pitchFamily="18" charset="0"/>
              </a:rPr>
              <a:t>các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bức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vẽ</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của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Bống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Vì</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chuột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nhắt</a:t>
            </a:r>
            <a:r>
              <a:rPr lang="vi-VN" sz="1200" b="1" dirty="0">
                <a:latin typeface="Cambria" panose="02040503050406030204" pitchFamily="18" charset="0"/>
                <a:ea typeface="Cambria" panose="02040503050406030204" pitchFamily="18" charset="0"/>
              </a:rPr>
              <a:t> đang </a:t>
            </a:r>
            <a:r>
              <a:rPr lang="vi-VN" sz="1200" b="1" dirty="0" err="1">
                <a:latin typeface="Cambria" panose="02040503050406030204" pitchFamily="18" charset="0"/>
                <a:ea typeface="Cambria" panose="02040503050406030204" pitchFamily="18" charset="0"/>
              </a:rPr>
              <a:t>đứng</a:t>
            </a:r>
            <a:r>
              <a:rPr lang="vi-VN" sz="1200" b="1" dirty="0">
                <a:latin typeface="Cambria" panose="02040503050406030204" pitchFamily="18" charset="0"/>
                <a:ea typeface="Cambria" panose="02040503050406030204" pitchFamily="18" charset="0"/>
              </a:rPr>
              <a:t> trên </a:t>
            </a:r>
            <a:r>
              <a:rPr lang="vi-VN" sz="1200" b="1" dirty="0" err="1">
                <a:latin typeface="Cambria" panose="02040503050406030204" pitchFamily="18" charset="0"/>
                <a:ea typeface="Cambria" panose="02040503050406030204" pitchFamily="18" charset="0"/>
              </a:rPr>
              <a:t>đầu</a:t>
            </a:r>
            <a:r>
              <a:rPr lang="vi-VN" sz="1200" b="1" dirty="0">
                <a:latin typeface="Cambria" panose="02040503050406030204" pitchFamily="18" charset="0"/>
                <a:ea typeface="Cambria" panose="02040503050406030204" pitchFamily="18" charset="0"/>
              </a:rPr>
              <a:t> </a:t>
            </a:r>
            <a:r>
              <a:rPr lang="en-US" sz="1200" b="1" dirty="0">
                <a:latin typeface="Cambria" panose="02040503050406030204" pitchFamily="18" charset="0"/>
                <a:ea typeface="Cambria" panose="02040503050406030204" pitchFamily="18" charset="0"/>
              </a:rPr>
              <a:t>con </a:t>
            </a:r>
            <a:r>
              <a:rPr lang="vi-VN" sz="1200" b="1" dirty="0" err="1">
                <a:latin typeface="Cambria" panose="02040503050406030204" pitchFamily="18" charset="0"/>
                <a:ea typeface="Cambria" panose="02040503050406030204" pitchFamily="18" charset="0"/>
              </a:rPr>
              <a:t>mèo</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rất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dũng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cảm</a:t>
            </a:r>
            <a:r>
              <a:rPr lang="vi-VN" sz="1200" b="1" dirty="0">
                <a:latin typeface="Cambria" panose="02040503050406030204" pitchFamily="18" charset="0"/>
                <a:ea typeface="Cambria" panose="02040503050406030204" pitchFamily="18" charset="0"/>
              </a:rPr>
              <a:t>. </a:t>
            </a:r>
            <a:endParaRPr lang="vi-VN" sz="9600" b="1" dirty="0">
              <a:solidFill>
                <a:schemeClr val="accent5">
                  <a:lumMod val="50000"/>
                </a:schemeClr>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12855974-1EAC-4A7E-B4F5-A340DF5AFA2A}" type="slidenum">
              <a:rPr lang="en-US" smtClean="0"/>
              <a:t>19</a:t>
            </a:fld>
            <a:endParaRPr lang="en-US"/>
          </a:p>
        </p:txBody>
      </p:sp>
    </p:spTree>
    <p:extLst>
      <p:ext uri="{BB962C8B-B14F-4D97-AF65-F5344CB8AC3E}">
        <p14:creationId xmlns:p14="http://schemas.microsoft.com/office/powerpoint/2010/main" val="358660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4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67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pic>
        <p:nvPicPr>
          <p:cNvPr id="4"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5873"/>
          <a:stretch/>
        </p:blipFill>
        <p:spPr>
          <a:xfrm>
            <a:off x="1" y="5203370"/>
            <a:ext cx="12191998" cy="1654630"/>
          </a:xfrm>
          <a:prstGeom prst="rect">
            <a:avLst/>
          </a:prstGeom>
        </p:spPr>
      </p:pic>
    </p:spTree>
    <p:extLst>
      <p:ext uri="{BB962C8B-B14F-4D97-AF65-F5344CB8AC3E}">
        <p14:creationId xmlns:p14="http://schemas.microsoft.com/office/powerpoint/2010/main" val="10634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spTree>
    <p:extLst>
      <p:ext uri="{BB962C8B-B14F-4D97-AF65-F5344CB8AC3E}">
        <p14:creationId xmlns:p14="http://schemas.microsoft.com/office/powerpoint/2010/main" val="15205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1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9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702636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79270" y="41143"/>
            <a:ext cx="6030277" cy="3486359"/>
          </a:xfrm>
          <a:prstGeom prst="rect">
            <a:avLst/>
          </a:prstGeom>
        </p:spPr>
      </p:pic>
      <p:pic>
        <p:nvPicPr>
          <p:cNvPr id="15"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43663" y="765645"/>
            <a:ext cx="6030277" cy="3486359"/>
          </a:xfrm>
          <a:prstGeom prst="rect">
            <a:avLst/>
          </a:prstGeom>
        </p:spPr>
      </p:pic>
      <p:sp>
        <p:nvSpPr>
          <p:cNvPr id="11" name="Title 1">
            <a:extLst>
              <a:ext uri="{FF2B5EF4-FFF2-40B4-BE49-F238E27FC236}">
                <a16:creationId xmlns:a16="http://schemas.microsoft.com/office/drawing/2014/main" id="{67CE625A-7EB5-37D6-AA98-E6F10E173EFB}"/>
              </a:ext>
            </a:extLst>
          </p:cNvPr>
          <p:cNvSpPr txBox="1">
            <a:spLocks/>
          </p:cNvSpPr>
          <p:nvPr/>
        </p:nvSpPr>
        <p:spPr>
          <a:xfrm>
            <a:off x="-807360" y="583219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7" name="Picture 6"/>
          <p:cNvPicPr>
            <a:picLocks noChangeAspect="1"/>
          </p:cNvPicPr>
          <p:nvPr/>
        </p:nvPicPr>
        <p:blipFill>
          <a:blip r:embed="rId4"/>
          <a:stretch>
            <a:fillRect/>
          </a:stretch>
        </p:blipFill>
        <p:spPr>
          <a:xfrm>
            <a:off x="-484851" y="634666"/>
            <a:ext cx="12942930" cy="7510923"/>
          </a:xfrm>
          <a:prstGeom prst="rect">
            <a:avLst/>
          </a:prstGeom>
        </p:spPr>
      </p:pic>
    </p:spTree>
    <p:extLst>
      <p:ext uri="{BB962C8B-B14F-4D97-AF65-F5344CB8AC3E}">
        <p14:creationId xmlns:p14="http://schemas.microsoft.com/office/powerpoint/2010/main" val="99507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Bác Lan đưa tranh của Bống cho ông hoạ sĩ Phan xem để hỏi ý kiến. Ông hoạ sĩ xem cả xấp tranh vẽ con chó, con mèo, cây cau, chân dung bố và mẹ Bống thì tặc tặc lưỡi trầm tr</a:t>
            </a:r>
            <a:r>
              <a:rPr lang="en-US" sz="3100" b="1" noProof="0">
                <a:solidFill>
                  <a:srgbClr val="002060"/>
                </a:solidFill>
                <a:latin typeface="Cambria" panose="02040503050406030204" pitchFamily="18" charset="0"/>
                <a:ea typeface="Cambria" panose="02040503050406030204" pitchFamily="18" charset="0"/>
              </a:rPr>
              <a:t>ồ</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Thế con chuột nhắt đứng cạnh cái vòng tròn có hai chóp nhọn là cái gì?</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Là lưng con mèo. Ý cháu là... hỡi tên chuột kia, mi hãy giờ hồn, mèo chưa quay đầu lại đâu!</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vi-VN" sz="31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(Theo Ma Văn Kháng)</a:t>
            </a:r>
          </a:p>
        </p:txBody>
      </p:sp>
    </p:spTree>
    <p:extLst>
      <p:ext uri="{BB962C8B-B14F-4D97-AF65-F5344CB8AC3E}">
        <p14:creationId xmlns:p14="http://schemas.microsoft.com/office/powerpoint/2010/main" val="418945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120854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Mắt lá răm: </a:t>
              </a:r>
              <a:r>
                <a:rPr lang="en-US" sz="3600" b="1">
                  <a:latin typeface="Cambria" panose="02040503050406030204" pitchFamily="18" charset="0"/>
                  <a:ea typeface="Cambria" panose="02040503050406030204" pitchFamily="18" charset="0"/>
                </a:rPr>
                <a:t>Mắt một mí nhưng tròng to, đuôi mắt dài và sắc trông như đuôi của lá răm. </a:t>
              </a: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046" t="6010" r="2273" b="25622"/>
          <a:stretch/>
        </p:blipFill>
        <p:spPr>
          <a:xfrm>
            <a:off x="1234440" y="3729394"/>
            <a:ext cx="4297680" cy="276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268" y="3893749"/>
            <a:ext cx="3732712" cy="2802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92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Xấp tranh: </a:t>
              </a:r>
              <a:r>
                <a:rPr lang="en-US" sz="3600" b="1">
                  <a:latin typeface="Cambria" panose="02040503050406030204" pitchFamily="18" charset="0"/>
                  <a:ea typeface="Cambria" panose="02040503050406030204" pitchFamily="18" charset="0"/>
                </a:rPr>
                <a:t>nhiều bức tranh cùng loại, xếp chồng lên nhau một cách ngay ngắn. </a:t>
              </a:r>
              <a:endParaRPr lang="en-US" sz="6000" b="1">
                <a:latin typeface="Cambria" panose="02040503050406030204" pitchFamily="18" charset="0"/>
                <a:ea typeface="Cambria" panose="02040503050406030204" pitchFamily="18" charset="0"/>
              </a:endParaRPr>
            </a:p>
          </p:txBody>
        </p:sp>
      </p:grpSp>
      <p:grpSp>
        <p:nvGrpSpPr>
          <p:cNvPr id="11" name="Group 10"/>
          <p:cNvGrpSpPr/>
          <p:nvPr/>
        </p:nvGrpSpPr>
        <p:grpSpPr>
          <a:xfrm>
            <a:off x="515173" y="4043360"/>
            <a:ext cx="10889509" cy="1430988"/>
            <a:chOff x="517631" y="2085020"/>
            <a:chExt cx="10889509" cy="1430988"/>
          </a:xfrm>
        </p:grpSpPr>
        <p:sp>
          <p:nvSpPr>
            <p:cNvPr id="12" name="Flowchart: Alternate Process 11"/>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Giờ hồn: </a:t>
              </a:r>
              <a:r>
                <a:rPr lang="en-US" sz="3600" b="1">
                  <a:latin typeface="Cambria" panose="02040503050406030204" pitchFamily="18" charset="0"/>
                  <a:ea typeface="Cambria" panose="02040503050406030204" pitchFamily="18" charset="0"/>
                </a:rPr>
                <a:t>có ý nói phải coi chừng, mang tính đe doạ.</a:t>
              </a:r>
              <a:endParaRPr lang="en-US" sz="9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60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3" name="Picture 2"/>
          <p:cNvPicPr>
            <a:picLocks noChangeAspect="1"/>
          </p:cNvPicPr>
          <p:nvPr/>
        </p:nvPicPr>
        <p:blipFill>
          <a:blip r:embed="rId4"/>
          <a:stretch>
            <a:fillRect/>
          </a:stretch>
        </p:blipFill>
        <p:spPr>
          <a:xfrm>
            <a:off x="255617" y="451794"/>
            <a:ext cx="9577646" cy="2365453"/>
          </a:xfrm>
          <a:prstGeom prst="rect">
            <a:avLst/>
          </a:prstGeom>
        </p:spPr>
      </p:pic>
    </p:spTree>
    <p:extLst>
      <p:ext uri="{BB962C8B-B14F-4D97-AF65-F5344CB8AC3E}">
        <p14:creationId xmlns:p14="http://schemas.microsoft.com/office/powerpoint/2010/main" val="391931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173694"/>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1. Tài năng hội hoạ của Bống được giới thiệu như thế nào ở đoạn mở đầu? </a:t>
              </a:r>
              <a:endParaRPr lang="en-US" sz="3600" b="1">
                <a:solidFill>
                  <a:srgbClr val="00CC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25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323439"/>
            </a:xfrm>
            <a:prstGeom prst="rect">
              <a:avLst/>
            </a:prstGeom>
            <a:noFill/>
          </p:spPr>
          <p:txBody>
            <a:bodyPr wrap="square" rtlCol="0">
              <a:spAutoFit/>
            </a:bodyPr>
            <a:lstStyle/>
            <a:p>
              <a:pPr algn="just"/>
              <a:r>
                <a:rPr lang="en-US" sz="4000" b="1">
                  <a:solidFill>
                    <a:srgbClr val="00CC00"/>
                  </a:solidFill>
                  <a:latin typeface="Cambria" panose="02040503050406030204" pitchFamily="18" charset="0"/>
                  <a:ea typeface="Cambria" panose="02040503050406030204" pitchFamily="18" charset="0"/>
                </a:rPr>
                <a:t>2. Điều đáng chú ý trong những bức tranh Bống vẽ là gì? </a:t>
              </a:r>
              <a:endParaRPr lang="en-US" sz="6600" b="1">
                <a:solidFill>
                  <a:srgbClr val="00CC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750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761674"/>
            <a:chOff x="197374" y="173694"/>
            <a:chExt cx="11668916" cy="1761674"/>
          </a:xfrm>
        </p:grpSpPr>
        <p:sp>
          <p:nvSpPr>
            <p:cNvPr id="3" name="Rounded Rectangle 2"/>
            <p:cNvSpPr/>
            <p:nvPr/>
          </p:nvSpPr>
          <p:spPr>
            <a:xfrm>
              <a:off x="197374" y="173694"/>
              <a:ext cx="11668916" cy="176167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569660"/>
            </a:xfrm>
            <a:prstGeom prst="rect">
              <a:avLst/>
            </a:prstGeom>
            <a:noFill/>
          </p:spPr>
          <p:txBody>
            <a:bodyPr wrap="square" rtlCol="0">
              <a:spAutoFit/>
            </a:bodyPr>
            <a:lstStyle/>
            <a:p>
              <a:pPr algn="just"/>
              <a:r>
                <a:rPr lang="vi-VN" sz="3200" b="1">
                  <a:solidFill>
                    <a:srgbClr val="00CC00"/>
                  </a:solidFill>
                  <a:latin typeface="Cambria" panose="02040503050406030204" pitchFamily="18" charset="0"/>
                  <a:ea typeface="Cambria" panose="02040503050406030204" pitchFamily="18" charset="0"/>
                </a:rPr>
                <a:t>3. Em hiểu thế nào về nhận xét của ông hoạ sĩ Phan đối với tranh Bống vẽ: </a:t>
              </a:r>
              <a:r>
                <a:rPr lang="vi-VN" sz="3200" b="1">
                  <a:solidFill>
                    <a:schemeClr val="accent6">
                      <a:lumMod val="75000"/>
                    </a:schemeClr>
                  </a:solidFill>
                  <a:latin typeface="Cambria" panose="02040503050406030204" pitchFamily="18" charset="0"/>
                  <a:ea typeface="Cambria" panose="02040503050406030204" pitchFamily="18" charset="0"/>
                </a:rPr>
                <a:t>“Chà chà! Vẽ như đồng cỏ đến kì nở hoa!"? </a:t>
              </a:r>
              <a:r>
                <a:rPr lang="vi-VN" sz="3200" b="1">
                  <a:solidFill>
                    <a:schemeClr val="accent6">
                      <a:lumMod val="50000"/>
                    </a:schemeClr>
                  </a:solidFill>
                  <a:latin typeface="Cambria" panose="02040503050406030204" pitchFamily="18" charset="0"/>
                  <a:ea typeface="Cambria" panose="02040503050406030204" pitchFamily="18" charset="0"/>
                </a:rPr>
                <a:t>Chọn câu trả lời dưới đây hoặc nêu ý kiến của em.</a:t>
              </a:r>
              <a:r>
                <a:rPr lang="en-US" sz="3200" b="1">
                  <a:solidFill>
                    <a:schemeClr val="accent6">
                      <a:lumMod val="50000"/>
                    </a:schemeClr>
                  </a:solidFill>
                  <a:latin typeface="Cambria" panose="02040503050406030204" pitchFamily="18" charset="0"/>
                  <a:ea typeface="Cambria" panose="02040503050406030204" pitchFamily="18" charset="0"/>
                </a:rPr>
                <a:t> </a:t>
              </a:r>
            </a:p>
          </p:txBody>
        </p:sp>
      </p:grpSp>
      <p:sp>
        <p:nvSpPr>
          <p:cNvPr id="10" name="ĐÚNG">
            <a:extLst>
              <a:ext uri="{FF2B5EF4-FFF2-40B4-BE49-F238E27FC236}">
                <a16:creationId xmlns:a16="http://schemas.microsoft.com/office/drawing/2014/main" id="{49B40D2B-2265-27BF-2A94-2F4B990A5130}"/>
              </a:ext>
            </a:extLst>
          </p:cNvPr>
          <p:cNvSpPr/>
          <p:nvPr/>
        </p:nvSpPr>
        <p:spPr>
          <a:xfrm>
            <a:off x="332999" y="2433404"/>
            <a:ext cx="10473546" cy="1293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accent6">
                    <a:lumMod val="50000"/>
                  </a:schemeClr>
                </a:solidFill>
                <a:latin typeface="Cambria" panose="02040503050406030204" pitchFamily="18" charset="0"/>
                <a:ea typeface="Cambria" panose="02040503050406030204" pitchFamily="18" charset="0"/>
              </a:rPr>
              <a:t>A. Khen tranh của Bống vẽ rất sinh động, tự nhiên.</a:t>
            </a:r>
            <a:endParaRPr lang="en-US" sz="13800" b="1">
              <a:solidFill>
                <a:schemeClr val="accent6">
                  <a:lumMod val="50000"/>
                </a:schemeClr>
              </a:solidFill>
              <a:latin typeface="Cambria" panose="02040503050406030204" pitchFamily="18" charset="0"/>
              <a:ea typeface="Cambria" panose="02040503050406030204" pitchFamily="18" charset="0"/>
            </a:endParaRPr>
          </a:p>
        </p:txBody>
      </p:sp>
      <p:pic>
        <p:nvPicPr>
          <p:cNvPr id="11"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782" y="2261176"/>
            <a:ext cx="1557448" cy="1618810"/>
          </a:xfrm>
          <a:prstGeom prst="rect">
            <a:avLst/>
          </a:prstGeom>
        </p:spPr>
      </p:pic>
      <p:sp>
        <p:nvSpPr>
          <p:cNvPr id="12" name="SAI">
            <a:extLst>
              <a:ext uri="{FF2B5EF4-FFF2-40B4-BE49-F238E27FC236}">
                <a16:creationId xmlns:a16="http://schemas.microsoft.com/office/drawing/2014/main" id="{B38B3AA3-2254-B027-61D0-2E35B2FDC12B}"/>
              </a:ext>
            </a:extLst>
          </p:cNvPr>
          <p:cNvSpPr/>
          <p:nvPr/>
        </p:nvSpPr>
        <p:spPr>
          <a:xfrm>
            <a:off x="332999" y="3977714"/>
            <a:ext cx="10363202" cy="1037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r>
              <a:rPr lang="en-US" sz="4000" b="1">
                <a:solidFill>
                  <a:schemeClr val="accent6">
                    <a:lumMod val="50000"/>
                  </a:schemeClr>
                </a:solidFill>
                <a:latin typeface="Cambria" panose="02040503050406030204" pitchFamily="18" charset="0"/>
                <a:ea typeface="Cambria" panose="02040503050406030204" pitchFamily="18" charset="0"/>
              </a:rPr>
              <a:t>B. Khen Bống có năng khiếu vẽ tranh.</a:t>
            </a:r>
            <a:r>
              <a:rPr lang="en-US" sz="4400" b="1">
                <a:solidFill>
                  <a:schemeClr val="accent6">
                    <a:lumMod val="50000"/>
                  </a:schemeClr>
                </a:solidFill>
                <a:latin typeface="Cambria" panose="02040503050406030204" pitchFamily="18" charset="0"/>
                <a:ea typeface="Cambria" panose="02040503050406030204" pitchFamily="18" charset="0"/>
              </a:rPr>
              <a:t> </a:t>
            </a:r>
            <a:endParaRPr lang="en-US" sz="16600" b="1">
              <a:solidFill>
                <a:schemeClr val="accent6">
                  <a:lumMod val="50000"/>
                </a:schemeClr>
              </a:solidFill>
              <a:latin typeface="Cambria" panose="02040503050406030204" pitchFamily="18" charset="0"/>
              <a:ea typeface="Cambria" panose="02040503050406030204" pitchFamily="18" charset="0"/>
            </a:endParaRPr>
          </a:p>
        </p:txBody>
      </p:sp>
      <p:pic>
        <p:nvPicPr>
          <p:cNvPr id="13"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3811663"/>
            <a:ext cx="1665329" cy="1624834"/>
          </a:xfrm>
          <a:prstGeom prst="rect">
            <a:avLst/>
          </a:prstGeom>
        </p:spPr>
      </p:pic>
      <p:sp>
        <p:nvSpPr>
          <p:cNvPr id="14" name="SAI">
            <a:extLst>
              <a:ext uri="{FF2B5EF4-FFF2-40B4-BE49-F238E27FC236}">
                <a16:creationId xmlns:a16="http://schemas.microsoft.com/office/drawing/2014/main" id="{6492CCB9-2AFB-892D-5D37-FE2E5C833769}"/>
              </a:ext>
            </a:extLst>
          </p:cNvPr>
          <p:cNvSpPr/>
          <p:nvPr/>
        </p:nvSpPr>
        <p:spPr>
          <a:xfrm>
            <a:off x="332999" y="5152716"/>
            <a:ext cx="10363202" cy="14492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accent6">
                    <a:lumMod val="50000"/>
                  </a:schemeClr>
                </a:solidFill>
                <a:latin typeface="Cambria" panose="02040503050406030204" pitchFamily="18" charset="0"/>
                <a:ea typeface="Cambria" panose="02040503050406030204" pitchFamily="18" charset="0"/>
              </a:rPr>
              <a:t>C. Dự đoán Bống sẽ là một hoạ sĩ tài năng trong tương lai.</a:t>
            </a:r>
            <a:endParaRPr lang="en-US" sz="4000" b="1">
              <a:solidFill>
                <a:schemeClr val="accent6">
                  <a:lumMod val="50000"/>
                </a:schemeClr>
              </a:solidFill>
              <a:latin typeface="Cambria" panose="02040503050406030204" pitchFamily="18" charset="0"/>
              <a:ea typeface="Cambria" panose="02040503050406030204" pitchFamily="18" charset="0"/>
            </a:endParaRPr>
          </a:p>
        </p:txBody>
      </p:sp>
      <p:pic>
        <p:nvPicPr>
          <p:cNvPr id="15"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5391777"/>
            <a:ext cx="1665329" cy="1624834"/>
          </a:xfrm>
          <a:prstGeom prst="rect">
            <a:avLst/>
          </a:prstGeom>
        </p:spPr>
      </p:pic>
    </p:spTree>
    <p:extLst>
      <p:ext uri="{BB962C8B-B14F-4D97-AF65-F5344CB8AC3E}">
        <p14:creationId xmlns:p14="http://schemas.microsoft.com/office/powerpoint/2010/main" val="5176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childTnLst>
        </p:cTn>
      </p:par>
    </p:tnLst>
    <p:bldLst>
      <p:bldP spid="10"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4. Những chi tiết nào trong bài cho thấy Bống có </a:t>
              </a:r>
              <a:r>
                <a:rPr lang="vi-VN" sz="3600" b="1">
                  <a:solidFill>
                    <a:schemeClr val="accent6">
                      <a:lumMod val="75000"/>
                    </a:schemeClr>
                  </a:solidFill>
                  <a:latin typeface="Cambria" panose="02040503050406030204" pitchFamily="18" charset="0"/>
                  <a:ea typeface="Cambria" panose="02040503050406030204" pitchFamily="18" charset="0"/>
                </a:rPr>
                <a:t>trí tưởng tượng</a:t>
              </a:r>
              <a:r>
                <a:rPr lang="vi-VN" sz="3600" b="1">
                  <a:solidFill>
                    <a:srgbClr val="00CC00"/>
                  </a:solidFill>
                  <a:latin typeface="Cambria" panose="02040503050406030204" pitchFamily="18" charset="0"/>
                  <a:ea typeface="Cambria" panose="02040503050406030204" pitchFamily="18" charset="0"/>
                </a:rPr>
                <a:t> rất phong phú? </a:t>
              </a:r>
              <a:r>
                <a:rPr lang="en-US" sz="3600" b="1">
                  <a:solidFill>
                    <a:srgbClr val="00CC00"/>
                  </a:solidFill>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970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323439"/>
            </a:xfrm>
            <a:prstGeom prst="rect">
              <a:avLst/>
            </a:prstGeom>
            <a:noFill/>
          </p:spPr>
          <p:txBody>
            <a:bodyPr wrap="square" rtlCol="0">
              <a:spAutoFit/>
            </a:bodyPr>
            <a:lstStyle/>
            <a:p>
              <a:pPr algn="just"/>
              <a:r>
                <a:rPr lang="vi-VN" sz="4000" b="1">
                  <a:solidFill>
                    <a:srgbClr val="00CC00"/>
                  </a:solidFill>
                  <a:latin typeface="Cambria" panose="02040503050406030204" pitchFamily="18" charset="0"/>
                  <a:ea typeface="Cambria" panose="02040503050406030204" pitchFamily="18" charset="0"/>
                </a:rPr>
                <a:t>5. Em có ấn tượng với nhân vật nào trong các bức vẽ của Bống? Vì sao? </a:t>
              </a:r>
              <a:endParaRPr lang="en-US" sz="6600" b="1">
                <a:solidFill>
                  <a:srgbClr val="00CC00"/>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2690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97406" y="-253180"/>
            <a:ext cx="6030277" cy="348635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4" name="Picture 3">
            <a:extLst>
              <a:ext uri="{FF2B5EF4-FFF2-40B4-BE49-F238E27FC236}">
                <a16:creationId xmlns:a16="http://schemas.microsoft.com/office/drawing/2014/main" id="{B9FDBB50-F6DB-0D90-6E72-F6D89BCC44FE}"/>
              </a:ext>
            </a:extLst>
          </p:cNvPr>
          <p:cNvPicPr>
            <a:picLocks noChangeAspect="1"/>
          </p:cNvPicPr>
          <p:nvPr/>
        </p:nvPicPr>
        <p:blipFill>
          <a:blip r:embed="rId5"/>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3388576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466601" y="1687942"/>
            <a:ext cx="4257651" cy="823689"/>
            <a:chOff x="197374" y="173694"/>
            <a:chExt cx="11163353" cy="1569931"/>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2" y="277089"/>
              <a:ext cx="10654149" cy="1466536"/>
            </a:xfrm>
            <a:prstGeom prst="rect">
              <a:avLst/>
            </a:prstGeom>
            <a:noFill/>
          </p:spPr>
          <p:txBody>
            <a:bodyPr wrap="square" rtlCol="0">
              <a:spAutoFit/>
            </a:bodyPr>
            <a:lstStyle/>
            <a:p>
              <a:pPr algn="ctr"/>
              <a:r>
                <a:rPr lang="en-US" sz="4400" b="1">
                  <a:solidFill>
                    <a:srgbClr val="00CC00"/>
                  </a:solidFill>
                  <a:latin typeface="Cambria" panose="02040503050406030204" pitchFamily="18" charset="0"/>
                  <a:ea typeface="Cambria" panose="02040503050406030204" pitchFamily="18" charset="0"/>
                </a:rPr>
                <a:t>NỘI DUNG BÀI</a:t>
              </a:r>
              <a:endParaRPr lang="en-US" sz="72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431465" y="2983043"/>
            <a:ext cx="8592009" cy="2865141"/>
            <a:chOff x="3416475" y="1932959"/>
            <a:chExt cx="8592009" cy="2701021"/>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585323"/>
            </a:xfrm>
            <a:prstGeom prst="rect">
              <a:avLst/>
            </a:prstGeom>
            <a:noFill/>
          </p:spPr>
          <p:txBody>
            <a:bodyPr wrap="square" rtlCol="0">
              <a:spAutoFit/>
            </a:bodyPr>
            <a:lstStyle/>
            <a:p>
              <a:pPr algn="just"/>
              <a:r>
                <a:rPr lang="en-US" sz="5400" b="1" dirty="0" err="1">
                  <a:solidFill>
                    <a:srgbClr val="002060"/>
                  </a:solidFill>
                  <a:latin typeface="Cambria" panose="02040503050406030204" pitchFamily="18" charset="0"/>
                  <a:ea typeface="Cambria" panose="02040503050406030204" pitchFamily="18" charset="0"/>
                </a:rPr>
                <a:t>Đam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mê</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hội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họa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sẽ</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đem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đến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niềm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vui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bạn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nhỏ</a:t>
              </a:r>
              <a:r>
                <a:rPr lang="en-US" sz="5400" b="1" dirty="0">
                  <a:solidFill>
                    <a:srgbClr val="002060"/>
                  </a:solidFill>
                  <a:latin typeface="Cambria" panose="02040503050406030204" pitchFamily="18" charset="0"/>
                  <a:ea typeface="Cambria" panose="02040503050406030204" pitchFamily="18" charset="0"/>
                </a:rPr>
                <a:t>.</a:t>
              </a:r>
              <a:endParaRPr lang="vi-VN" sz="49600" b="1" dirty="0">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18105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8" name="Picture 7"/>
          <p:cNvPicPr>
            <a:picLocks noChangeAspect="1"/>
          </p:cNvPicPr>
          <p:nvPr/>
        </p:nvPicPr>
        <p:blipFill>
          <a:blip r:embed="rId4"/>
          <a:stretch>
            <a:fillRect/>
          </a:stretch>
        </p:blipFill>
        <p:spPr>
          <a:xfrm>
            <a:off x="3715615" y="501889"/>
            <a:ext cx="7998645" cy="3036071"/>
          </a:xfrm>
          <a:prstGeom prst="rect">
            <a:avLst/>
          </a:prstGeom>
        </p:spPr>
      </p:pic>
    </p:spTree>
    <p:extLst>
      <p:ext uri="{BB962C8B-B14F-4D97-AF65-F5344CB8AC3E}">
        <p14:creationId xmlns:p14="http://schemas.microsoft.com/office/powerpoint/2010/main" val="677479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646331"/>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1. Tìm nghĩa ở cột B phù hợp với mỗi từ ở cột A. </a:t>
              </a:r>
              <a:r>
                <a:rPr lang="vi-VN" sz="3600" b="1">
                  <a:solidFill>
                    <a:schemeClr val="accent4">
                      <a:lumMod val="50000"/>
                    </a:schemeClr>
                  </a:solidFill>
                  <a:latin typeface="Cambria" panose="02040503050406030204" pitchFamily="18" charset="0"/>
                  <a:ea typeface="Cambria" panose="02040503050406030204" pitchFamily="18" charset="0"/>
                </a:rPr>
                <a:t> </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grpSp>
      <p:grpSp>
        <p:nvGrpSpPr>
          <p:cNvPr id="22" name="Group 21"/>
          <p:cNvGrpSpPr/>
          <p:nvPr/>
        </p:nvGrpSpPr>
        <p:grpSpPr>
          <a:xfrm>
            <a:off x="198554" y="1573967"/>
            <a:ext cx="11797402" cy="5048874"/>
            <a:chOff x="198554" y="1573967"/>
            <a:chExt cx="11797402" cy="5048874"/>
          </a:xfrm>
        </p:grpSpPr>
        <p:sp>
          <p:nvSpPr>
            <p:cNvPr id="4"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Oval 7"/>
            <p:cNvSpPr/>
            <p:nvPr/>
          </p:nvSpPr>
          <p:spPr>
            <a:xfrm>
              <a:off x="1849472" y="182956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9" name="Oval 8"/>
            <p:cNvSpPr/>
            <p:nvPr/>
          </p:nvSpPr>
          <p:spPr>
            <a:xfrm>
              <a:off x="8076622" y="1808313"/>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0" name="Oval 9"/>
            <p:cNvSpPr/>
            <p:nvPr/>
          </p:nvSpPr>
          <p:spPr>
            <a:xfrm>
              <a:off x="464698" y="3042671"/>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11" name="Oval 10"/>
            <p:cNvSpPr/>
            <p:nvPr/>
          </p:nvSpPr>
          <p:spPr>
            <a:xfrm>
              <a:off x="464698" y="41086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12" name="Oval 11"/>
            <p:cNvSpPr/>
            <p:nvPr/>
          </p:nvSpPr>
          <p:spPr>
            <a:xfrm>
              <a:off x="515350" y="5186264"/>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grpSp>
          <p:nvGrpSpPr>
            <p:cNvPr id="15" name="Group 14"/>
            <p:cNvGrpSpPr/>
            <p:nvPr/>
          </p:nvGrpSpPr>
          <p:grpSpPr>
            <a:xfrm>
              <a:off x="4811843" y="2772851"/>
              <a:ext cx="7060367" cy="1081002"/>
              <a:chOff x="4811843" y="2892771"/>
              <a:chExt cx="7060367" cy="1081002"/>
            </a:xfrm>
          </p:grpSpPr>
          <p:sp>
            <p:nvSpPr>
              <p:cNvPr id="13" name="Rounded Rectangle 12"/>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56813" y="2892771"/>
                <a:ext cx="6950672"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Tạo ra những giá trị mới về vật chất hoặc tinh thần</a:t>
                </a:r>
              </a:p>
            </p:txBody>
          </p:sp>
        </p:grpSp>
        <p:grpSp>
          <p:nvGrpSpPr>
            <p:cNvPr id="16" name="Group 15"/>
            <p:cNvGrpSpPr/>
            <p:nvPr/>
          </p:nvGrpSpPr>
          <p:grpSpPr>
            <a:xfrm>
              <a:off x="4811843" y="4027911"/>
              <a:ext cx="7060367" cy="1081002"/>
              <a:chOff x="4811843" y="2892771"/>
              <a:chExt cx="7060367" cy="1081002"/>
            </a:xfrm>
          </p:grpSpPr>
          <p:sp>
            <p:nvSpPr>
              <p:cNvPr id="17" name="Rounded Rectangle 16"/>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56813" y="2892771"/>
                <a:ext cx="6950672"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Nghĩ và chế tạo ra cái trước đó chưa từng có</a:t>
                </a:r>
              </a:p>
            </p:txBody>
          </p:sp>
        </p:grpSp>
        <p:grpSp>
          <p:nvGrpSpPr>
            <p:cNvPr id="19" name="Group 18"/>
            <p:cNvGrpSpPr/>
            <p:nvPr/>
          </p:nvGrpSpPr>
          <p:grpSpPr>
            <a:xfrm>
              <a:off x="4816955" y="5322666"/>
              <a:ext cx="7060367" cy="1081002"/>
              <a:chOff x="4811843" y="2892771"/>
              <a:chExt cx="7060367" cy="1081002"/>
            </a:xfrm>
          </p:grpSpPr>
          <p:sp>
            <p:nvSpPr>
              <p:cNvPr id="20" name="Rounded Rectangle 19"/>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56813" y="2892771"/>
                <a:ext cx="6950672"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Làm ra tác phẩm văn học, nghệ thuật</a:t>
                </a:r>
              </a:p>
            </p:txBody>
          </p:sp>
        </p:grpSp>
      </p:grpSp>
      <p:cxnSp>
        <p:nvCxnSpPr>
          <p:cNvPr id="24" name="Straight Arrow Connector 23"/>
          <p:cNvCxnSpPr>
            <a:stCxn id="10" idx="6"/>
          </p:cNvCxnSpPr>
          <p:nvPr/>
        </p:nvCxnSpPr>
        <p:spPr>
          <a:xfrm>
            <a:off x="3387780" y="3447571"/>
            <a:ext cx="1424063" cy="2548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87780" y="3311460"/>
            <a:ext cx="1404308" cy="1200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57263" y="4575907"/>
            <a:ext cx="1280160" cy="1073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707886"/>
            </a:xfrm>
            <a:prstGeom prst="rect">
              <a:avLst/>
            </a:prstGeom>
            <a:noFill/>
          </p:spPr>
          <p:txBody>
            <a:bodyPr wrap="square" rtlCol="0">
              <a:spAutoFit/>
            </a:bodyPr>
            <a:lstStyle/>
            <a:p>
              <a:pPr algn="just"/>
              <a:r>
                <a:rPr lang="en-US" sz="4000" b="1">
                  <a:solidFill>
                    <a:schemeClr val="accent2">
                      <a:lumMod val="50000"/>
                    </a:schemeClr>
                  </a:solidFill>
                  <a:latin typeface="Cambria" panose="02040503050406030204" pitchFamily="18" charset="0"/>
                  <a:ea typeface="Cambria" panose="02040503050406030204" pitchFamily="18" charset="0"/>
                </a:rPr>
                <a:t>2. Đặt 1 – 2 câu với từ ở cột A, bài tập 1.</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grpSp>
      <p:sp>
        <p:nvSpPr>
          <p:cNvPr id="26" name="Oval 25"/>
          <p:cNvSpPr/>
          <p:nvPr/>
        </p:nvSpPr>
        <p:spPr>
          <a:xfrm>
            <a:off x="404737" y="24367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28" name="Oval 27"/>
          <p:cNvSpPr/>
          <p:nvPr/>
        </p:nvSpPr>
        <p:spPr>
          <a:xfrm>
            <a:off x="404737" y="3669116"/>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29" name="Oval 28"/>
          <p:cNvSpPr/>
          <p:nvPr/>
        </p:nvSpPr>
        <p:spPr>
          <a:xfrm>
            <a:off x="455389" y="4901449"/>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sp>
        <p:nvSpPr>
          <p:cNvPr id="31" name="TextBox 30"/>
          <p:cNvSpPr txBox="1"/>
          <p:nvPr/>
        </p:nvSpPr>
        <p:spPr>
          <a:xfrm>
            <a:off x="3630391" y="1814729"/>
            <a:ext cx="8132124" cy="1323439"/>
          </a:xfrm>
          <a:prstGeom prst="rect">
            <a:avLst/>
          </a:prstGeom>
          <a:noFill/>
        </p:spPr>
        <p:txBody>
          <a:bodyPr wrap="square" rtlCol="0">
            <a:spAutoFit/>
          </a:bodyPr>
          <a:lstStyle/>
          <a:p>
            <a:pPr algn="just"/>
            <a:r>
              <a:rPr lang="en-US" sz="4000" b="1">
                <a:solidFill>
                  <a:srgbClr val="FF0066"/>
                </a:solidFill>
                <a:latin typeface="Cambria" panose="02040503050406030204" pitchFamily="18" charset="0"/>
                <a:ea typeface="Cambria" panose="02040503050406030204" pitchFamily="18" charset="0"/>
              </a:rPr>
              <a:t>M: </a:t>
            </a:r>
            <a:r>
              <a:rPr lang="en-US" sz="4000" b="1">
                <a:solidFill>
                  <a:schemeClr val="accent2">
                    <a:lumMod val="50000"/>
                  </a:schemeClr>
                </a:solidFill>
                <a:latin typeface="Cambria" panose="02040503050406030204" pitchFamily="18" charset="0"/>
                <a:ea typeface="Cambria" panose="02040503050406030204" pitchFamily="18" charset="0"/>
              </a:rPr>
              <a:t>Nhà thơ Phạm Hổ sáng tác nhiều bài thơ hay cho thiếu nhi.</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sp>
        <p:nvSpPr>
          <p:cNvPr id="32" name="TextBox 31"/>
          <p:cNvSpPr txBox="1"/>
          <p:nvPr/>
        </p:nvSpPr>
        <p:spPr>
          <a:xfrm>
            <a:off x="3630391" y="3247908"/>
            <a:ext cx="8132124" cy="132343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Trong giờ mĩ thuật, cô giáo cho học sinh thỏa sức sáng tạo.</a:t>
            </a:r>
            <a:endParaRPr lang="en-US" sz="13800" b="1">
              <a:solidFill>
                <a:srgbClr val="0070C0"/>
              </a:solidFill>
              <a:latin typeface="Cambria" panose="02040503050406030204" pitchFamily="18" charset="0"/>
              <a:ea typeface="Cambria" panose="02040503050406030204" pitchFamily="18" charset="0"/>
            </a:endParaRPr>
          </a:p>
        </p:txBody>
      </p:sp>
      <p:sp>
        <p:nvSpPr>
          <p:cNvPr id="33" name="TextBox 32"/>
          <p:cNvSpPr txBox="1"/>
          <p:nvPr/>
        </p:nvSpPr>
        <p:spPr>
          <a:xfrm>
            <a:off x="3676599" y="4657578"/>
            <a:ext cx="8132124"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Trong cuộc thi khoa học kĩ thuật, An đã sáng chế ra một dụng cụ nông nghiệp mới.</a:t>
            </a:r>
            <a:endParaRPr lang="en-US" sz="138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19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8" grpId="0" animBg="1"/>
      <p:bldP spid="29" grpId="0" animBg="1"/>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4" name="Picture 3">
            <a:extLst>
              <a:ext uri="{FF2B5EF4-FFF2-40B4-BE49-F238E27FC236}">
                <a16:creationId xmlns:a16="http://schemas.microsoft.com/office/drawing/2014/main" id="{F143AD40-AE78-DB5E-9BFE-EFE35509DA22}"/>
              </a:ext>
            </a:extLst>
          </p:cNvPr>
          <p:cNvPicPr>
            <a:picLocks noChangeAspect="1"/>
          </p:cNvPicPr>
          <p:nvPr/>
        </p:nvPicPr>
        <p:blipFill>
          <a:blip r:embed="rId4"/>
          <a:stretch>
            <a:fillRect/>
          </a:stretch>
        </p:blipFill>
        <p:spPr>
          <a:xfrm>
            <a:off x="3252054" y="473698"/>
            <a:ext cx="9181372" cy="3846909"/>
          </a:xfrm>
          <a:prstGeom prst="rect">
            <a:avLst/>
          </a:prstGeom>
        </p:spPr>
      </p:pic>
      <p:grpSp>
        <p:nvGrpSpPr>
          <p:cNvPr id="5" name="Group 4"/>
          <p:cNvGrpSpPr/>
          <p:nvPr/>
        </p:nvGrpSpPr>
        <p:grpSpPr>
          <a:xfrm>
            <a:off x="5107238" y="2930330"/>
            <a:ext cx="6270296" cy="2781764"/>
            <a:chOff x="197374" y="173694"/>
            <a:chExt cx="11163353" cy="1474997"/>
          </a:xfrm>
        </p:grpSpPr>
        <p:sp>
          <p:nvSpPr>
            <p:cNvPr id="6" name="Rounded Rectangle 5"/>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89"/>
              <a:ext cx="10654148" cy="1126044"/>
            </a:xfrm>
            <a:prstGeom prst="rect">
              <a:avLst/>
            </a:prstGeom>
            <a:noFill/>
          </p:spPr>
          <p:txBody>
            <a:bodyPr wrap="square" rtlCol="0">
              <a:spAutoFit/>
            </a:bodyPr>
            <a:lstStyle/>
            <a:p>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894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图片 2">
            <a:extLst>
              <a:ext uri="{FF2B5EF4-FFF2-40B4-BE49-F238E27FC236}">
                <a16:creationId xmlns:a16="http://schemas.microsoft.com/office/drawing/2014/main" id="{6B1A72B1-F808-DF69-B391-0FC1B1B87108}"/>
              </a:ext>
            </a:extLst>
          </p:cNvPr>
          <p:cNvPicPr>
            <a:picLocks noChangeAspect="1"/>
          </p:cNvPicPr>
          <p:nvPr/>
        </p:nvPicPr>
        <p:blipFill>
          <a:blip r:embed="rId3"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5" name="Picture 4">
            <a:extLst>
              <a:ext uri="{FF2B5EF4-FFF2-40B4-BE49-F238E27FC236}">
                <a16:creationId xmlns:a16="http://schemas.microsoft.com/office/drawing/2014/main" id="{78A4A8B8-24F7-2A6B-ADA0-DF2FF2083658}"/>
              </a:ext>
            </a:extLst>
          </p:cNvPr>
          <p:cNvPicPr>
            <a:picLocks noChangeAspect="1"/>
          </p:cNvPicPr>
          <p:nvPr/>
        </p:nvPicPr>
        <p:blipFill>
          <a:blip r:embed="rId4"/>
          <a:stretch>
            <a:fillRect/>
          </a:stretch>
        </p:blipFill>
        <p:spPr>
          <a:xfrm>
            <a:off x="2375357" y="-291673"/>
            <a:ext cx="8386891" cy="4641289"/>
          </a:xfrm>
          <a:prstGeom prst="rect">
            <a:avLst/>
          </a:prstGeom>
        </p:spPr>
      </p:pic>
    </p:spTree>
    <p:extLst>
      <p:ext uri="{BB962C8B-B14F-4D97-AF65-F5344CB8AC3E}">
        <p14:creationId xmlns:p14="http://schemas.microsoft.com/office/powerpoint/2010/main" val="31321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grpSp>
        <p:nvGrpSpPr>
          <p:cNvPr id="5" name="Group 4"/>
          <p:cNvGrpSpPr/>
          <p:nvPr/>
        </p:nvGrpSpPr>
        <p:grpSpPr>
          <a:xfrm>
            <a:off x="796120" y="264259"/>
            <a:ext cx="11395880" cy="4135682"/>
            <a:chOff x="796120" y="264259"/>
            <a:chExt cx="11395880" cy="4135682"/>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796120" y="264259"/>
              <a:ext cx="11395880" cy="4135682"/>
            </a:xfrm>
            <a:prstGeom prst="rect">
              <a:avLst/>
            </a:prstGeom>
          </p:spPr>
        </p:pic>
        <p:sp>
          <p:nvSpPr>
            <p:cNvPr id="4" name="TextBox 3"/>
            <p:cNvSpPr txBox="1"/>
            <p:nvPr/>
          </p:nvSpPr>
          <p:spPr>
            <a:xfrm>
              <a:off x="1796143" y="1175658"/>
              <a:ext cx="8833756" cy="1938992"/>
            </a:xfrm>
            <a:prstGeom prst="rect">
              <a:avLst/>
            </a:prstGeom>
            <a:noFill/>
          </p:spPr>
          <p:txBody>
            <a:bodyPr wrap="square" rtlCol="0">
              <a:spAutoFit/>
            </a:bodyPr>
            <a:lstStyle/>
            <a:p>
              <a:pPr algn="just"/>
              <a:r>
                <a:rPr lang="en-US" sz="4000" b="1">
                  <a:solidFill>
                    <a:schemeClr val="accent2">
                      <a:lumMod val="75000"/>
                    </a:schemeClr>
                  </a:solidFill>
                  <a:latin typeface="Cambria" panose="02040503050406030204" pitchFamily="18" charset="0"/>
                  <a:ea typeface="Cambria" panose="02040503050406030204" pitchFamily="18" charset="0"/>
                </a:rPr>
                <a:t>Nếu có thời gian rảnh rỗi, em sẽ làm gì? (vẽ, sáng tác thơ, làm đồ chơi,…) Vì sao em thích làm việc đó?</a:t>
              </a:r>
            </a:p>
          </p:txBody>
        </p:sp>
      </p:grpSp>
    </p:spTree>
    <p:extLst>
      <p:ext uri="{BB962C8B-B14F-4D97-AF65-F5344CB8AC3E}">
        <p14:creationId xmlns:p14="http://schemas.microsoft.com/office/powerpoint/2010/main" val="662574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13962" cy="6858000"/>
          </a:xfrm>
          <a:prstGeom prst="rect">
            <a:avLst/>
          </a:prstGeom>
        </p:spPr>
      </p:pic>
      <p:pic>
        <p:nvPicPr>
          <p:cNvPr id="3" name="Picture 2"/>
          <p:cNvPicPr>
            <a:picLocks noChangeAspect="1"/>
          </p:cNvPicPr>
          <p:nvPr/>
        </p:nvPicPr>
        <p:blipFill rotWithShape="1">
          <a:blip r:embed="rId4"/>
          <a:srcRect l="6076" t="16874" r="5341" b="29410"/>
          <a:stretch/>
        </p:blipFill>
        <p:spPr>
          <a:xfrm>
            <a:off x="374396" y="2823411"/>
            <a:ext cx="11465169" cy="4034589"/>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50125" y="-133694"/>
            <a:ext cx="1523956" cy="1508868"/>
          </a:xfrm>
          <a:prstGeom prst="rect">
            <a:avLst/>
          </a:prstGeom>
        </p:spPr>
      </p:pic>
      <p:pic>
        <p:nvPicPr>
          <p:cNvPr id="7" name="Picture 6"/>
          <p:cNvPicPr>
            <a:picLocks noChangeAspect="1"/>
          </p:cNvPicPr>
          <p:nvPr/>
        </p:nvPicPr>
        <p:blipFill>
          <a:blip r:embed="rId6"/>
          <a:stretch>
            <a:fillRect/>
          </a:stretch>
        </p:blipFill>
        <p:spPr>
          <a:xfrm>
            <a:off x="2171935" y="5918705"/>
            <a:ext cx="4615072" cy="1072989"/>
          </a:xfrm>
          <a:prstGeom prst="rect">
            <a:avLst/>
          </a:prstGeom>
        </p:spPr>
      </p:pic>
      <p:pic>
        <p:nvPicPr>
          <p:cNvPr id="11" name="Picture 10"/>
          <p:cNvPicPr>
            <a:picLocks noChangeAspect="1"/>
          </p:cNvPicPr>
          <p:nvPr/>
        </p:nvPicPr>
        <p:blipFill>
          <a:blip r:embed="rId7"/>
          <a:stretch>
            <a:fillRect/>
          </a:stretch>
        </p:blipFill>
        <p:spPr>
          <a:xfrm>
            <a:off x="3519003" y="169244"/>
            <a:ext cx="5175953" cy="2213040"/>
          </a:xfrm>
          <a:prstGeom prst="rect">
            <a:avLst/>
          </a:prstGeom>
        </p:spPr>
      </p:pic>
    </p:spTree>
    <p:extLst>
      <p:ext uri="{BB962C8B-B14F-4D97-AF65-F5344CB8AC3E}">
        <p14:creationId xmlns:p14="http://schemas.microsoft.com/office/powerpoint/2010/main" val="3660364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682613"/>
            <a:ext cx="12192000" cy="3200400"/>
          </a:xfrm>
          <a:prstGeom prst="rect">
            <a:avLst/>
          </a:prstGeom>
        </p:spPr>
      </p:pic>
      <p:sp>
        <p:nvSpPr>
          <p:cNvPr id="3" name="矩形: 圆角 13">
            <a:extLst>
              <a:ext uri="{FF2B5EF4-FFF2-40B4-BE49-F238E27FC236}">
                <a16:creationId xmlns:a16="http://schemas.microsoft.com/office/drawing/2014/main" id="{F2849753-48A0-4EE5-ADDD-D965E336B816}"/>
              </a:ext>
            </a:extLst>
          </p:cNvPr>
          <p:cNvSpPr/>
          <p:nvPr/>
        </p:nvSpPr>
        <p:spPr>
          <a:xfrm>
            <a:off x="275227" y="884822"/>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4"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pic>
        <p:nvPicPr>
          <p:cNvPr id="5"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605485" y="-287045"/>
            <a:ext cx="4397829" cy="3323771"/>
          </a:xfrm>
          <a:prstGeom prst="rect">
            <a:avLst/>
          </a:prstGeom>
        </p:spPr>
      </p:pic>
      <p:pic>
        <p:nvPicPr>
          <p:cNvPr id="6" name="Picture 5">
            <a:extLst>
              <a:ext uri="{FF2B5EF4-FFF2-40B4-BE49-F238E27FC236}">
                <a16:creationId xmlns:a16="http://schemas.microsoft.com/office/drawing/2014/main" id="{90DFA81A-7980-2CE8-9DC3-4A783ABBA1F8}"/>
              </a:ext>
            </a:extLst>
          </p:cNvPr>
          <p:cNvPicPr>
            <a:picLocks noChangeAspect="1"/>
          </p:cNvPicPr>
          <p:nvPr/>
        </p:nvPicPr>
        <p:blipFill>
          <a:blip r:embed="rId5"/>
          <a:stretch>
            <a:fillRect/>
          </a:stretch>
        </p:blipFill>
        <p:spPr>
          <a:xfrm>
            <a:off x="2501647" y="18548"/>
            <a:ext cx="7275246" cy="2743284"/>
          </a:xfrm>
          <a:prstGeom prst="rect">
            <a:avLst/>
          </a:prstGeom>
        </p:spPr>
      </p:pic>
      <p:sp>
        <p:nvSpPr>
          <p:cNvPr id="8" name="TextBox 7">
            <a:extLst>
              <a:ext uri="{FF2B5EF4-FFF2-40B4-BE49-F238E27FC236}">
                <a16:creationId xmlns:a16="http://schemas.microsoft.com/office/drawing/2014/main" id="{93D16A45-3889-3C49-33EC-4E4D25085013}"/>
              </a:ext>
            </a:extLst>
          </p:cNvPr>
          <p:cNvSpPr txBox="1"/>
          <p:nvPr/>
        </p:nvSpPr>
        <p:spPr>
          <a:xfrm>
            <a:off x="481261" y="1506521"/>
            <a:ext cx="11229474" cy="4524315"/>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Đọc đúng từ ngữ, câu, đoạn và toàn bộ câu chuyện </a:t>
            </a:r>
            <a:r>
              <a:rPr lang="en-US" sz="3200" b="1" i="1">
                <a:solidFill>
                  <a:srgbClr val="002060"/>
                </a:solidFill>
                <a:latin typeface="Cambria" panose="02040503050406030204" pitchFamily="18" charset="0"/>
                <a:ea typeface="Cambria" panose="02040503050406030204" pitchFamily="18" charset="0"/>
              </a:rPr>
              <a:t>Đồng cỏ nở hoa.</a:t>
            </a:r>
            <a:endParaRPr lang="en-US" sz="3200" b="1">
              <a:solidFill>
                <a:srgbClr val="002060"/>
              </a:solidFill>
              <a:latin typeface="Cambria" panose="02040503050406030204" pitchFamily="18" charset="0"/>
              <a:ea typeface="Cambria" panose="02040503050406030204" pitchFamily="18" charset="0"/>
            </a:endParaRPr>
          </a:p>
          <a:p>
            <a:pPr algn="just"/>
            <a:r>
              <a:rPr lang="en-US" sz="3200" b="1">
                <a:solidFill>
                  <a:srgbClr val="002060"/>
                </a:solidFill>
                <a:latin typeface="Cambria" panose="02040503050406030204" pitchFamily="18" charset="0"/>
                <a:ea typeface="Cambria" panose="02040503050406030204" pitchFamily="18" charset="0"/>
              </a:rPr>
              <a:t>- Biết đọc lời người dẫn chuyện, lời nói của các nhân vật Bống, ông họa sĩ trong câu chuyện với giọng điệu phù hợp.</a:t>
            </a:r>
          </a:p>
          <a:p>
            <a:pPr algn="just"/>
            <a:r>
              <a:rPr lang="en-US" sz="3200" b="1">
                <a:solidFill>
                  <a:srgbClr val="002060"/>
                </a:solidFill>
                <a:latin typeface="Cambria" panose="02040503050406030204" pitchFamily="18" charset="0"/>
                <a:ea typeface="Cambria" panose="02040503050406030204" pitchFamily="18" charset="0"/>
              </a:rPr>
              <a:t>- Nhận biết được đặc điểm của nhân vật thể hiện qua điệu bộ, hành động, suy nghĩ,… nhận biết được cách liên tưởng, so sánh,... trong việc xây dựng nhân vật. Hiểu điều tác giả muốn nói qua câu chuyện: Đam mê hội họa sẽ đem đến niềm vui cho các bạn nhỏ.</a:t>
            </a:r>
          </a:p>
        </p:txBody>
      </p:sp>
    </p:spTree>
    <p:extLst>
      <p:ext uri="{BB962C8B-B14F-4D97-AF65-F5344CB8AC3E}">
        <p14:creationId xmlns:p14="http://schemas.microsoft.com/office/powerpoint/2010/main" val="1577648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p:cNvPicPr>
            <a:picLocks noChangeAspect="1"/>
          </p:cNvPicPr>
          <p:nvPr/>
        </p:nvPicPr>
        <p:blipFill>
          <a:blip r:embed="rId5"/>
          <a:stretch>
            <a:fillRect/>
          </a:stretch>
        </p:blipFill>
        <p:spPr>
          <a:xfrm>
            <a:off x="0" y="937832"/>
            <a:ext cx="8401016" cy="2249619"/>
          </a:xfrm>
          <a:prstGeom prst="rect">
            <a:avLst/>
          </a:prstGeom>
        </p:spPr>
      </p:pic>
    </p:spTree>
    <p:extLst>
      <p:ext uri="{BB962C8B-B14F-4D97-AF65-F5344CB8AC3E}">
        <p14:creationId xmlns:p14="http://schemas.microsoft.com/office/powerpoint/2010/main" val="263875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2256"/>
            <a:ext cx="4974767" cy="4974767"/>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16745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sp>
        <p:nvSpPr>
          <p:cNvPr id="3" name="Rectangle 2"/>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47588" y="2934361"/>
            <a:ext cx="11296015" cy="804820"/>
            <a:chOff x="2182284" y="2809646"/>
            <a:chExt cx="11296015" cy="804820"/>
          </a:xfrm>
        </p:grpSpPr>
        <p:sp>
          <p:nvSpPr>
            <p:cNvPr id="5" name="Oval 4"/>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p:cNvSpPr txBox="1"/>
            <p:nvPr/>
          </p:nvSpPr>
          <p:spPr>
            <a:xfrm>
              <a:off x="3036915" y="2906580"/>
              <a:ext cx="1044138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các chàng hoàng tử.</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p:cNvGrpSpPr/>
          <p:nvPr/>
        </p:nvGrpSpPr>
        <p:grpSpPr>
          <a:xfrm>
            <a:off x="547588" y="3851080"/>
            <a:ext cx="11187147" cy="765447"/>
            <a:chOff x="2271468" y="4200677"/>
            <a:chExt cx="11187147" cy="765447"/>
          </a:xfrm>
        </p:grpSpPr>
        <p:sp>
          <p:nvSpPr>
            <p:cNvPr id="8" name="Oval 7"/>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hai con mắt lá răm</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528725" y="4864685"/>
            <a:ext cx="11187147" cy="765447"/>
            <a:chOff x="2271468" y="4200677"/>
            <a:chExt cx="11187147" cy="765447"/>
          </a:xfrm>
        </p:grpSpPr>
        <p:sp>
          <p:nvSpPr>
            <p:cNvPr id="11" name="Oval 10"/>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2833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159321"/>
            <a:ext cx="113810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20674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TotalTime>
  <Words>1232</Words>
  <Application>Microsoft Office PowerPoint</Application>
  <PresentationFormat>Widescreen</PresentationFormat>
  <Paragraphs>62</Paragraphs>
  <Slides>25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#9Slide07 HoneyCream</vt:lpstr>
      <vt:lpstr>Arial</vt:lpstr>
      <vt:lpstr>Calibri</vt:lpstr>
      <vt:lpstr>Cambria</vt:lpstr>
      <vt:lpstr>UTM Avo</vt:lpstr>
      <vt:lpstr>UTM Futura Extra</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lan anh</cp:lastModifiedBy>
  <cp:revision>37</cp:revision>
  <dcterms:created xsi:type="dcterms:W3CDTF">2023-09-22T19:54:16Z</dcterms:created>
  <dcterms:modified xsi:type="dcterms:W3CDTF">2023-11-06T02:28:40Z</dcterms:modified>
</cp:coreProperties>
</file>