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5.svg" ContentType="image/svg+xml"/>
  <Override PartName="/ppt/media/image27.svg" ContentType="image/svg+xml"/>
  <Override PartName="/ppt/media/image34.svg" ContentType="image/svg+xml"/>
  <Override PartName="/ppt/media/image38.svg" ContentType="image/svg+xml"/>
  <Override PartName="/ppt/media/image4.svg" ContentType="image/svg+xml"/>
  <Override PartName="/ppt/media/image40.svg" ContentType="image/svg+xml"/>
  <Override PartName="/ppt/media/image45.svg" ContentType="image/svg+xml"/>
  <Override PartName="/ppt/media/image52.svg" ContentType="image/svg+xml"/>
  <Override PartName="/ppt/media/image59.svg" ContentType="image/svg+xml"/>
  <Override PartName="/ppt/media/image6.svg" ContentType="image/svg+xml"/>
  <Override PartName="/ppt/media/image61.svg" ContentType="image/svg+xml"/>
  <Override PartName="/ppt/media/image63.svg" ContentType="image/svg+xml"/>
  <Override PartName="/ppt/media/image65.svg" ContentType="image/svg+xml"/>
  <Override PartName="/ppt/media/image67.svg" ContentType="image/svg+xml"/>
  <Override PartName="/ppt/media/image69.svg" ContentType="image/svg+xml"/>
  <Override PartName="/ppt/media/image71.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6" r:id="rId12"/>
    <p:sldId id="268" r:id="rId13"/>
    <p:sldId id="270" r:id="rId14"/>
    <p:sldId id="272" r:id="rId15"/>
    <p:sldId id="273" r:id="rId16"/>
    <p:sldId id="274" r:id="rId17"/>
    <p:sldId id="275" r:id="rId18"/>
    <p:sldId id="276" r:id="rId19"/>
    <p:sldId id="277" r:id="rId20"/>
    <p:sldId id="278" r:id="rId21"/>
    <p:sldId id="279" r:id="rId22"/>
    <p:sldId id="280" r:id="rId23"/>
  </p:sldIdLst>
  <p:sldSz cx="18288000" cy="10287000"/>
  <p:notesSz cx="6858000" cy="9144000"/>
  <p:embeddedFontLst>
    <p:embeddedFont>
      <p:font typeface="Paytone One" panose="00000500000000000000"/>
      <p:regular r:id="rId27"/>
    </p:embeddedFont>
    <p:embeddedFont>
      <p:font typeface="Cabin Bold" panose="00000800000000000000"/>
      <p:bold r:id="rId28"/>
    </p:embeddedFont>
    <p:embeddedFont>
      <p:font typeface="Cabin" panose="00000500000000000000"/>
      <p:regular r:id="rId29"/>
    </p:embeddedFont>
    <p:embeddedFont>
      <p:font typeface="Calibri" panose="020F050202020403020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219"/>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7.xml"/><Relationship Id="rId10" Type="http://schemas.openxmlformats.org/officeDocument/2006/relationships/image" Target="../media/image10.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3.png"/><Relationship Id="rId4" Type="http://schemas.openxmlformats.org/officeDocument/2006/relationships/image" Target="../media/image24.png"/><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svg"/><Relationship Id="rId3"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svg"/><Relationship Id="rId3"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55.pn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svg"/><Relationship Id="rId3" Type="http://schemas.openxmlformats.org/officeDocument/2006/relationships/image" Target="../media/image51.png"/><Relationship Id="rId2" Type="http://schemas.openxmlformats.org/officeDocument/2006/relationships/image" Target="../media/image9.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2.svg"/><Relationship Id="rId3" Type="http://schemas.openxmlformats.org/officeDocument/2006/relationships/image" Target="../media/image51.png"/><Relationship Id="rId2" Type="http://schemas.openxmlformats.org/officeDocument/2006/relationships/image" Target="../media/image9.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9.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57.png"/><Relationship Id="rId4" Type="http://schemas.openxmlformats.org/officeDocument/2006/relationships/image" Target="../media/image17.png"/><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33.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3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svg"/><Relationship Id="rId7"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8.svg"/><Relationship Id="rId11" Type="http://schemas.openxmlformats.org/officeDocument/2006/relationships/slideLayout" Target="../slideLayouts/slideLayout7.xml"/><Relationship Id="rId10" Type="http://schemas.openxmlformats.org/officeDocument/2006/relationships/image" Target="../media/image16.sv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33.png"/></Relationships>
</file>

<file path=ppt/slides/_rels/slide21.xml.rels><?xml version="1.0" encoding="UTF-8" standalone="yes"?>
<Relationships xmlns="http://schemas.openxmlformats.org/package/2006/relationships"><Relationship Id="rId9" Type="http://schemas.openxmlformats.org/officeDocument/2006/relationships/image" Target="../media/image66.png"/><Relationship Id="rId8" Type="http://schemas.openxmlformats.org/officeDocument/2006/relationships/image" Target="../media/image65.svg"/><Relationship Id="rId7" Type="http://schemas.openxmlformats.org/officeDocument/2006/relationships/image" Target="../media/image64.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 Id="rId3" Type="http://schemas.openxmlformats.org/officeDocument/2006/relationships/image" Target="../media/image60.png"/><Relationship Id="rId2" Type="http://schemas.openxmlformats.org/officeDocument/2006/relationships/image" Target="../media/image59.svg"/><Relationship Id="rId15" Type="http://schemas.openxmlformats.org/officeDocument/2006/relationships/slideLayout" Target="../slideLayouts/slideLayout7.xml"/><Relationship Id="rId14" Type="http://schemas.openxmlformats.org/officeDocument/2006/relationships/image" Target="../media/image71.svg"/><Relationship Id="rId13" Type="http://schemas.openxmlformats.org/officeDocument/2006/relationships/image" Target="../media/image70.png"/><Relationship Id="rId12" Type="http://schemas.openxmlformats.org/officeDocument/2006/relationships/image" Target="../media/image69.svg"/><Relationship Id="rId11" Type="http://schemas.openxmlformats.org/officeDocument/2006/relationships/image" Target="../media/image68.png"/><Relationship Id="rId10" Type="http://schemas.openxmlformats.org/officeDocument/2006/relationships/image" Target="../media/image67.svg"/><Relationship Id="rId1" Type="http://schemas.openxmlformats.org/officeDocument/2006/relationships/image" Target="../media/image58.png"/></Relationships>
</file>

<file path=ppt/slides/_rels/slide3.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svg"/><Relationship Id="rId7" Type="http://schemas.openxmlformats.org/officeDocument/2006/relationships/image" Target="../media/image19.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8.svg"/><Relationship Id="rId11" Type="http://schemas.openxmlformats.org/officeDocument/2006/relationships/slideLayout" Target="../slideLayouts/slideLayout7.xml"/><Relationship Id="rId10" Type="http://schemas.openxmlformats.org/officeDocument/2006/relationships/image" Target="../media/image22.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svg"/><Relationship Id="rId7"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8.svg"/><Relationship Id="rId12" Type="http://schemas.openxmlformats.org/officeDocument/2006/relationships/slideLayout" Target="../slideLayouts/slideLayout7.xml"/><Relationship Id="rId11" Type="http://schemas.openxmlformats.org/officeDocument/2006/relationships/image" Target="../media/image23.png"/><Relationship Id="rId10" Type="http://schemas.openxmlformats.org/officeDocument/2006/relationships/image" Target="../media/image16.sv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svg"/><Relationship Id="rId7" Type="http://schemas.openxmlformats.org/officeDocument/2006/relationships/image" Target="../media/image2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8.svg"/><Relationship Id="rId15" Type="http://schemas.openxmlformats.org/officeDocument/2006/relationships/slideLayout" Target="../slideLayouts/slideLayout7.xml"/><Relationship Id="rId14" Type="http://schemas.openxmlformats.org/officeDocument/2006/relationships/image" Target="../media/image23.png"/><Relationship Id="rId13" Type="http://schemas.openxmlformats.org/officeDocument/2006/relationships/image" Target="../media/image31.png"/><Relationship Id="rId12" Type="http://schemas.openxmlformats.org/officeDocument/2006/relationships/image" Target="../media/image21.png"/><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10.svg"/><Relationship Id="rId7" Type="http://schemas.openxmlformats.org/officeDocument/2006/relationships/image" Target="../media/image9.png"/><Relationship Id="rId6" Type="http://schemas.openxmlformats.org/officeDocument/2006/relationships/image" Target="../media/image23.png"/><Relationship Id="rId5" Type="http://schemas.openxmlformats.org/officeDocument/2006/relationships/image" Target="../media/image31.png"/><Relationship Id="rId4" Type="http://schemas.openxmlformats.org/officeDocument/2006/relationships/image" Target="../media/image21.png"/><Relationship Id="rId3" Type="http://schemas.openxmlformats.org/officeDocument/2006/relationships/image" Target="../media/image30.png"/><Relationship Id="rId2" Type="http://schemas.openxmlformats.org/officeDocument/2006/relationships/image" Target="../media/image29.png"/><Relationship Id="rId15" Type="http://schemas.openxmlformats.org/officeDocument/2006/relationships/slideLayout" Target="../slideLayouts/slideLayout7.xml"/><Relationship Id="rId14" Type="http://schemas.openxmlformats.org/officeDocument/2006/relationships/image" Target="../media/image25.svg"/><Relationship Id="rId13" Type="http://schemas.openxmlformats.org/officeDocument/2006/relationships/image" Target="../media/image24.png"/><Relationship Id="rId12" Type="http://schemas.openxmlformats.org/officeDocument/2006/relationships/image" Target="../media/image27.svg"/><Relationship Id="rId11" Type="http://schemas.openxmlformats.org/officeDocument/2006/relationships/image" Target="../media/image26.png"/><Relationship Id="rId10" Type="http://schemas.openxmlformats.org/officeDocument/2006/relationships/image" Target="../media/image8.svg"/><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7.png"/><Relationship Id="rId7" Type="http://schemas.openxmlformats.org/officeDocument/2006/relationships/image" Target="../media/image10.svg"/><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5" Type="http://schemas.openxmlformats.org/officeDocument/2006/relationships/slideLayout" Target="../slideLayouts/slideLayout7.xml"/><Relationship Id="rId14" Type="http://schemas.openxmlformats.org/officeDocument/2006/relationships/image" Target="../media/image32.png"/><Relationship Id="rId13" Type="http://schemas.openxmlformats.org/officeDocument/2006/relationships/image" Target="../media/image25.svg"/><Relationship Id="rId12" Type="http://schemas.openxmlformats.org/officeDocument/2006/relationships/image" Target="../media/image24.png"/><Relationship Id="rId11" Type="http://schemas.openxmlformats.org/officeDocument/2006/relationships/image" Target="../media/image27.svg"/><Relationship Id="rId10" Type="http://schemas.openxmlformats.org/officeDocument/2006/relationships/image" Target="../media/image26.png"/><Relationship Id="rId1" Type="http://schemas.openxmlformats.org/officeDocument/2006/relationships/image" Target="../media/image28.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18.svg"/><Relationship Id="rId7" Type="http://schemas.openxmlformats.org/officeDocument/2006/relationships/image" Target="../media/image17.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34.svg"/><Relationship Id="rId17" Type="http://schemas.openxmlformats.org/officeDocument/2006/relationships/slideLayout" Target="../slideLayouts/slideLayout7.xml"/><Relationship Id="rId16" Type="http://schemas.openxmlformats.org/officeDocument/2006/relationships/image" Target="../media/image42.png"/><Relationship Id="rId15" Type="http://schemas.openxmlformats.org/officeDocument/2006/relationships/image" Target="../media/image41.png"/><Relationship Id="rId14" Type="http://schemas.openxmlformats.org/officeDocument/2006/relationships/image" Target="../media/image40.svg"/><Relationship Id="rId13" Type="http://schemas.openxmlformats.org/officeDocument/2006/relationships/image" Target="../media/image39.png"/><Relationship Id="rId12" Type="http://schemas.openxmlformats.org/officeDocument/2006/relationships/image" Target="../media/image38.svg"/><Relationship Id="rId11" Type="http://schemas.openxmlformats.org/officeDocument/2006/relationships/image" Target="../media/image37.png"/><Relationship Id="rId10" Type="http://schemas.openxmlformats.org/officeDocument/2006/relationships/image" Target="../media/image36.png"/><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EEAFF"/>
        </a:solidFill>
        <a:effectLst/>
      </p:bgPr>
    </p:bg>
    <p:spTree>
      <p:nvGrpSpPr>
        <p:cNvPr id="1" name=""/>
        <p:cNvGrpSpPr/>
        <p:nvPr/>
      </p:nvGrpSpPr>
      <p:grpSpPr>
        <a:xfrm>
          <a:off x="0" y="0"/>
          <a:ext cx="0" cy="0"/>
          <a:chOff x="0" y="0"/>
          <a:chExt cx="0" cy="0"/>
        </a:xfrm>
      </p:grpSpPr>
      <p:sp>
        <p:nvSpPr>
          <p:cNvPr id="2" name="Freeform 2"/>
          <p:cNvSpPr/>
          <p:nvPr/>
        </p:nvSpPr>
        <p:spPr>
          <a:xfrm rot="2307406">
            <a:off x="-265083" y="5641163"/>
            <a:ext cx="5287710" cy="4114800"/>
          </a:xfrm>
          <a:custGeom>
            <a:avLst/>
            <a:gdLst/>
            <a:ahLst/>
            <a:cxnLst/>
            <a:rect l="l" t="t" r="r" b="b"/>
            <a:pathLst>
              <a:path w="5287710" h="4114800">
                <a:moveTo>
                  <a:pt x="0" y="0"/>
                </a:moveTo>
                <a:lnTo>
                  <a:pt x="5287711" y="0"/>
                </a:lnTo>
                <a:lnTo>
                  <a:pt x="5287711"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rot="0">
            <a:off x="1786999" y="2014827"/>
            <a:ext cx="14714002" cy="6257346"/>
            <a:chOff x="0" y="0"/>
            <a:chExt cx="3875293" cy="1648025"/>
          </a:xfrm>
        </p:grpSpPr>
        <p:sp>
          <p:nvSpPr>
            <p:cNvPr id="4" name="Freeform 4"/>
            <p:cNvSpPr/>
            <p:nvPr/>
          </p:nvSpPr>
          <p:spPr>
            <a:xfrm>
              <a:off x="0" y="0"/>
              <a:ext cx="3875293" cy="1648025"/>
            </a:xfrm>
            <a:custGeom>
              <a:avLst/>
              <a:gdLst/>
              <a:ahLst/>
              <a:cxnLst/>
              <a:rect l="l" t="t" r="r" b="b"/>
              <a:pathLst>
                <a:path w="3875293" h="1648025">
                  <a:moveTo>
                    <a:pt x="23677" y="0"/>
                  </a:moveTo>
                  <a:lnTo>
                    <a:pt x="3851615" y="0"/>
                  </a:lnTo>
                  <a:cubicBezTo>
                    <a:pt x="3857895" y="0"/>
                    <a:pt x="3863917" y="2495"/>
                    <a:pt x="3868358" y="6935"/>
                  </a:cubicBezTo>
                  <a:cubicBezTo>
                    <a:pt x="3872798" y="11375"/>
                    <a:pt x="3875293" y="17398"/>
                    <a:pt x="3875293" y="23677"/>
                  </a:cubicBezTo>
                  <a:lnTo>
                    <a:pt x="3875293" y="1624348"/>
                  </a:lnTo>
                  <a:cubicBezTo>
                    <a:pt x="3875293" y="1630628"/>
                    <a:pt x="3872798" y="1636650"/>
                    <a:pt x="3868358" y="1641091"/>
                  </a:cubicBezTo>
                  <a:cubicBezTo>
                    <a:pt x="3863917" y="1645531"/>
                    <a:pt x="3857895" y="1648025"/>
                    <a:pt x="3851615" y="1648025"/>
                  </a:cubicBezTo>
                  <a:lnTo>
                    <a:pt x="23677" y="1648025"/>
                  </a:lnTo>
                  <a:cubicBezTo>
                    <a:pt x="17398" y="1648025"/>
                    <a:pt x="11375" y="1645531"/>
                    <a:pt x="6935" y="1641091"/>
                  </a:cubicBezTo>
                  <a:cubicBezTo>
                    <a:pt x="2495" y="1636650"/>
                    <a:pt x="0" y="1630628"/>
                    <a:pt x="0" y="1624348"/>
                  </a:cubicBezTo>
                  <a:lnTo>
                    <a:pt x="0" y="23677"/>
                  </a:lnTo>
                  <a:cubicBezTo>
                    <a:pt x="0" y="17398"/>
                    <a:pt x="2495" y="11375"/>
                    <a:pt x="6935" y="6935"/>
                  </a:cubicBezTo>
                  <a:cubicBezTo>
                    <a:pt x="11375" y="2495"/>
                    <a:pt x="17398" y="0"/>
                    <a:pt x="23677" y="0"/>
                  </a:cubicBezTo>
                  <a:close/>
                </a:path>
              </a:pathLst>
            </a:custGeom>
            <a:solidFill>
              <a:srgbClr val="FFFFFF"/>
            </a:solidFill>
            <a:ln w="57150" cap="rnd">
              <a:solidFill>
                <a:srgbClr val="3E82A3"/>
              </a:solidFill>
              <a:prstDash val="solid"/>
              <a:round/>
            </a:ln>
          </p:spPr>
        </p:sp>
        <p:sp>
          <p:nvSpPr>
            <p:cNvPr id="5" name="TextBox 5"/>
            <p:cNvSpPr txBox="1"/>
            <p:nvPr/>
          </p:nvSpPr>
          <p:spPr>
            <a:xfrm>
              <a:off x="0" y="-38100"/>
              <a:ext cx="3875293" cy="1686125"/>
            </a:xfrm>
            <a:prstGeom prst="rect">
              <a:avLst/>
            </a:prstGeom>
          </p:spPr>
          <p:txBody>
            <a:bodyPr lIns="50800" tIns="50800" rIns="50800" bIns="50800" rtlCol="0" anchor="ctr"/>
            <a:lstStyle/>
            <a:p>
              <a:pPr algn="ctr">
                <a:lnSpc>
                  <a:spcPts val="2660"/>
                </a:lnSpc>
              </a:pPr>
            </a:p>
          </p:txBody>
        </p:sp>
      </p:grpSp>
      <p:sp>
        <p:nvSpPr>
          <p:cNvPr id="6" name="Freeform 6"/>
          <p:cNvSpPr/>
          <p:nvPr/>
        </p:nvSpPr>
        <p:spPr>
          <a:xfrm rot="-1249407">
            <a:off x="2170859" y="6903005"/>
            <a:ext cx="1015455" cy="1228809"/>
          </a:xfrm>
          <a:custGeom>
            <a:avLst/>
            <a:gdLst/>
            <a:ahLst/>
            <a:cxnLst/>
            <a:rect l="l" t="t" r="r" b="b"/>
            <a:pathLst>
              <a:path w="1015455" h="1228809">
                <a:moveTo>
                  <a:pt x="0" y="0"/>
                </a:moveTo>
                <a:lnTo>
                  <a:pt x="1015455" y="0"/>
                </a:lnTo>
                <a:lnTo>
                  <a:pt x="1015455" y="1228809"/>
                </a:lnTo>
                <a:lnTo>
                  <a:pt x="0" y="1228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1476683">
            <a:off x="14179804" y="6081087"/>
            <a:ext cx="1477144" cy="1787502"/>
          </a:xfrm>
          <a:custGeom>
            <a:avLst/>
            <a:gdLst/>
            <a:ahLst/>
            <a:cxnLst/>
            <a:rect l="l" t="t" r="r" b="b"/>
            <a:pathLst>
              <a:path w="1477144" h="1787502">
                <a:moveTo>
                  <a:pt x="0" y="0"/>
                </a:moveTo>
                <a:lnTo>
                  <a:pt x="1477144" y="0"/>
                </a:lnTo>
                <a:lnTo>
                  <a:pt x="1477144" y="1787502"/>
                </a:lnTo>
                <a:lnTo>
                  <a:pt x="0" y="1787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1203988">
            <a:off x="16141373" y="1265385"/>
            <a:ext cx="1405738" cy="1175548"/>
          </a:xfrm>
          <a:custGeom>
            <a:avLst/>
            <a:gdLst/>
            <a:ahLst/>
            <a:cxnLst/>
            <a:rect l="l" t="t" r="r" b="b"/>
            <a:pathLst>
              <a:path w="1405738" h="1175548">
                <a:moveTo>
                  <a:pt x="0" y="0"/>
                </a:moveTo>
                <a:lnTo>
                  <a:pt x="1405738" y="0"/>
                </a:lnTo>
                <a:lnTo>
                  <a:pt x="1405738" y="1175549"/>
                </a:lnTo>
                <a:lnTo>
                  <a:pt x="0" y="11755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3" name="Group 13"/>
          <p:cNvGrpSpPr/>
          <p:nvPr/>
        </p:nvGrpSpPr>
        <p:grpSpPr>
          <a:xfrm rot="0">
            <a:off x="4699425" y="861868"/>
            <a:ext cx="9118628" cy="1889599"/>
            <a:chOff x="0" y="0"/>
            <a:chExt cx="12158171" cy="2519466"/>
          </a:xfrm>
        </p:grpSpPr>
        <p:grpSp>
          <p:nvGrpSpPr>
            <p:cNvPr id="14" name="Group 14"/>
            <p:cNvGrpSpPr/>
            <p:nvPr/>
          </p:nvGrpSpPr>
          <p:grpSpPr>
            <a:xfrm rot="0">
              <a:off x="0" y="0"/>
              <a:ext cx="12158171" cy="2519466"/>
              <a:chOff x="0" y="0"/>
              <a:chExt cx="1627962" cy="337353"/>
            </a:xfrm>
          </p:grpSpPr>
          <p:sp>
            <p:nvSpPr>
              <p:cNvPr id="15" name="Freeform 15"/>
              <p:cNvSpPr/>
              <p:nvPr/>
            </p:nvSpPr>
            <p:spPr>
              <a:xfrm>
                <a:off x="0" y="0"/>
                <a:ext cx="1627962" cy="337353"/>
              </a:xfrm>
              <a:custGeom>
                <a:avLst/>
                <a:gdLst/>
                <a:ahLst/>
                <a:cxnLst/>
                <a:rect l="l" t="t" r="r" b="b"/>
                <a:pathLst>
                  <a:path w="1627962" h="337353">
                    <a:moveTo>
                      <a:pt x="32565" y="0"/>
                    </a:moveTo>
                    <a:lnTo>
                      <a:pt x="1595397" y="0"/>
                    </a:lnTo>
                    <a:cubicBezTo>
                      <a:pt x="1613382" y="0"/>
                      <a:pt x="1627962" y="14580"/>
                      <a:pt x="1627962" y="32565"/>
                    </a:cubicBezTo>
                    <a:lnTo>
                      <a:pt x="1627962" y="304788"/>
                    </a:lnTo>
                    <a:cubicBezTo>
                      <a:pt x="1627962" y="313425"/>
                      <a:pt x="1624531" y="321708"/>
                      <a:pt x="1618424" y="327815"/>
                    </a:cubicBezTo>
                    <a:cubicBezTo>
                      <a:pt x="1612317" y="333922"/>
                      <a:pt x="1604034" y="337353"/>
                      <a:pt x="1595397" y="337353"/>
                    </a:cubicBezTo>
                    <a:lnTo>
                      <a:pt x="32565" y="337353"/>
                    </a:lnTo>
                    <a:cubicBezTo>
                      <a:pt x="14580" y="337353"/>
                      <a:pt x="0" y="322773"/>
                      <a:pt x="0" y="304788"/>
                    </a:cubicBezTo>
                    <a:lnTo>
                      <a:pt x="0" y="32565"/>
                    </a:lnTo>
                    <a:cubicBezTo>
                      <a:pt x="0" y="14580"/>
                      <a:pt x="14580" y="0"/>
                      <a:pt x="32565" y="0"/>
                    </a:cubicBezTo>
                    <a:close/>
                  </a:path>
                </a:pathLst>
              </a:custGeom>
              <a:solidFill>
                <a:srgbClr val="FFD0E6"/>
              </a:solidFill>
              <a:ln w="57150" cap="rnd">
                <a:solidFill>
                  <a:srgbClr val="132B4F"/>
                </a:solidFill>
                <a:prstDash val="solid"/>
                <a:round/>
              </a:ln>
            </p:spPr>
          </p:sp>
          <p:sp>
            <p:nvSpPr>
              <p:cNvPr id="16" name="TextBox 16"/>
              <p:cNvSpPr txBox="1"/>
              <p:nvPr/>
            </p:nvSpPr>
            <p:spPr>
              <a:xfrm>
                <a:off x="0" y="0"/>
                <a:ext cx="1627962" cy="337353"/>
              </a:xfrm>
              <a:prstGeom prst="rect">
                <a:avLst/>
              </a:prstGeom>
            </p:spPr>
            <p:txBody>
              <a:bodyPr lIns="50800" tIns="50800" rIns="50800" bIns="50800" rtlCol="0" anchor="ctr"/>
              <a:lstStyle/>
              <a:p>
                <a:pPr algn="ctr">
                  <a:lnSpc>
                    <a:spcPts val="2850"/>
                  </a:lnSpc>
                </a:pPr>
              </a:p>
            </p:txBody>
          </p:sp>
        </p:grpSp>
        <p:sp>
          <p:nvSpPr>
            <p:cNvPr id="17" name="TextBox 17"/>
            <p:cNvSpPr txBox="1"/>
            <p:nvPr/>
          </p:nvSpPr>
          <p:spPr>
            <a:xfrm>
              <a:off x="0" y="313267"/>
              <a:ext cx="11812694" cy="1968501"/>
            </a:xfrm>
            <a:prstGeom prst="rect">
              <a:avLst/>
            </a:prstGeom>
          </p:spPr>
          <p:txBody>
            <a:bodyPr lIns="0" tIns="0" rIns="0" bIns="0" rtlCol="0" anchor="t">
              <a:noAutofit/>
            </a:bodyPr>
            <a:lstStyle/>
            <a:p>
              <a:pPr algn="ctr">
                <a:lnSpc>
                  <a:spcPts val="11005"/>
                </a:lnSpc>
              </a:pPr>
              <a:r>
                <a:rPr lang="en-US" sz="7860">
                  <a:solidFill>
                    <a:srgbClr val="1B1B1B"/>
                  </a:solidFill>
                  <a:latin typeface="Paytone One" panose="00000500000000000000"/>
                </a:rPr>
                <a:t>Kiểm tra bài cũ</a:t>
              </a:r>
              <a:endParaRPr lang="en-US" sz="7860">
                <a:solidFill>
                  <a:srgbClr val="1B1B1B"/>
                </a:solidFill>
                <a:latin typeface="Paytone One" panose="00000500000000000000"/>
              </a:endParaRPr>
            </a:p>
          </p:txBody>
        </p:sp>
      </p:grpSp>
      <p:sp>
        <p:nvSpPr>
          <p:cNvPr id="18" name="TextBox 18"/>
          <p:cNvSpPr txBox="1"/>
          <p:nvPr/>
        </p:nvSpPr>
        <p:spPr>
          <a:xfrm>
            <a:off x="3022600" y="3159125"/>
            <a:ext cx="12275185" cy="4032250"/>
          </a:xfrm>
          <a:prstGeom prst="rect">
            <a:avLst/>
          </a:prstGeom>
        </p:spPr>
        <p:txBody>
          <a:bodyPr lIns="0" tIns="0" rIns="0" bIns="0" rtlCol="0" anchor="t">
            <a:noAutofit/>
          </a:bodyPr>
          <a:lstStyle/>
          <a:p>
            <a:pPr>
              <a:lnSpc>
                <a:spcPts val="10305"/>
              </a:lnSpc>
            </a:pPr>
            <a:r>
              <a:rPr lang="en-US" sz="6060">
                <a:solidFill>
                  <a:srgbClr val="1B1B1B"/>
                </a:solidFill>
                <a:latin typeface="Cabin Bold" panose="00000800000000000000"/>
              </a:rPr>
              <a:t>Em hãy nêu cách ngồi đúng tư thế khi làm làm việc với máy tính, sau đó về tại vị trí và ngồi đúng?</a:t>
            </a:r>
            <a:endParaRPr lang="en-US" sz="6060">
              <a:solidFill>
                <a:srgbClr val="1B1B1B"/>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Freeform 2"/>
          <p:cNvSpPr/>
          <p:nvPr/>
        </p:nvSpPr>
        <p:spPr>
          <a:xfrm rot="-2263052">
            <a:off x="13208262" y="8496648"/>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stretch>
              <a:fillRect/>
            </a:stretch>
          </a:blipFill>
        </p:spPr>
      </p:sp>
      <p:sp>
        <p:nvSpPr>
          <p:cNvPr id="3" name="Freeform 3"/>
          <p:cNvSpPr/>
          <p:nvPr/>
        </p:nvSpPr>
        <p:spPr>
          <a:xfrm rot="-2263052">
            <a:off x="13322485" y="883123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4" name="Freeform 4"/>
          <p:cNvSpPr/>
          <p:nvPr/>
        </p:nvSpPr>
        <p:spPr>
          <a:xfrm rot="2491189">
            <a:off x="-3419421" y="858399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5" name="Freeform 5"/>
          <p:cNvSpPr/>
          <p:nvPr/>
        </p:nvSpPr>
        <p:spPr>
          <a:xfrm rot="2491189">
            <a:off x="-3112053" y="8409301"/>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stretch>
              <a:fillRect/>
            </a:stretch>
          </a:blipFill>
        </p:spPr>
      </p:sp>
      <p:sp>
        <p:nvSpPr>
          <p:cNvPr id="6" name="Freeform 6"/>
          <p:cNvSpPr/>
          <p:nvPr/>
        </p:nvSpPr>
        <p:spPr>
          <a:xfrm>
            <a:off x="545547" y="3057261"/>
            <a:ext cx="1295130" cy="1291892"/>
          </a:xfrm>
          <a:custGeom>
            <a:avLst/>
            <a:gdLst/>
            <a:ahLst/>
            <a:cxnLst/>
            <a:rect l="l" t="t" r="r" b="b"/>
            <a:pathLst>
              <a:path w="1295130" h="1291892">
                <a:moveTo>
                  <a:pt x="0" y="0"/>
                </a:moveTo>
                <a:lnTo>
                  <a:pt x="1295131" y="0"/>
                </a:lnTo>
                <a:lnTo>
                  <a:pt x="1295131" y="1291893"/>
                </a:lnTo>
                <a:lnTo>
                  <a:pt x="0" y="1291893"/>
                </a:lnTo>
                <a:lnTo>
                  <a:pt x="0" y="0"/>
                </a:lnTo>
                <a:close/>
              </a:path>
            </a:pathLst>
          </a:custGeom>
          <a:blipFill>
            <a:blip r:embed="rId3"/>
            <a:stretch>
              <a:fillRect/>
            </a:stretch>
          </a:blipFill>
        </p:spPr>
      </p:sp>
      <p:sp>
        <p:nvSpPr>
          <p:cNvPr id="7" name="Freeform 7"/>
          <p:cNvSpPr/>
          <p:nvPr/>
        </p:nvSpPr>
        <p:spPr>
          <a:xfrm>
            <a:off x="15369921" y="3826099"/>
            <a:ext cx="2219862" cy="1046110"/>
          </a:xfrm>
          <a:custGeom>
            <a:avLst/>
            <a:gdLst/>
            <a:ahLst/>
            <a:cxnLst/>
            <a:rect l="l" t="t" r="r" b="b"/>
            <a:pathLst>
              <a:path w="2219862" h="1046110">
                <a:moveTo>
                  <a:pt x="0" y="0"/>
                </a:moveTo>
                <a:lnTo>
                  <a:pt x="2219862" y="0"/>
                </a:lnTo>
                <a:lnTo>
                  <a:pt x="2219862" y="1046110"/>
                </a:lnTo>
                <a:lnTo>
                  <a:pt x="0" y="1046110"/>
                </a:lnTo>
                <a:lnTo>
                  <a:pt x="0" y="0"/>
                </a:lnTo>
                <a:close/>
              </a:path>
            </a:pathLst>
          </a:custGeom>
          <a:blipFill>
            <a:blip r:embed="rId4"/>
            <a:stretch>
              <a:fillRect/>
            </a:stretch>
          </a:blipFill>
        </p:spPr>
      </p:sp>
      <p:grpSp>
        <p:nvGrpSpPr>
          <p:cNvPr id="8" name="Group 8"/>
          <p:cNvGrpSpPr/>
          <p:nvPr/>
        </p:nvGrpSpPr>
        <p:grpSpPr>
          <a:xfrm rot="0">
            <a:off x="7171569" y="496569"/>
            <a:ext cx="4098993" cy="1277322"/>
            <a:chOff x="0" y="0"/>
            <a:chExt cx="5465324" cy="1703096"/>
          </a:xfrm>
        </p:grpSpPr>
        <p:grpSp>
          <p:nvGrpSpPr>
            <p:cNvPr id="9" name="Group 9"/>
            <p:cNvGrpSpPr/>
            <p:nvPr/>
          </p:nvGrpSpPr>
          <p:grpSpPr>
            <a:xfrm rot="0">
              <a:off x="0" y="0"/>
              <a:ext cx="5465324" cy="1703096"/>
              <a:chOff x="0" y="0"/>
              <a:chExt cx="1082583" cy="337353"/>
            </a:xfrm>
          </p:grpSpPr>
          <p:sp>
            <p:nvSpPr>
              <p:cNvPr id="10" name="Freeform 10"/>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1" name="TextBox 11"/>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2" name="TextBox 12"/>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3" name="TextBox 13"/>
          <p:cNvSpPr txBox="1"/>
          <p:nvPr/>
        </p:nvSpPr>
        <p:spPr>
          <a:xfrm>
            <a:off x="1028700" y="2323120"/>
            <a:ext cx="9077130" cy="766220"/>
          </a:xfrm>
          <a:prstGeom prst="rect">
            <a:avLst/>
          </a:prstGeom>
        </p:spPr>
        <p:txBody>
          <a:bodyPr lIns="0" tIns="0" rIns="0" bIns="0" rtlCol="0" anchor="t">
            <a:spAutoFit/>
          </a:bodyPr>
          <a:lstStyle/>
          <a:p>
            <a:pPr marL="1250315" lvl="1" indent="-625475">
              <a:lnSpc>
                <a:spcPts val="5790"/>
              </a:lnSpc>
              <a:buAutoNum type="arabicPeriod"/>
            </a:pPr>
            <a:r>
              <a:rPr lang="en-US" sz="5790">
                <a:solidFill>
                  <a:srgbClr val="1E1E1E"/>
                </a:solidFill>
                <a:latin typeface="Paytone One" panose="00000500000000000000"/>
              </a:rPr>
              <a:t> Khởi động máy tính</a:t>
            </a:r>
            <a:endParaRPr lang="en-US" sz="5790">
              <a:solidFill>
                <a:srgbClr val="1E1E1E"/>
              </a:solidFill>
              <a:latin typeface="Paytone One" panose="00000500000000000000"/>
            </a:endParaRPr>
          </a:p>
        </p:txBody>
      </p:sp>
      <p:sp>
        <p:nvSpPr>
          <p:cNvPr id="14" name="TextBox 14"/>
          <p:cNvSpPr txBox="1"/>
          <p:nvPr/>
        </p:nvSpPr>
        <p:spPr>
          <a:xfrm>
            <a:off x="2149785" y="3040986"/>
            <a:ext cx="15439997" cy="1775280"/>
          </a:xfrm>
          <a:prstGeom prst="rect">
            <a:avLst/>
          </a:prstGeom>
        </p:spPr>
        <p:txBody>
          <a:bodyPr lIns="0" tIns="0" rIns="0" bIns="0" rtlCol="0" anchor="t">
            <a:spAutoFit/>
          </a:bodyPr>
          <a:lstStyle/>
          <a:p>
            <a:pPr>
              <a:lnSpc>
                <a:spcPts val="7295"/>
              </a:lnSpc>
            </a:pPr>
            <a:r>
              <a:rPr lang="en-US" sz="4290">
                <a:solidFill>
                  <a:srgbClr val="FF0000"/>
                </a:solidFill>
                <a:latin typeface="Cabin Bold" panose="00000800000000000000"/>
              </a:rPr>
              <a:t>Lưu ý</a:t>
            </a:r>
            <a:r>
              <a:rPr lang="en-US" sz="4290">
                <a:solidFill>
                  <a:srgbClr val="1B1B1B"/>
                </a:solidFill>
                <a:latin typeface="Cabin Bold" panose="00000800000000000000"/>
              </a:rPr>
              <a:t>: Trong quá trình khởi động, máy tính có thể yêu cầu nhập mật khẩu.</a:t>
            </a:r>
            <a:endParaRPr lang="en-US" sz="4290">
              <a:solidFill>
                <a:srgbClr val="1B1B1B"/>
              </a:solidFill>
              <a:latin typeface="Cabin Bold" panose="00000800000000000000"/>
            </a:endParaRPr>
          </a:p>
        </p:txBody>
      </p:sp>
      <p:sp>
        <p:nvSpPr>
          <p:cNvPr id="15" name="Freeform 15"/>
          <p:cNvSpPr/>
          <p:nvPr/>
        </p:nvSpPr>
        <p:spPr>
          <a:xfrm>
            <a:off x="6775993" y="4816266"/>
            <a:ext cx="5496013" cy="4167968"/>
          </a:xfrm>
          <a:custGeom>
            <a:avLst/>
            <a:gdLst/>
            <a:ahLst/>
            <a:cxnLst/>
            <a:rect l="l" t="t" r="r" b="b"/>
            <a:pathLst>
              <a:path w="5496013" h="4167968">
                <a:moveTo>
                  <a:pt x="0" y="0"/>
                </a:moveTo>
                <a:lnTo>
                  <a:pt x="5496013" y="0"/>
                </a:lnTo>
                <a:lnTo>
                  <a:pt x="5496013" y="4167968"/>
                </a:lnTo>
                <a:lnTo>
                  <a:pt x="0" y="4167968"/>
                </a:lnTo>
                <a:lnTo>
                  <a:pt x="0" y="0"/>
                </a:lnTo>
                <a:close/>
              </a:path>
            </a:pathLst>
          </a:custGeom>
          <a:blipFill>
            <a:blip r:embed="rId5"/>
            <a:stretch>
              <a:fillRect r="-1432"/>
            </a:stretch>
          </a:blipFill>
        </p:spPr>
      </p:sp>
      <p:sp>
        <p:nvSpPr>
          <p:cNvPr id="19" name="TextBox 2"/>
          <p:cNvSpPr txBox="1"/>
          <p:nvPr/>
        </p:nvSpPr>
        <p:spPr>
          <a:xfrm>
            <a:off x="849063" y="7639783"/>
            <a:ext cx="2924570" cy="895155"/>
          </a:xfrm>
          <a:prstGeom prst="rect">
            <a:avLst/>
          </a:prstGeom>
        </p:spPr>
        <p:txBody>
          <a:bodyPr lIns="0" tIns="0" rIns="0" bIns="0" rtlCol="0" anchor="t">
            <a:spAutoFit/>
          </a:bodyPr>
          <a:p>
            <a:pPr>
              <a:lnSpc>
                <a:spcPts val="7770"/>
              </a:lnSpc>
            </a:pPr>
            <a:r>
              <a:rPr lang="en-US" sz="4570">
                <a:solidFill>
                  <a:srgbClr val="1B1B1B"/>
                </a:solidFill>
                <a:latin typeface="Cabin" panose="00000500000000000000"/>
              </a:rPr>
              <a:t>Biểu tượng</a:t>
            </a:r>
            <a:endParaRPr lang="en-US" sz="4570">
              <a:solidFill>
                <a:srgbClr val="1B1B1B"/>
              </a:solidFill>
              <a:latin typeface="Cabin" panose="00000500000000000000"/>
            </a:endParaRPr>
          </a:p>
        </p:txBody>
      </p:sp>
      <p:sp>
        <p:nvSpPr>
          <p:cNvPr id="20" name="Freeform 9"/>
          <p:cNvSpPr/>
          <p:nvPr/>
        </p:nvSpPr>
        <p:spPr>
          <a:xfrm>
            <a:off x="6095752" y="4686154"/>
            <a:ext cx="6693930" cy="4800315"/>
          </a:xfrm>
          <a:custGeom>
            <a:avLst/>
            <a:gdLst/>
            <a:ahLst/>
            <a:cxnLst/>
            <a:rect l="l" t="t" r="r" b="b"/>
            <a:pathLst>
              <a:path w="6693930" h="4800315">
                <a:moveTo>
                  <a:pt x="0" y="0"/>
                </a:moveTo>
                <a:lnTo>
                  <a:pt x="6693930" y="0"/>
                </a:lnTo>
                <a:lnTo>
                  <a:pt x="6693930" y="4800314"/>
                </a:lnTo>
                <a:lnTo>
                  <a:pt x="0" y="4800314"/>
                </a:lnTo>
                <a:lnTo>
                  <a:pt x="0" y="0"/>
                </a:lnTo>
                <a:close/>
              </a:path>
            </a:pathLst>
          </a:custGeom>
          <a:blipFill>
            <a:blip r:embed="rId6"/>
            <a:stretch>
              <a:fillRect/>
            </a:stretch>
          </a:blipFill>
        </p:spPr>
      </p:sp>
      <p:sp>
        <p:nvSpPr>
          <p:cNvPr id="21" name="AutoShape 10"/>
          <p:cNvSpPr/>
          <p:nvPr/>
        </p:nvSpPr>
        <p:spPr>
          <a:xfrm flipV="1">
            <a:off x="3773633" y="6106619"/>
            <a:ext cx="3612221" cy="2085517"/>
          </a:xfrm>
          <a:prstGeom prst="line">
            <a:avLst/>
          </a:prstGeom>
          <a:ln w="85725" cap="flat">
            <a:solidFill>
              <a:srgbClr val="FF5757"/>
            </a:solidFill>
            <a:prstDash val="solid"/>
            <a:headEnd type="none" w="sm" len="sm"/>
            <a:tailEnd type="arrow" w="med"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xit" presetSubtype="0" fill="hold"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500"/>
                            </p:stCondLst>
                            <p:childTnLst>
                              <p:par>
                                <p:cTn id="20" presetID="1" presetClass="entr" presetSubtype="0" fill="hold" nodeType="afterEffect">
                                  <p:stCondLst>
                                    <p:cond delay="25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9" grpId="0"/>
      <p:bldP spid="19"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grpSp>
        <p:nvGrpSpPr>
          <p:cNvPr id="2" name="Group 2"/>
          <p:cNvGrpSpPr/>
          <p:nvPr/>
        </p:nvGrpSpPr>
        <p:grpSpPr>
          <a:xfrm rot="0">
            <a:off x="3300330" y="4655966"/>
            <a:ext cx="11077199" cy="4046880"/>
            <a:chOff x="0" y="0"/>
            <a:chExt cx="2917452" cy="1065845"/>
          </a:xfrm>
        </p:grpSpPr>
        <p:sp>
          <p:nvSpPr>
            <p:cNvPr id="3" name="Freeform 3"/>
            <p:cNvSpPr/>
            <p:nvPr/>
          </p:nvSpPr>
          <p:spPr>
            <a:xfrm>
              <a:off x="0" y="0"/>
              <a:ext cx="2917452" cy="1065845"/>
            </a:xfrm>
            <a:custGeom>
              <a:avLst/>
              <a:gdLst/>
              <a:ahLst/>
              <a:cxnLst/>
              <a:rect l="l" t="t" r="r" b="b"/>
              <a:pathLst>
                <a:path w="2917452" h="1065845">
                  <a:moveTo>
                    <a:pt x="31451" y="0"/>
                  </a:moveTo>
                  <a:lnTo>
                    <a:pt x="2886001" y="0"/>
                  </a:lnTo>
                  <a:cubicBezTo>
                    <a:pt x="2903371" y="0"/>
                    <a:pt x="2917452" y="14081"/>
                    <a:pt x="2917452" y="31451"/>
                  </a:cubicBezTo>
                  <a:lnTo>
                    <a:pt x="2917452" y="1034394"/>
                  </a:lnTo>
                  <a:cubicBezTo>
                    <a:pt x="2917452" y="1042735"/>
                    <a:pt x="2914138" y="1050735"/>
                    <a:pt x="2908240" y="1056633"/>
                  </a:cubicBezTo>
                  <a:cubicBezTo>
                    <a:pt x="2902342" y="1062531"/>
                    <a:pt x="2894342" y="1065845"/>
                    <a:pt x="2886001" y="1065845"/>
                  </a:cubicBezTo>
                  <a:lnTo>
                    <a:pt x="31451" y="1065845"/>
                  </a:lnTo>
                  <a:cubicBezTo>
                    <a:pt x="14081" y="1065845"/>
                    <a:pt x="0" y="1051764"/>
                    <a:pt x="0" y="1034394"/>
                  </a:cubicBezTo>
                  <a:lnTo>
                    <a:pt x="0" y="31451"/>
                  </a:lnTo>
                  <a:cubicBezTo>
                    <a:pt x="0" y="14081"/>
                    <a:pt x="14081" y="0"/>
                    <a:pt x="31451" y="0"/>
                  </a:cubicBezTo>
                  <a:close/>
                </a:path>
              </a:pathLst>
            </a:custGeom>
            <a:solidFill>
              <a:srgbClr val="FFFFFF"/>
            </a:solidFill>
            <a:ln w="57150" cap="rnd">
              <a:solidFill>
                <a:srgbClr val="3E82A3"/>
              </a:solidFill>
              <a:prstDash val="solid"/>
              <a:round/>
            </a:ln>
          </p:spPr>
        </p:sp>
        <p:sp>
          <p:nvSpPr>
            <p:cNvPr id="4" name="TextBox 4"/>
            <p:cNvSpPr txBox="1"/>
            <p:nvPr/>
          </p:nvSpPr>
          <p:spPr>
            <a:xfrm>
              <a:off x="0" y="-38100"/>
              <a:ext cx="2917452" cy="1103945"/>
            </a:xfrm>
            <a:prstGeom prst="rect">
              <a:avLst/>
            </a:prstGeom>
          </p:spPr>
          <p:txBody>
            <a:bodyPr lIns="50800" tIns="50800" rIns="50800" bIns="50800" rtlCol="0" anchor="ctr"/>
            <a:lstStyle/>
            <a:p>
              <a:pPr algn="ctr">
                <a:lnSpc>
                  <a:spcPts val="2660"/>
                </a:lnSpc>
              </a:pPr>
            </a:p>
          </p:txBody>
        </p:sp>
      </p:grpSp>
      <p:sp>
        <p:nvSpPr>
          <p:cNvPr id="5" name="Freeform 5"/>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stretch>
              <a:fillRect/>
            </a:stretch>
          </a:blipFill>
        </p:spPr>
      </p:sp>
      <p:sp>
        <p:nvSpPr>
          <p:cNvPr id="6" name="Freeform 6"/>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7" name="Freeform 7"/>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8" name="Freeform 8"/>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stretch>
              <a:fillRect/>
            </a:stretch>
          </a:blipFill>
        </p:spPr>
      </p:sp>
      <p:sp>
        <p:nvSpPr>
          <p:cNvPr id="9" name="Freeform 9"/>
          <p:cNvSpPr/>
          <p:nvPr/>
        </p:nvSpPr>
        <p:spPr>
          <a:xfrm rot="752276">
            <a:off x="1774479" y="8566633"/>
            <a:ext cx="1101672" cy="1620106"/>
          </a:xfrm>
          <a:custGeom>
            <a:avLst/>
            <a:gdLst/>
            <a:ahLst/>
            <a:cxnLst/>
            <a:rect l="l" t="t" r="r" b="b"/>
            <a:pathLst>
              <a:path w="1101672" h="1620106">
                <a:moveTo>
                  <a:pt x="0" y="0"/>
                </a:moveTo>
                <a:lnTo>
                  <a:pt x="1101672" y="0"/>
                </a:lnTo>
                <a:lnTo>
                  <a:pt x="1101672" y="1620106"/>
                </a:lnTo>
                <a:lnTo>
                  <a:pt x="0" y="16201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rot="0">
            <a:off x="7171569" y="496569"/>
            <a:ext cx="4098993" cy="1277322"/>
            <a:chOff x="0" y="0"/>
            <a:chExt cx="5465324" cy="1703096"/>
          </a:xfrm>
        </p:grpSpPr>
        <p:grpSp>
          <p:nvGrpSpPr>
            <p:cNvPr id="11" name="Group 11"/>
            <p:cNvGrpSpPr/>
            <p:nvPr/>
          </p:nvGrpSpPr>
          <p:grpSpPr>
            <a:xfrm rot="0">
              <a:off x="0" y="0"/>
              <a:ext cx="5465324" cy="1703096"/>
              <a:chOff x="0" y="0"/>
              <a:chExt cx="1082583" cy="337353"/>
            </a:xfrm>
          </p:grpSpPr>
          <p:sp>
            <p:nvSpPr>
              <p:cNvPr id="12" name="Freeform 12"/>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3" name="TextBox 13"/>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4" name="TextBox 14"/>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5" name="TextBox 15"/>
          <p:cNvSpPr txBox="1"/>
          <p:nvPr/>
        </p:nvSpPr>
        <p:spPr>
          <a:xfrm>
            <a:off x="1028700" y="2323120"/>
            <a:ext cx="13023992" cy="766220"/>
          </a:xfrm>
          <a:prstGeom prst="rect">
            <a:avLst/>
          </a:prstGeom>
        </p:spPr>
        <p:txBody>
          <a:bodyPr lIns="0" tIns="0" rIns="0" bIns="0" rtlCol="0" anchor="t">
            <a:spAutoFit/>
          </a:bodyPr>
          <a:lstStyle/>
          <a:p>
            <a:pPr>
              <a:lnSpc>
                <a:spcPts val="5790"/>
              </a:lnSpc>
            </a:pPr>
            <a:r>
              <a:rPr lang="en-US" sz="5790">
                <a:solidFill>
                  <a:srgbClr val="1E1E1E"/>
                </a:solidFill>
                <a:latin typeface="Paytone One" panose="00000500000000000000"/>
              </a:rPr>
              <a:t>2.  Kích hoạt phần mềm ứng dụng</a:t>
            </a:r>
            <a:endParaRPr lang="en-US" sz="5790">
              <a:solidFill>
                <a:srgbClr val="1E1E1E"/>
              </a:solidFill>
              <a:latin typeface="Paytone One" panose="00000500000000000000"/>
            </a:endParaRPr>
          </a:p>
        </p:txBody>
      </p:sp>
      <p:sp>
        <p:nvSpPr>
          <p:cNvPr id="16" name="TextBox 16"/>
          <p:cNvSpPr txBox="1"/>
          <p:nvPr/>
        </p:nvSpPr>
        <p:spPr>
          <a:xfrm>
            <a:off x="1611630" y="3270885"/>
            <a:ext cx="7945120" cy="1136015"/>
          </a:xfrm>
          <a:prstGeom prst="rect">
            <a:avLst/>
          </a:prstGeom>
        </p:spPr>
        <p:txBody>
          <a:bodyPr lIns="0" tIns="0" rIns="0" bIns="0" rtlCol="0" anchor="t">
            <a:noAutofit/>
          </a:bodyPr>
          <a:lstStyle/>
          <a:p>
            <a:pPr>
              <a:lnSpc>
                <a:spcPts val="7295"/>
              </a:lnSpc>
            </a:pPr>
            <a:r>
              <a:rPr lang="en-US" sz="4290">
                <a:solidFill>
                  <a:srgbClr val="1B1B1B"/>
                </a:solidFill>
                <a:latin typeface="Cabin Bold" panose="00000800000000000000"/>
              </a:rPr>
              <a:t>a. Kích hoạt phần mềm Notepad</a:t>
            </a:r>
            <a:endParaRPr lang="en-US" sz="4290">
              <a:solidFill>
                <a:srgbClr val="1B1B1B"/>
              </a:solidFill>
              <a:latin typeface="Cabin Bold" panose="00000800000000000000"/>
            </a:endParaRPr>
          </a:p>
        </p:txBody>
      </p:sp>
      <p:sp>
        <p:nvSpPr>
          <p:cNvPr id="17" name="TextBox 17"/>
          <p:cNvSpPr txBox="1"/>
          <p:nvPr/>
        </p:nvSpPr>
        <p:spPr>
          <a:xfrm>
            <a:off x="3867785" y="5229860"/>
            <a:ext cx="9942195" cy="2922270"/>
          </a:xfrm>
          <a:prstGeom prst="rect">
            <a:avLst/>
          </a:prstGeom>
        </p:spPr>
        <p:txBody>
          <a:bodyPr lIns="0" tIns="0" rIns="0" bIns="0" rtlCol="0" anchor="t">
            <a:noAutofit/>
          </a:bodyPr>
          <a:lstStyle/>
          <a:p>
            <a:pPr>
              <a:lnSpc>
                <a:spcPts val="7295"/>
              </a:lnSpc>
            </a:pPr>
            <a:r>
              <a:rPr lang="en-US" sz="4290">
                <a:solidFill>
                  <a:srgbClr val="1B1B1B"/>
                </a:solidFill>
                <a:latin typeface="Cabin Bold" panose="00000800000000000000"/>
              </a:rPr>
              <a:t>Hãy nghiên cứu SGK – trang 22 – phần a rồi cho biết làm thế nào để kích hoạt được phần mềm Notepad?</a:t>
            </a:r>
            <a:endParaRPr lang="en-US" sz="4290">
              <a:solidFill>
                <a:srgbClr val="1B1B1B"/>
              </a:solidFill>
              <a:latin typeface="Cabin Bold" panose="00000800000000000000"/>
            </a:endParaRPr>
          </a:p>
        </p:txBody>
      </p:sp>
      <p:sp>
        <p:nvSpPr>
          <p:cNvPr id="18" name="Freeform 12"/>
          <p:cNvSpPr/>
          <p:nvPr/>
        </p:nvSpPr>
        <p:spPr>
          <a:xfrm>
            <a:off x="11644886" y="4122674"/>
            <a:ext cx="992251" cy="1196266"/>
          </a:xfrm>
          <a:custGeom>
            <a:avLst/>
            <a:gdLst/>
            <a:ahLst/>
            <a:cxnLst/>
            <a:rect l="l" t="t" r="r" b="b"/>
            <a:pathLst>
              <a:path w="992251" h="1196266">
                <a:moveTo>
                  <a:pt x="0" y="0"/>
                </a:moveTo>
                <a:lnTo>
                  <a:pt x="992252" y="0"/>
                </a:lnTo>
                <a:lnTo>
                  <a:pt x="992252" y="1196266"/>
                </a:lnTo>
                <a:lnTo>
                  <a:pt x="0" y="1196266"/>
                </a:lnTo>
                <a:lnTo>
                  <a:pt x="0" y="0"/>
                </a:lnTo>
                <a:close/>
              </a:path>
            </a:pathLst>
          </a:custGeom>
          <a:blipFill>
            <a:blip r:embed="rId5"/>
            <a:stretch>
              <a:fillRect/>
            </a:stretch>
          </a:blipFill>
        </p:spPr>
      </p:sp>
      <p:sp>
        <p:nvSpPr>
          <p:cNvPr id="19" name="TextBox 16"/>
          <p:cNvSpPr txBox="1"/>
          <p:nvPr/>
        </p:nvSpPr>
        <p:spPr>
          <a:xfrm>
            <a:off x="1905000" y="4305935"/>
            <a:ext cx="15109825" cy="1012190"/>
          </a:xfrm>
          <a:prstGeom prst="rect">
            <a:avLst/>
          </a:prstGeom>
        </p:spPr>
        <p:txBody>
          <a:bodyPr lIns="0" tIns="0" rIns="0" bIns="0" rtlCol="0" anchor="t">
            <a:noAutofit/>
          </a:bodyPr>
          <a:p>
            <a:pPr>
              <a:lnSpc>
                <a:spcPts val="7295"/>
              </a:lnSpc>
            </a:pPr>
            <a:r>
              <a:rPr lang="en-US" sz="4290">
                <a:solidFill>
                  <a:srgbClr val="1B1B1B"/>
                </a:solidFill>
                <a:latin typeface="Cabin Bold" panose="00000800000000000000"/>
              </a:rPr>
              <a:t>Nháy đúp chuột vào biểu tượng Notepad          trên màn hình;</a:t>
            </a:r>
            <a:endParaRPr lang="en-US" sz="4290">
              <a:solidFill>
                <a:srgbClr val="1B1B1B"/>
              </a:solidFill>
              <a:latin typeface="Cabin Bold" panose="00000800000000000000"/>
            </a:endParaRPr>
          </a:p>
        </p:txBody>
      </p:sp>
      <p:sp>
        <p:nvSpPr>
          <p:cNvPr id="20" name="Freeform 13"/>
          <p:cNvSpPr/>
          <p:nvPr/>
        </p:nvSpPr>
        <p:spPr>
          <a:xfrm>
            <a:off x="5033816" y="5406365"/>
            <a:ext cx="7611498" cy="4498809"/>
          </a:xfrm>
          <a:custGeom>
            <a:avLst/>
            <a:gdLst/>
            <a:ahLst/>
            <a:cxnLst/>
            <a:rect l="l" t="t" r="r" b="b"/>
            <a:pathLst>
              <a:path w="7611498" h="4498809">
                <a:moveTo>
                  <a:pt x="0" y="0"/>
                </a:moveTo>
                <a:lnTo>
                  <a:pt x="7611498" y="0"/>
                </a:lnTo>
                <a:lnTo>
                  <a:pt x="7611498" y="4498808"/>
                </a:lnTo>
                <a:lnTo>
                  <a:pt x="0" y="4498808"/>
                </a:lnTo>
                <a:lnTo>
                  <a:pt x="0" y="0"/>
                </a:lnTo>
                <a:close/>
              </a:path>
            </a:pathLst>
          </a:custGeom>
          <a:blipFill>
            <a:blip r:embed="rId6"/>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xit" presetSubtype="0" fill="hold" grpId="2"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ntr" presetSubtype="0" fill="hold" nodeType="withEffect">
                                  <p:stCondLst>
                                    <p:cond delay="1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7" grpId="2"/>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Freeform 2"/>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stretch>
              <a:fillRect/>
            </a:stretch>
          </a:blipFill>
        </p:spPr>
      </p:sp>
      <p:sp>
        <p:nvSpPr>
          <p:cNvPr id="3" name="Freeform 3"/>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4" name="Freeform 4"/>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5" name="Freeform 5"/>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stretch>
              <a:fillRect/>
            </a:stretch>
          </a:blipFill>
        </p:spPr>
      </p:sp>
      <p:sp>
        <p:nvSpPr>
          <p:cNvPr id="6" name="Freeform 6"/>
          <p:cNvSpPr/>
          <p:nvPr/>
        </p:nvSpPr>
        <p:spPr>
          <a:xfrm rot="752276">
            <a:off x="189054" y="8448247"/>
            <a:ext cx="1101672" cy="1620106"/>
          </a:xfrm>
          <a:custGeom>
            <a:avLst/>
            <a:gdLst/>
            <a:ahLst/>
            <a:cxnLst/>
            <a:rect l="l" t="t" r="r" b="b"/>
            <a:pathLst>
              <a:path w="1101672" h="1620106">
                <a:moveTo>
                  <a:pt x="0" y="0"/>
                </a:moveTo>
                <a:lnTo>
                  <a:pt x="1101672" y="0"/>
                </a:lnTo>
                <a:lnTo>
                  <a:pt x="1101672" y="1620106"/>
                </a:lnTo>
                <a:lnTo>
                  <a:pt x="0" y="16201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rot="0">
            <a:off x="7171569" y="496569"/>
            <a:ext cx="4098993" cy="1277322"/>
            <a:chOff x="0" y="0"/>
            <a:chExt cx="5465324" cy="1703096"/>
          </a:xfrm>
        </p:grpSpPr>
        <p:grpSp>
          <p:nvGrpSpPr>
            <p:cNvPr id="8" name="Group 8"/>
            <p:cNvGrpSpPr/>
            <p:nvPr/>
          </p:nvGrpSpPr>
          <p:grpSpPr>
            <a:xfrm rot="0">
              <a:off x="0" y="0"/>
              <a:ext cx="5465324" cy="1703096"/>
              <a:chOff x="0" y="0"/>
              <a:chExt cx="1082583" cy="337353"/>
            </a:xfrm>
          </p:grpSpPr>
          <p:sp>
            <p:nvSpPr>
              <p:cNvPr id="9" name="Freeform 9"/>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0" name="TextBox 10"/>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1" name="TextBox 11"/>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3" name="TextBox 13"/>
          <p:cNvSpPr txBox="1"/>
          <p:nvPr/>
        </p:nvSpPr>
        <p:spPr>
          <a:xfrm>
            <a:off x="1066800" y="2552700"/>
            <a:ext cx="13023850" cy="883920"/>
          </a:xfrm>
          <a:prstGeom prst="rect">
            <a:avLst/>
          </a:prstGeom>
        </p:spPr>
        <p:txBody>
          <a:bodyPr lIns="0" tIns="0" rIns="0" bIns="0" rtlCol="0" anchor="t">
            <a:noAutofit/>
          </a:bodyPr>
          <a:lstStyle/>
          <a:p>
            <a:pPr>
              <a:lnSpc>
                <a:spcPts val="5790"/>
              </a:lnSpc>
            </a:pPr>
            <a:r>
              <a:rPr lang="en-US" sz="5790">
                <a:solidFill>
                  <a:srgbClr val="1E1E1E"/>
                </a:solidFill>
                <a:latin typeface="Paytone One" panose="00000500000000000000"/>
              </a:rPr>
              <a:t>2.  Kích hoạt phần mềm ứng dụng</a:t>
            </a:r>
            <a:endParaRPr lang="en-US" sz="5790">
              <a:solidFill>
                <a:srgbClr val="1E1E1E"/>
              </a:solidFill>
              <a:latin typeface="Paytone One" panose="00000500000000000000"/>
            </a:endParaRPr>
          </a:p>
        </p:txBody>
      </p:sp>
      <p:sp>
        <p:nvSpPr>
          <p:cNvPr id="14" name="TextBox 14"/>
          <p:cNvSpPr txBox="1"/>
          <p:nvPr/>
        </p:nvSpPr>
        <p:spPr>
          <a:xfrm>
            <a:off x="1981200" y="3547745"/>
            <a:ext cx="8493125" cy="971550"/>
          </a:xfrm>
          <a:prstGeom prst="rect">
            <a:avLst/>
          </a:prstGeom>
        </p:spPr>
        <p:txBody>
          <a:bodyPr lIns="0" tIns="0" rIns="0" bIns="0" rtlCol="0" anchor="t">
            <a:noAutofit/>
          </a:bodyPr>
          <a:lstStyle/>
          <a:p>
            <a:pPr>
              <a:lnSpc>
                <a:spcPts val="7295"/>
              </a:lnSpc>
            </a:pPr>
            <a:r>
              <a:rPr lang="en-US" sz="4290">
                <a:solidFill>
                  <a:srgbClr val="1B1B1B"/>
                </a:solidFill>
                <a:latin typeface="Cabin Bold" panose="00000800000000000000"/>
              </a:rPr>
              <a:t>b. Thoát khỏi phần mềm Notepad</a:t>
            </a:r>
            <a:endParaRPr lang="en-US" sz="4290">
              <a:solidFill>
                <a:srgbClr val="1B1B1B"/>
              </a:solidFill>
              <a:latin typeface="Cabin Bold" panose="00000800000000000000"/>
            </a:endParaRPr>
          </a:p>
        </p:txBody>
      </p:sp>
      <p:grpSp>
        <p:nvGrpSpPr>
          <p:cNvPr id="16" name="Group 16"/>
          <p:cNvGrpSpPr/>
          <p:nvPr/>
        </p:nvGrpSpPr>
        <p:grpSpPr>
          <a:xfrm rot="0">
            <a:off x="2438661" y="5119939"/>
            <a:ext cx="12695217" cy="2183058"/>
            <a:chOff x="0" y="0"/>
            <a:chExt cx="3762647" cy="647021"/>
          </a:xfrm>
        </p:grpSpPr>
        <p:sp>
          <p:nvSpPr>
            <p:cNvPr id="17" name="Freeform 17"/>
            <p:cNvSpPr/>
            <p:nvPr/>
          </p:nvSpPr>
          <p:spPr>
            <a:xfrm>
              <a:off x="0" y="0"/>
              <a:ext cx="3762647" cy="647021"/>
            </a:xfrm>
            <a:custGeom>
              <a:avLst/>
              <a:gdLst/>
              <a:ahLst/>
              <a:cxnLst/>
              <a:rect l="l" t="t" r="r" b="b"/>
              <a:pathLst>
                <a:path w="3762647" h="647021">
                  <a:moveTo>
                    <a:pt x="27442" y="0"/>
                  </a:moveTo>
                  <a:lnTo>
                    <a:pt x="3735205" y="0"/>
                  </a:lnTo>
                  <a:cubicBezTo>
                    <a:pt x="3742483" y="0"/>
                    <a:pt x="3749463" y="2891"/>
                    <a:pt x="3754610" y="8038"/>
                  </a:cubicBezTo>
                  <a:cubicBezTo>
                    <a:pt x="3759756" y="13184"/>
                    <a:pt x="3762647" y="20164"/>
                    <a:pt x="3762647" y="27442"/>
                  </a:cubicBezTo>
                  <a:lnTo>
                    <a:pt x="3762647" y="619579"/>
                  </a:lnTo>
                  <a:cubicBezTo>
                    <a:pt x="3762647" y="626857"/>
                    <a:pt x="3759756" y="633837"/>
                    <a:pt x="3754610" y="638984"/>
                  </a:cubicBezTo>
                  <a:cubicBezTo>
                    <a:pt x="3749463" y="644130"/>
                    <a:pt x="3742483" y="647021"/>
                    <a:pt x="3735205" y="647021"/>
                  </a:cubicBezTo>
                  <a:lnTo>
                    <a:pt x="27442" y="647021"/>
                  </a:lnTo>
                  <a:cubicBezTo>
                    <a:pt x="20164" y="647021"/>
                    <a:pt x="13184" y="644130"/>
                    <a:pt x="8038" y="638984"/>
                  </a:cubicBezTo>
                  <a:cubicBezTo>
                    <a:pt x="2891" y="633837"/>
                    <a:pt x="0" y="626857"/>
                    <a:pt x="0" y="619579"/>
                  </a:cubicBezTo>
                  <a:lnTo>
                    <a:pt x="0" y="27442"/>
                  </a:lnTo>
                  <a:cubicBezTo>
                    <a:pt x="0" y="20164"/>
                    <a:pt x="2891" y="13184"/>
                    <a:pt x="8038" y="8038"/>
                  </a:cubicBezTo>
                  <a:cubicBezTo>
                    <a:pt x="13184" y="2891"/>
                    <a:pt x="20164" y="0"/>
                    <a:pt x="27442" y="0"/>
                  </a:cubicBezTo>
                  <a:close/>
                </a:path>
              </a:pathLst>
            </a:custGeom>
            <a:solidFill>
              <a:srgbClr val="FFFFFF"/>
            </a:solidFill>
            <a:ln w="57150" cap="rnd">
              <a:solidFill>
                <a:srgbClr val="3E82A3"/>
              </a:solidFill>
              <a:prstDash val="solid"/>
              <a:round/>
            </a:ln>
          </p:spPr>
        </p:sp>
        <p:sp>
          <p:nvSpPr>
            <p:cNvPr id="18" name="TextBox 18"/>
            <p:cNvSpPr txBox="1"/>
            <p:nvPr/>
          </p:nvSpPr>
          <p:spPr>
            <a:xfrm>
              <a:off x="0" y="-38100"/>
              <a:ext cx="3762647" cy="685121"/>
            </a:xfrm>
            <a:prstGeom prst="rect">
              <a:avLst/>
            </a:prstGeom>
          </p:spPr>
          <p:txBody>
            <a:bodyPr lIns="50800" tIns="50800" rIns="50800" bIns="50800" rtlCol="0" anchor="ctr"/>
            <a:lstStyle/>
            <a:p>
              <a:pPr algn="ctr">
                <a:lnSpc>
                  <a:spcPts val="2660"/>
                </a:lnSpc>
              </a:pPr>
            </a:p>
          </p:txBody>
        </p:sp>
      </p:grpSp>
      <p:sp>
        <p:nvSpPr>
          <p:cNvPr id="19" name="TextBox 19"/>
          <p:cNvSpPr txBox="1"/>
          <p:nvPr/>
        </p:nvSpPr>
        <p:spPr>
          <a:xfrm>
            <a:off x="2826385" y="5330825"/>
            <a:ext cx="11919585" cy="1854200"/>
          </a:xfrm>
          <a:prstGeom prst="rect">
            <a:avLst/>
          </a:prstGeom>
        </p:spPr>
        <p:txBody>
          <a:bodyPr lIns="0" tIns="0" rIns="0" bIns="0" rtlCol="0" anchor="t">
            <a:noAutofit/>
          </a:bodyPr>
          <a:lstStyle/>
          <a:p>
            <a:pPr>
              <a:lnSpc>
                <a:spcPts val="6485"/>
              </a:lnSpc>
            </a:pPr>
            <a:r>
              <a:rPr lang="en-US" sz="3815">
                <a:solidFill>
                  <a:srgbClr val="1B1B1B"/>
                </a:solidFill>
                <a:latin typeface="Cabin Bold" panose="00000800000000000000"/>
              </a:rPr>
              <a:t>Hãy nghiên cứu SGK – trang 22 – phần b và cho biết cách thoát khỏi phần mềm Notepad?</a:t>
            </a:r>
            <a:endParaRPr lang="en-US" sz="3815">
              <a:solidFill>
                <a:srgbClr val="1B1B1B"/>
              </a:solidFill>
              <a:latin typeface="Cabin Bold" panose="00000800000000000000"/>
            </a:endParaRPr>
          </a:p>
        </p:txBody>
      </p:sp>
      <p:sp>
        <p:nvSpPr>
          <p:cNvPr id="20" name="TextBox 12"/>
          <p:cNvSpPr txBox="1"/>
          <p:nvPr/>
        </p:nvSpPr>
        <p:spPr>
          <a:xfrm>
            <a:off x="1452880" y="4810125"/>
            <a:ext cx="17290415" cy="847725"/>
          </a:xfrm>
          <a:prstGeom prst="rect">
            <a:avLst/>
          </a:prstGeom>
        </p:spPr>
        <p:txBody>
          <a:bodyPr lIns="0" tIns="0" rIns="0" bIns="0" rtlCol="0" anchor="t">
            <a:noAutofit/>
          </a:bodyPr>
          <a:p>
            <a:pPr>
              <a:lnSpc>
                <a:spcPts val="6485"/>
              </a:lnSpc>
            </a:pPr>
            <a:r>
              <a:rPr lang="en-US" sz="3815">
                <a:solidFill>
                  <a:srgbClr val="1B1B1B"/>
                </a:solidFill>
                <a:latin typeface="Cabin" panose="00000500000000000000"/>
              </a:rPr>
              <a:t>[1] Nháy chuột vào nút lệnh  </a:t>
            </a:r>
            <a:r>
              <a:rPr lang="en-US" sz="3815">
                <a:solidFill>
                  <a:srgbClr val="1B1B1B"/>
                </a:solidFill>
                <a:latin typeface="Cabin" panose="00000500000000000000"/>
              </a:rPr>
              <a:t>                 ở góc trên bên phải của cửa sổ Notepad; </a:t>
            </a:r>
            <a:endParaRPr lang="en-US" sz="3815">
              <a:solidFill>
                <a:srgbClr val="1B1B1B"/>
              </a:solidFill>
              <a:latin typeface="Cabin" panose="00000500000000000000"/>
            </a:endParaRPr>
          </a:p>
        </p:txBody>
      </p:sp>
      <p:sp>
        <p:nvSpPr>
          <p:cNvPr id="21" name="Freeform 13"/>
          <p:cNvSpPr/>
          <p:nvPr/>
        </p:nvSpPr>
        <p:spPr>
          <a:xfrm>
            <a:off x="7263627" y="4926068"/>
            <a:ext cx="1788420" cy="744105"/>
          </a:xfrm>
          <a:custGeom>
            <a:avLst/>
            <a:gdLst/>
            <a:ahLst/>
            <a:cxnLst/>
            <a:rect l="l" t="t" r="r" b="b"/>
            <a:pathLst>
              <a:path w="1788420" h="744105">
                <a:moveTo>
                  <a:pt x="0" y="0"/>
                </a:moveTo>
                <a:lnTo>
                  <a:pt x="1788420" y="0"/>
                </a:lnTo>
                <a:lnTo>
                  <a:pt x="1788420" y="744105"/>
                </a:lnTo>
                <a:lnTo>
                  <a:pt x="0" y="744105"/>
                </a:lnTo>
                <a:lnTo>
                  <a:pt x="0" y="0"/>
                </a:lnTo>
                <a:close/>
              </a:path>
            </a:pathLst>
          </a:custGeom>
          <a:blipFill>
            <a:blip r:embed="rId5"/>
            <a:stretch>
              <a:fillRect t="-16693" r="-9242"/>
            </a:stretch>
          </a:blipFill>
        </p:spPr>
      </p:sp>
      <p:sp>
        <p:nvSpPr>
          <p:cNvPr id="22" name="Freeform 14"/>
          <p:cNvSpPr/>
          <p:nvPr/>
        </p:nvSpPr>
        <p:spPr>
          <a:xfrm>
            <a:off x="7517271" y="8806419"/>
            <a:ext cx="3069552" cy="741500"/>
          </a:xfrm>
          <a:custGeom>
            <a:avLst/>
            <a:gdLst/>
            <a:ahLst/>
            <a:cxnLst/>
            <a:rect l="l" t="t" r="r" b="b"/>
            <a:pathLst>
              <a:path w="3069552" h="741500">
                <a:moveTo>
                  <a:pt x="0" y="0"/>
                </a:moveTo>
                <a:lnTo>
                  <a:pt x="3069552" y="0"/>
                </a:lnTo>
                <a:lnTo>
                  <a:pt x="3069552" y="741500"/>
                </a:lnTo>
                <a:lnTo>
                  <a:pt x="0" y="741500"/>
                </a:lnTo>
                <a:lnTo>
                  <a:pt x="0" y="0"/>
                </a:lnTo>
                <a:close/>
              </a:path>
            </a:pathLst>
          </a:custGeom>
          <a:blipFill>
            <a:blip r:embed="rId6"/>
            <a:stretch>
              <a:fillRect l="-3999" t="-25477" r="-4829" b="-10724"/>
            </a:stretch>
          </a:blipFill>
        </p:spPr>
      </p:sp>
      <p:sp>
        <p:nvSpPr>
          <p:cNvPr id="23" name="Freeform 15"/>
          <p:cNvSpPr/>
          <p:nvPr/>
        </p:nvSpPr>
        <p:spPr>
          <a:xfrm>
            <a:off x="9308397" y="5954594"/>
            <a:ext cx="5154293" cy="2143440"/>
          </a:xfrm>
          <a:custGeom>
            <a:avLst/>
            <a:gdLst/>
            <a:ahLst/>
            <a:cxnLst/>
            <a:rect l="l" t="t" r="r" b="b"/>
            <a:pathLst>
              <a:path w="5154293" h="2143440">
                <a:moveTo>
                  <a:pt x="0" y="0"/>
                </a:moveTo>
                <a:lnTo>
                  <a:pt x="5154293" y="0"/>
                </a:lnTo>
                <a:lnTo>
                  <a:pt x="5154293" y="2143440"/>
                </a:lnTo>
                <a:lnTo>
                  <a:pt x="0" y="2143440"/>
                </a:lnTo>
                <a:lnTo>
                  <a:pt x="0" y="0"/>
                </a:lnTo>
                <a:close/>
              </a:path>
            </a:pathLst>
          </a:custGeom>
          <a:blipFill>
            <a:blip r:embed="rId7"/>
            <a:stretch>
              <a:fillRect/>
            </a:stretch>
          </a:blipFill>
        </p:spPr>
      </p:sp>
      <p:sp>
        <p:nvSpPr>
          <p:cNvPr id="24" name="TextBox 18"/>
          <p:cNvSpPr txBox="1"/>
          <p:nvPr/>
        </p:nvSpPr>
        <p:spPr>
          <a:xfrm>
            <a:off x="1452880" y="8706485"/>
            <a:ext cx="5810885" cy="918210"/>
          </a:xfrm>
          <a:prstGeom prst="rect">
            <a:avLst/>
          </a:prstGeom>
        </p:spPr>
        <p:txBody>
          <a:bodyPr lIns="0" tIns="0" rIns="0" bIns="0" rtlCol="0" anchor="t">
            <a:noAutofit/>
          </a:bodyPr>
          <a:p>
            <a:pPr>
              <a:lnSpc>
                <a:spcPts val="6485"/>
              </a:lnSpc>
            </a:pPr>
            <a:r>
              <a:rPr lang="en-US" sz="3815">
                <a:solidFill>
                  <a:srgbClr val="1B1B1B"/>
                </a:solidFill>
                <a:latin typeface="Cabin" panose="00000500000000000000"/>
              </a:rPr>
              <a:t>[2] Nháy chuột vào nút lệnh</a:t>
            </a:r>
            <a:endParaRPr lang="en-US" sz="3815">
              <a:solidFill>
                <a:srgbClr val="1B1B1B"/>
              </a:solidFill>
              <a:latin typeface="Cabin" panose="00000500000000000000"/>
            </a:endParaRPr>
          </a:p>
        </p:txBody>
      </p:sp>
      <p:sp>
        <p:nvSpPr>
          <p:cNvPr id="25" name="TextBox 19"/>
          <p:cNvSpPr txBox="1"/>
          <p:nvPr/>
        </p:nvSpPr>
        <p:spPr>
          <a:xfrm>
            <a:off x="2033905" y="6547485"/>
            <a:ext cx="6712585" cy="981710"/>
          </a:xfrm>
          <a:prstGeom prst="rect">
            <a:avLst/>
          </a:prstGeom>
        </p:spPr>
        <p:txBody>
          <a:bodyPr lIns="0" tIns="0" rIns="0" bIns="0" rtlCol="0" anchor="t">
            <a:noAutofit/>
          </a:bodyPr>
          <a:p>
            <a:pPr>
              <a:lnSpc>
                <a:spcPts val="6485"/>
              </a:lnSpc>
            </a:pPr>
            <a:r>
              <a:rPr lang="en-US" sz="3815">
                <a:solidFill>
                  <a:srgbClr val="1B1B1B"/>
                </a:solidFill>
                <a:latin typeface="Cabin" panose="00000500000000000000"/>
              </a:rPr>
              <a:t>Khi đó xuất hiện cửa sổ lựa chọn:</a:t>
            </a:r>
            <a:endParaRPr lang="en-US" sz="3815">
              <a:solidFill>
                <a:srgbClr val="1B1B1B"/>
              </a:solidFill>
              <a:latin typeface="Cabin"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xit" presetSubtype="0" fill="hold" grpId="2"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9" grpId="0"/>
      <p:bldP spid="19" grpId="1"/>
      <p:bldP spid="19" grpId="2"/>
      <p:bldP spid="20" grpId="0"/>
      <p:bldP spid="20" grpId="1"/>
      <p:bldP spid="25" grpId="0"/>
      <p:bldP spid="25" grpId="1"/>
      <p:bldP spid="24" grpId="0"/>
      <p:bldP spid="24"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Freeform 2"/>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stretch>
              <a:fillRect/>
            </a:stretch>
          </a:blipFill>
        </p:spPr>
      </p:sp>
      <p:sp>
        <p:nvSpPr>
          <p:cNvPr id="3" name="Freeform 3"/>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4" name="Freeform 4"/>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5" name="Freeform 5"/>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stretch>
              <a:fillRect/>
            </a:stretch>
          </a:blipFill>
        </p:spPr>
      </p:sp>
      <p:sp>
        <p:nvSpPr>
          <p:cNvPr id="6" name="Freeform 6"/>
          <p:cNvSpPr/>
          <p:nvPr/>
        </p:nvSpPr>
        <p:spPr>
          <a:xfrm rot="1856170">
            <a:off x="14045558" y="1099304"/>
            <a:ext cx="3654095" cy="2219032"/>
          </a:xfrm>
          <a:custGeom>
            <a:avLst/>
            <a:gdLst/>
            <a:ahLst/>
            <a:cxnLst/>
            <a:rect l="l" t="t" r="r" b="b"/>
            <a:pathLst>
              <a:path w="3654095" h="2219032">
                <a:moveTo>
                  <a:pt x="0" y="0"/>
                </a:moveTo>
                <a:lnTo>
                  <a:pt x="3654096" y="0"/>
                </a:lnTo>
                <a:lnTo>
                  <a:pt x="3654096" y="2219032"/>
                </a:lnTo>
                <a:lnTo>
                  <a:pt x="0" y="2219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rot="0">
            <a:off x="7171569" y="496569"/>
            <a:ext cx="4098993" cy="1277322"/>
            <a:chOff x="0" y="0"/>
            <a:chExt cx="5465324" cy="1703096"/>
          </a:xfrm>
        </p:grpSpPr>
        <p:grpSp>
          <p:nvGrpSpPr>
            <p:cNvPr id="8" name="Group 8"/>
            <p:cNvGrpSpPr/>
            <p:nvPr/>
          </p:nvGrpSpPr>
          <p:grpSpPr>
            <a:xfrm rot="0">
              <a:off x="0" y="0"/>
              <a:ext cx="5465324" cy="1703096"/>
              <a:chOff x="0" y="0"/>
              <a:chExt cx="1082583" cy="337353"/>
            </a:xfrm>
          </p:grpSpPr>
          <p:sp>
            <p:nvSpPr>
              <p:cNvPr id="9" name="Freeform 9"/>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0" name="TextBox 10"/>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1" name="TextBox 11"/>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2" name="Freeform 12"/>
          <p:cNvSpPr/>
          <p:nvPr/>
        </p:nvSpPr>
        <p:spPr>
          <a:xfrm>
            <a:off x="8613238" y="4341498"/>
            <a:ext cx="7259368" cy="1940623"/>
          </a:xfrm>
          <a:custGeom>
            <a:avLst/>
            <a:gdLst/>
            <a:ahLst/>
            <a:cxnLst/>
            <a:rect l="l" t="t" r="r" b="b"/>
            <a:pathLst>
              <a:path w="7259368" h="1940623">
                <a:moveTo>
                  <a:pt x="0" y="0"/>
                </a:moveTo>
                <a:lnTo>
                  <a:pt x="7259368" y="0"/>
                </a:lnTo>
                <a:lnTo>
                  <a:pt x="7259368" y="1940624"/>
                </a:lnTo>
                <a:lnTo>
                  <a:pt x="0" y="1940624"/>
                </a:lnTo>
                <a:lnTo>
                  <a:pt x="0" y="0"/>
                </a:lnTo>
                <a:close/>
              </a:path>
            </a:pathLst>
          </a:custGeom>
          <a:blipFill>
            <a:blip r:embed="rId5"/>
            <a:stretch>
              <a:fillRect/>
            </a:stretch>
          </a:blipFill>
        </p:spPr>
      </p:sp>
      <p:sp>
        <p:nvSpPr>
          <p:cNvPr id="13" name="Freeform 13"/>
          <p:cNvSpPr/>
          <p:nvPr/>
        </p:nvSpPr>
        <p:spPr>
          <a:xfrm>
            <a:off x="11079476" y="4455600"/>
            <a:ext cx="3559518" cy="3930067"/>
          </a:xfrm>
          <a:custGeom>
            <a:avLst/>
            <a:gdLst/>
            <a:ahLst/>
            <a:cxnLst/>
            <a:rect l="l" t="t" r="r" b="b"/>
            <a:pathLst>
              <a:path w="3559518" h="3930067">
                <a:moveTo>
                  <a:pt x="0" y="0"/>
                </a:moveTo>
                <a:lnTo>
                  <a:pt x="3559517" y="0"/>
                </a:lnTo>
                <a:lnTo>
                  <a:pt x="3559517" y="3930066"/>
                </a:lnTo>
                <a:lnTo>
                  <a:pt x="0" y="3930066"/>
                </a:lnTo>
                <a:lnTo>
                  <a:pt x="0" y="0"/>
                </a:lnTo>
                <a:close/>
              </a:path>
            </a:pathLst>
          </a:custGeom>
          <a:blipFill>
            <a:blip r:embed="rId6"/>
            <a:stretch>
              <a:fillRect/>
            </a:stretch>
          </a:blipFill>
        </p:spPr>
      </p:sp>
      <p:sp>
        <p:nvSpPr>
          <p:cNvPr id="14" name="TextBox 14"/>
          <p:cNvSpPr txBox="1"/>
          <p:nvPr/>
        </p:nvSpPr>
        <p:spPr>
          <a:xfrm>
            <a:off x="1684655" y="5522595"/>
            <a:ext cx="7536815" cy="956945"/>
          </a:xfrm>
          <a:prstGeom prst="rect">
            <a:avLst/>
          </a:prstGeom>
        </p:spPr>
        <p:txBody>
          <a:bodyPr lIns="0" tIns="0" rIns="0" bIns="0" rtlCol="0" anchor="t">
            <a:noAutofit/>
          </a:bodyPr>
          <a:lstStyle/>
          <a:p>
            <a:pPr>
              <a:lnSpc>
                <a:spcPts val="6485"/>
              </a:lnSpc>
            </a:pPr>
            <a:r>
              <a:rPr lang="en-US" sz="3815">
                <a:solidFill>
                  <a:srgbClr val="FF5757"/>
                </a:solidFill>
                <a:latin typeface="Cabin" panose="00000500000000000000"/>
              </a:rPr>
              <a:t>[2]</a:t>
            </a:r>
            <a:r>
              <a:rPr lang="en-US" sz="3815">
                <a:solidFill>
                  <a:srgbClr val="1B1B1B"/>
                </a:solidFill>
                <a:latin typeface="Cabin" panose="00000500000000000000"/>
              </a:rPr>
              <a:t> Nháy chuột vào nút lệnh Power</a:t>
            </a:r>
            <a:endParaRPr lang="en-US" sz="3815">
              <a:solidFill>
                <a:srgbClr val="1B1B1B"/>
              </a:solidFill>
              <a:latin typeface="Cabin" panose="00000500000000000000"/>
            </a:endParaRPr>
          </a:p>
        </p:txBody>
      </p:sp>
      <p:sp>
        <p:nvSpPr>
          <p:cNvPr id="15" name="AutoShape 15"/>
          <p:cNvSpPr/>
          <p:nvPr/>
        </p:nvSpPr>
        <p:spPr>
          <a:xfrm>
            <a:off x="8852576" y="6099100"/>
            <a:ext cx="2417987" cy="1199978"/>
          </a:xfrm>
          <a:prstGeom prst="line">
            <a:avLst/>
          </a:prstGeom>
          <a:ln w="76200" cap="flat">
            <a:solidFill>
              <a:srgbClr val="FF5757"/>
            </a:solidFill>
            <a:prstDash val="solid"/>
            <a:headEnd type="none" w="sm" len="sm"/>
            <a:tailEnd type="arrow" w="med" len="sm"/>
          </a:ln>
        </p:spPr>
      </p:sp>
      <p:sp>
        <p:nvSpPr>
          <p:cNvPr id="16" name="Freeform 16"/>
          <p:cNvSpPr/>
          <p:nvPr/>
        </p:nvSpPr>
        <p:spPr>
          <a:xfrm>
            <a:off x="9771853" y="6170223"/>
            <a:ext cx="4981364" cy="3712818"/>
          </a:xfrm>
          <a:custGeom>
            <a:avLst/>
            <a:gdLst/>
            <a:ahLst/>
            <a:cxnLst/>
            <a:rect l="l" t="t" r="r" b="b"/>
            <a:pathLst>
              <a:path w="4981364" h="3712818">
                <a:moveTo>
                  <a:pt x="0" y="0"/>
                </a:moveTo>
                <a:lnTo>
                  <a:pt x="4981364" y="0"/>
                </a:lnTo>
                <a:lnTo>
                  <a:pt x="4981364" y="3712817"/>
                </a:lnTo>
                <a:lnTo>
                  <a:pt x="0" y="3712817"/>
                </a:lnTo>
                <a:lnTo>
                  <a:pt x="0" y="0"/>
                </a:lnTo>
                <a:close/>
              </a:path>
            </a:pathLst>
          </a:custGeom>
          <a:blipFill>
            <a:blip r:embed="rId7"/>
            <a:stretch>
              <a:fillRect/>
            </a:stretch>
          </a:blipFill>
        </p:spPr>
      </p:sp>
      <p:sp>
        <p:nvSpPr>
          <p:cNvPr id="17" name="TextBox 17"/>
          <p:cNvSpPr txBox="1"/>
          <p:nvPr/>
        </p:nvSpPr>
        <p:spPr>
          <a:xfrm>
            <a:off x="1028700" y="2322830"/>
            <a:ext cx="6142990" cy="954405"/>
          </a:xfrm>
          <a:prstGeom prst="rect">
            <a:avLst/>
          </a:prstGeom>
        </p:spPr>
        <p:txBody>
          <a:bodyPr lIns="0" tIns="0" rIns="0" bIns="0" rtlCol="0" anchor="t">
            <a:noAutofit/>
          </a:bodyPr>
          <a:lstStyle/>
          <a:p>
            <a:pPr>
              <a:lnSpc>
                <a:spcPts val="5790"/>
              </a:lnSpc>
            </a:pPr>
            <a:r>
              <a:rPr lang="en-US" sz="5790">
                <a:solidFill>
                  <a:srgbClr val="1E1E1E"/>
                </a:solidFill>
                <a:latin typeface="Paytone One" panose="00000500000000000000"/>
              </a:rPr>
              <a:t>3. Tắt máy tính</a:t>
            </a:r>
            <a:endParaRPr lang="en-US" sz="5790">
              <a:solidFill>
                <a:srgbClr val="1E1E1E"/>
              </a:solidFill>
              <a:latin typeface="Paytone One" panose="00000500000000000000"/>
            </a:endParaRPr>
          </a:p>
        </p:txBody>
      </p:sp>
      <p:sp>
        <p:nvSpPr>
          <p:cNvPr id="18" name="TextBox 18"/>
          <p:cNvSpPr txBox="1"/>
          <p:nvPr/>
        </p:nvSpPr>
        <p:spPr>
          <a:xfrm>
            <a:off x="1684655" y="3396615"/>
            <a:ext cx="10277475" cy="1068070"/>
          </a:xfrm>
          <a:prstGeom prst="rect">
            <a:avLst/>
          </a:prstGeom>
        </p:spPr>
        <p:txBody>
          <a:bodyPr lIns="0" tIns="0" rIns="0" bIns="0" rtlCol="0" anchor="t">
            <a:noAutofit/>
          </a:bodyPr>
          <a:lstStyle/>
          <a:p>
            <a:pPr>
              <a:lnSpc>
                <a:spcPts val="7295"/>
              </a:lnSpc>
            </a:pPr>
            <a:r>
              <a:rPr lang="en-US" sz="4290">
                <a:solidFill>
                  <a:srgbClr val="1B1B1B"/>
                </a:solidFill>
                <a:latin typeface="Cabin Bold" panose="00000800000000000000"/>
              </a:rPr>
              <a:t>Để tắt máy tính đúng cách ta thực hiện:</a:t>
            </a:r>
            <a:endParaRPr lang="en-US" sz="4290">
              <a:solidFill>
                <a:srgbClr val="1B1B1B"/>
              </a:solidFill>
              <a:latin typeface="Cabin Bold" panose="00000800000000000000"/>
            </a:endParaRPr>
          </a:p>
        </p:txBody>
      </p:sp>
      <p:sp>
        <p:nvSpPr>
          <p:cNvPr id="19" name="TextBox 19"/>
          <p:cNvSpPr txBox="1"/>
          <p:nvPr/>
        </p:nvSpPr>
        <p:spPr>
          <a:xfrm>
            <a:off x="1684655" y="4505325"/>
            <a:ext cx="7536815" cy="817880"/>
          </a:xfrm>
          <a:prstGeom prst="rect">
            <a:avLst/>
          </a:prstGeom>
        </p:spPr>
        <p:txBody>
          <a:bodyPr lIns="0" tIns="0" rIns="0" bIns="0" rtlCol="0" anchor="t">
            <a:noAutofit/>
          </a:bodyPr>
          <a:lstStyle/>
          <a:p>
            <a:pPr>
              <a:lnSpc>
                <a:spcPts val="6485"/>
              </a:lnSpc>
            </a:pPr>
            <a:r>
              <a:rPr lang="en-US" sz="3815">
                <a:solidFill>
                  <a:srgbClr val="FF5757"/>
                </a:solidFill>
                <a:latin typeface="Cabin" panose="00000500000000000000"/>
              </a:rPr>
              <a:t>[1]</a:t>
            </a:r>
            <a:r>
              <a:rPr lang="en-US" sz="3815">
                <a:solidFill>
                  <a:srgbClr val="1B1B1B"/>
                </a:solidFill>
                <a:latin typeface="Cabin" panose="00000500000000000000"/>
              </a:rPr>
              <a:t> Nháy chuột vào nút lệnh Start;</a:t>
            </a:r>
            <a:endParaRPr lang="en-US" sz="3815">
              <a:solidFill>
                <a:srgbClr val="1B1B1B"/>
              </a:solidFill>
              <a:latin typeface="Cabin" panose="00000500000000000000"/>
            </a:endParaRPr>
          </a:p>
        </p:txBody>
      </p:sp>
      <p:sp>
        <p:nvSpPr>
          <p:cNvPr id="20" name="TextBox 20"/>
          <p:cNvSpPr txBox="1"/>
          <p:nvPr/>
        </p:nvSpPr>
        <p:spPr>
          <a:xfrm>
            <a:off x="1684655" y="6539230"/>
            <a:ext cx="8295005" cy="902335"/>
          </a:xfrm>
          <a:prstGeom prst="rect">
            <a:avLst/>
          </a:prstGeom>
        </p:spPr>
        <p:txBody>
          <a:bodyPr lIns="0" tIns="0" rIns="0" bIns="0" rtlCol="0" anchor="t">
            <a:noAutofit/>
          </a:bodyPr>
          <a:lstStyle/>
          <a:p>
            <a:pPr>
              <a:lnSpc>
                <a:spcPts val="6485"/>
              </a:lnSpc>
            </a:pPr>
            <a:r>
              <a:rPr lang="en-US" sz="3815">
                <a:solidFill>
                  <a:srgbClr val="FF5757"/>
                </a:solidFill>
                <a:latin typeface="Cabin" panose="00000500000000000000"/>
              </a:rPr>
              <a:t>[3]</a:t>
            </a:r>
            <a:r>
              <a:rPr lang="en-US" sz="3815">
                <a:solidFill>
                  <a:srgbClr val="1B1B1B"/>
                </a:solidFill>
                <a:latin typeface="Cabin" panose="00000500000000000000"/>
              </a:rPr>
              <a:t> Nháy chuột vào nút lệnh Shut down</a:t>
            </a:r>
            <a:endParaRPr lang="en-US" sz="3815">
              <a:solidFill>
                <a:srgbClr val="1B1B1B"/>
              </a:solidFill>
              <a:latin typeface="Cabin" panose="00000500000000000000"/>
            </a:endParaRPr>
          </a:p>
        </p:txBody>
      </p:sp>
      <p:sp>
        <p:nvSpPr>
          <p:cNvPr id="21" name="TextBox 21"/>
          <p:cNvSpPr txBox="1"/>
          <p:nvPr/>
        </p:nvSpPr>
        <p:spPr>
          <a:xfrm>
            <a:off x="1684655" y="7556500"/>
            <a:ext cx="10257155" cy="910590"/>
          </a:xfrm>
          <a:prstGeom prst="rect">
            <a:avLst/>
          </a:prstGeom>
        </p:spPr>
        <p:txBody>
          <a:bodyPr lIns="0" tIns="0" rIns="0" bIns="0" rtlCol="0" anchor="t">
            <a:noAutofit/>
          </a:bodyPr>
          <a:lstStyle/>
          <a:p>
            <a:pPr>
              <a:lnSpc>
                <a:spcPts val="6485"/>
              </a:lnSpc>
            </a:pPr>
            <a:r>
              <a:rPr lang="en-US" sz="3815">
                <a:solidFill>
                  <a:srgbClr val="FF5757"/>
                </a:solidFill>
                <a:latin typeface="Cabin" panose="00000500000000000000"/>
              </a:rPr>
              <a:t>[4] </a:t>
            </a:r>
            <a:r>
              <a:rPr lang="en-US" sz="3815">
                <a:solidFill>
                  <a:srgbClr val="1B1B1B"/>
                </a:solidFill>
                <a:latin typeface="Cabin" panose="00000500000000000000"/>
              </a:rPr>
              <a:t>Nhấn công tắc màn hình (với máy tính để bàn)</a:t>
            </a:r>
            <a:endParaRPr lang="en-US" sz="3815">
              <a:solidFill>
                <a:srgbClr val="1B1B1B"/>
              </a:solidFill>
              <a:latin typeface="Cabin"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xit" presetSubtype="0" fill="hold"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xit" presetSubtype="0" fill="hold"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xit" presetSubtype="0" fill="hold" nodeType="with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8" grpId="1"/>
      <p:bldP spid="19" grpId="1"/>
      <p:bldP spid="14" grpId="0"/>
      <p:bldP spid="14" grpId="1"/>
      <p:bldP spid="20" grpId="0"/>
      <p:bldP spid="20"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Freeform 2"/>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stretch>
              <a:fillRect/>
            </a:stretch>
          </a:blipFill>
        </p:spPr>
      </p:sp>
      <p:sp>
        <p:nvSpPr>
          <p:cNvPr id="3" name="Freeform 3"/>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4" name="Freeform 4"/>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5" name="Freeform 5"/>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stretch>
              <a:fillRect/>
            </a:stretch>
          </a:blipFill>
        </p:spPr>
      </p:sp>
      <p:sp>
        <p:nvSpPr>
          <p:cNvPr id="6" name="Freeform 6"/>
          <p:cNvSpPr/>
          <p:nvPr/>
        </p:nvSpPr>
        <p:spPr>
          <a:xfrm rot="1856170">
            <a:off x="14045558" y="1099304"/>
            <a:ext cx="3654095" cy="2219032"/>
          </a:xfrm>
          <a:custGeom>
            <a:avLst/>
            <a:gdLst/>
            <a:ahLst/>
            <a:cxnLst/>
            <a:rect l="l" t="t" r="r" b="b"/>
            <a:pathLst>
              <a:path w="3654095" h="2219032">
                <a:moveTo>
                  <a:pt x="0" y="0"/>
                </a:moveTo>
                <a:lnTo>
                  <a:pt x="3654096" y="0"/>
                </a:lnTo>
                <a:lnTo>
                  <a:pt x="3654096" y="2219032"/>
                </a:lnTo>
                <a:lnTo>
                  <a:pt x="0" y="2219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rot="0">
            <a:off x="7171569" y="496569"/>
            <a:ext cx="4098993" cy="1277322"/>
            <a:chOff x="0" y="0"/>
            <a:chExt cx="5465324" cy="1703096"/>
          </a:xfrm>
        </p:grpSpPr>
        <p:grpSp>
          <p:nvGrpSpPr>
            <p:cNvPr id="8" name="Group 8"/>
            <p:cNvGrpSpPr/>
            <p:nvPr/>
          </p:nvGrpSpPr>
          <p:grpSpPr>
            <a:xfrm rot="0">
              <a:off x="0" y="0"/>
              <a:ext cx="5465324" cy="1703096"/>
              <a:chOff x="0" y="0"/>
              <a:chExt cx="1082583" cy="337353"/>
            </a:xfrm>
          </p:grpSpPr>
          <p:sp>
            <p:nvSpPr>
              <p:cNvPr id="9" name="Freeform 9"/>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0" name="TextBox 10"/>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1" name="TextBox 11"/>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2" name="TextBox 12"/>
          <p:cNvSpPr txBox="1"/>
          <p:nvPr/>
        </p:nvSpPr>
        <p:spPr>
          <a:xfrm>
            <a:off x="1028700" y="3272790"/>
            <a:ext cx="6142990" cy="934085"/>
          </a:xfrm>
          <a:prstGeom prst="rect">
            <a:avLst/>
          </a:prstGeom>
        </p:spPr>
        <p:txBody>
          <a:bodyPr lIns="0" tIns="0" rIns="0" bIns="0" rtlCol="0" anchor="t">
            <a:noAutofit/>
          </a:bodyPr>
          <a:lstStyle/>
          <a:p>
            <a:pPr>
              <a:lnSpc>
                <a:spcPts val="5790"/>
              </a:lnSpc>
            </a:pPr>
            <a:r>
              <a:rPr lang="en-US" sz="5790">
                <a:solidFill>
                  <a:srgbClr val="1E1E1E"/>
                </a:solidFill>
                <a:latin typeface="Paytone One" panose="00000500000000000000"/>
              </a:rPr>
              <a:t>3. Tắt máy tính</a:t>
            </a:r>
            <a:endParaRPr lang="en-US" sz="5790">
              <a:solidFill>
                <a:srgbClr val="1E1E1E"/>
              </a:solidFill>
              <a:latin typeface="Paytone One" panose="00000500000000000000"/>
            </a:endParaRPr>
          </a:p>
        </p:txBody>
      </p:sp>
      <p:sp>
        <p:nvSpPr>
          <p:cNvPr id="13" name="TextBox 13"/>
          <p:cNvSpPr txBox="1"/>
          <p:nvPr/>
        </p:nvSpPr>
        <p:spPr>
          <a:xfrm>
            <a:off x="1530985" y="4529455"/>
            <a:ext cx="15226665" cy="2980055"/>
          </a:xfrm>
          <a:prstGeom prst="rect">
            <a:avLst/>
          </a:prstGeom>
        </p:spPr>
        <p:txBody>
          <a:bodyPr lIns="0" tIns="0" rIns="0" bIns="0" rtlCol="0" anchor="t">
            <a:noAutofit/>
          </a:bodyPr>
          <a:lstStyle/>
          <a:p>
            <a:pPr>
              <a:lnSpc>
                <a:spcPts val="7295"/>
              </a:lnSpc>
            </a:pPr>
            <a:r>
              <a:rPr lang="en-US" sz="4290">
                <a:solidFill>
                  <a:srgbClr val="FF5757"/>
                </a:solidFill>
                <a:latin typeface="Cabin Bold" panose="00000800000000000000"/>
              </a:rPr>
              <a:t>Chú ý:</a:t>
            </a:r>
            <a:r>
              <a:rPr lang="en-US" sz="4290">
                <a:solidFill>
                  <a:srgbClr val="1B1B1B"/>
                </a:solidFill>
                <a:latin typeface="Cabin Bold" panose="00000800000000000000"/>
              </a:rPr>
              <a:t> Trước khi tắt máy tính phải thoát ra hết các phần mềm ứng dụng đã kích hoạt. Không được ấn và giữ nút nguồn trên thân máy hoặc rút phích cắm ra khỏi nguồn điện để tắt máy tính. </a:t>
            </a:r>
            <a:endParaRPr lang="en-US" sz="4290">
              <a:solidFill>
                <a:srgbClr val="1B1B1B"/>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EEAFF"/>
        </a:solidFill>
        <a:effectLst/>
      </p:bgPr>
    </p:bg>
    <p:spTree>
      <p:nvGrpSpPr>
        <p:cNvPr id="1" name=""/>
        <p:cNvGrpSpPr/>
        <p:nvPr/>
      </p:nvGrpSpPr>
      <p:grpSpPr>
        <a:xfrm>
          <a:off x="0" y="0"/>
          <a:ext cx="0" cy="0"/>
          <a:chOff x="0" y="0"/>
          <a:chExt cx="0" cy="0"/>
        </a:xfrm>
      </p:grpSpPr>
      <p:sp>
        <p:nvSpPr>
          <p:cNvPr id="2" name="Freeform 2"/>
          <p:cNvSpPr/>
          <p:nvPr/>
        </p:nvSpPr>
        <p:spPr>
          <a:xfrm rot="2307406">
            <a:off x="-265083" y="5641163"/>
            <a:ext cx="5287710" cy="4114800"/>
          </a:xfrm>
          <a:custGeom>
            <a:avLst/>
            <a:gdLst/>
            <a:ahLst/>
            <a:cxnLst/>
            <a:rect l="l" t="t" r="r" b="b"/>
            <a:pathLst>
              <a:path w="5287710" h="4114800">
                <a:moveTo>
                  <a:pt x="0" y="0"/>
                </a:moveTo>
                <a:lnTo>
                  <a:pt x="5287711" y="0"/>
                </a:lnTo>
                <a:lnTo>
                  <a:pt x="5287711" y="4114800"/>
                </a:lnTo>
                <a:lnTo>
                  <a:pt x="0" y="4114800"/>
                </a:lnTo>
                <a:lnTo>
                  <a:pt x="0" y="0"/>
                </a:lnTo>
                <a:close/>
              </a:path>
            </a:pathLst>
          </a:custGeom>
          <a:blipFill>
            <a:blip r:embed="rId1"/>
            <a:stretch>
              <a:fillRect/>
            </a:stretch>
          </a:blipFill>
        </p:spPr>
      </p:sp>
      <p:grpSp>
        <p:nvGrpSpPr>
          <p:cNvPr id="3" name="Group 3"/>
          <p:cNvGrpSpPr/>
          <p:nvPr/>
        </p:nvGrpSpPr>
        <p:grpSpPr>
          <a:xfrm rot="0">
            <a:off x="1786999" y="2014827"/>
            <a:ext cx="14714002" cy="6257346"/>
            <a:chOff x="0" y="0"/>
            <a:chExt cx="3875293" cy="1648025"/>
          </a:xfrm>
        </p:grpSpPr>
        <p:sp>
          <p:nvSpPr>
            <p:cNvPr id="4" name="Freeform 4"/>
            <p:cNvSpPr/>
            <p:nvPr/>
          </p:nvSpPr>
          <p:spPr>
            <a:xfrm>
              <a:off x="0" y="0"/>
              <a:ext cx="3875293" cy="1648025"/>
            </a:xfrm>
            <a:custGeom>
              <a:avLst/>
              <a:gdLst/>
              <a:ahLst/>
              <a:cxnLst/>
              <a:rect l="l" t="t" r="r" b="b"/>
              <a:pathLst>
                <a:path w="3875293" h="1648025">
                  <a:moveTo>
                    <a:pt x="23677" y="0"/>
                  </a:moveTo>
                  <a:lnTo>
                    <a:pt x="3851615" y="0"/>
                  </a:lnTo>
                  <a:cubicBezTo>
                    <a:pt x="3857895" y="0"/>
                    <a:pt x="3863917" y="2495"/>
                    <a:pt x="3868358" y="6935"/>
                  </a:cubicBezTo>
                  <a:cubicBezTo>
                    <a:pt x="3872798" y="11375"/>
                    <a:pt x="3875293" y="17398"/>
                    <a:pt x="3875293" y="23677"/>
                  </a:cubicBezTo>
                  <a:lnTo>
                    <a:pt x="3875293" y="1624348"/>
                  </a:lnTo>
                  <a:cubicBezTo>
                    <a:pt x="3875293" y="1630628"/>
                    <a:pt x="3872798" y="1636650"/>
                    <a:pt x="3868358" y="1641091"/>
                  </a:cubicBezTo>
                  <a:cubicBezTo>
                    <a:pt x="3863917" y="1645531"/>
                    <a:pt x="3857895" y="1648025"/>
                    <a:pt x="3851615" y="1648025"/>
                  </a:cubicBezTo>
                  <a:lnTo>
                    <a:pt x="23677" y="1648025"/>
                  </a:lnTo>
                  <a:cubicBezTo>
                    <a:pt x="17398" y="1648025"/>
                    <a:pt x="11375" y="1645531"/>
                    <a:pt x="6935" y="1641091"/>
                  </a:cubicBezTo>
                  <a:cubicBezTo>
                    <a:pt x="2495" y="1636650"/>
                    <a:pt x="0" y="1630628"/>
                    <a:pt x="0" y="1624348"/>
                  </a:cubicBezTo>
                  <a:lnTo>
                    <a:pt x="0" y="23677"/>
                  </a:lnTo>
                  <a:cubicBezTo>
                    <a:pt x="0" y="17398"/>
                    <a:pt x="2495" y="11375"/>
                    <a:pt x="6935" y="6935"/>
                  </a:cubicBezTo>
                  <a:cubicBezTo>
                    <a:pt x="11375" y="2495"/>
                    <a:pt x="17398" y="0"/>
                    <a:pt x="23677" y="0"/>
                  </a:cubicBezTo>
                  <a:close/>
                </a:path>
              </a:pathLst>
            </a:custGeom>
            <a:solidFill>
              <a:srgbClr val="FFFFFF"/>
            </a:solidFill>
            <a:ln w="57150" cap="rnd">
              <a:solidFill>
                <a:srgbClr val="3E82A3"/>
              </a:solidFill>
              <a:prstDash val="solid"/>
              <a:round/>
            </a:ln>
          </p:spPr>
        </p:sp>
        <p:sp>
          <p:nvSpPr>
            <p:cNvPr id="5" name="TextBox 5"/>
            <p:cNvSpPr txBox="1"/>
            <p:nvPr/>
          </p:nvSpPr>
          <p:spPr>
            <a:xfrm>
              <a:off x="0" y="-38100"/>
              <a:ext cx="3875293" cy="1686125"/>
            </a:xfrm>
            <a:prstGeom prst="rect">
              <a:avLst/>
            </a:prstGeom>
          </p:spPr>
          <p:txBody>
            <a:bodyPr lIns="50800" tIns="50800" rIns="50800" bIns="50800" rtlCol="0" anchor="ctr"/>
            <a:lstStyle/>
            <a:p>
              <a:pPr algn="ctr">
                <a:lnSpc>
                  <a:spcPts val="2660"/>
                </a:lnSpc>
              </a:pPr>
            </a:p>
          </p:txBody>
        </p:sp>
      </p:grpSp>
      <p:sp>
        <p:nvSpPr>
          <p:cNvPr id="6" name="Freeform 6"/>
          <p:cNvSpPr/>
          <p:nvPr/>
        </p:nvSpPr>
        <p:spPr>
          <a:xfrm rot="-1249407">
            <a:off x="2284144" y="6081087"/>
            <a:ext cx="1477144" cy="1787502"/>
          </a:xfrm>
          <a:custGeom>
            <a:avLst/>
            <a:gdLst/>
            <a:ahLst/>
            <a:cxnLst/>
            <a:rect l="l" t="t" r="r" b="b"/>
            <a:pathLst>
              <a:path w="1477144" h="1787502">
                <a:moveTo>
                  <a:pt x="0" y="0"/>
                </a:moveTo>
                <a:lnTo>
                  <a:pt x="1477144" y="0"/>
                </a:lnTo>
                <a:lnTo>
                  <a:pt x="1477144" y="1787502"/>
                </a:lnTo>
                <a:lnTo>
                  <a:pt x="0" y="1787502"/>
                </a:lnTo>
                <a:lnTo>
                  <a:pt x="0" y="0"/>
                </a:lnTo>
                <a:close/>
              </a:path>
            </a:pathLst>
          </a:custGeom>
          <a:blipFill>
            <a:blip r:embed="rId2"/>
            <a:stretch>
              <a:fillRect/>
            </a:stretch>
          </a:blipFill>
        </p:spPr>
      </p:sp>
      <p:sp>
        <p:nvSpPr>
          <p:cNvPr id="7" name="Freeform 7"/>
          <p:cNvSpPr/>
          <p:nvPr/>
        </p:nvSpPr>
        <p:spPr>
          <a:xfrm rot="1476683">
            <a:off x="14179804" y="6081087"/>
            <a:ext cx="1477144" cy="1787502"/>
          </a:xfrm>
          <a:custGeom>
            <a:avLst/>
            <a:gdLst/>
            <a:ahLst/>
            <a:cxnLst/>
            <a:rect l="l" t="t" r="r" b="b"/>
            <a:pathLst>
              <a:path w="1477144" h="1787502">
                <a:moveTo>
                  <a:pt x="0" y="0"/>
                </a:moveTo>
                <a:lnTo>
                  <a:pt x="1477144" y="0"/>
                </a:lnTo>
                <a:lnTo>
                  <a:pt x="1477144" y="1787502"/>
                </a:lnTo>
                <a:lnTo>
                  <a:pt x="0" y="1787502"/>
                </a:lnTo>
                <a:lnTo>
                  <a:pt x="0" y="0"/>
                </a:lnTo>
                <a:close/>
              </a:path>
            </a:pathLst>
          </a:custGeom>
          <a:blipFill>
            <a:blip r:embed="rId2"/>
            <a:stretch>
              <a:fillRect/>
            </a:stretch>
          </a:blipFill>
        </p:spPr>
      </p:sp>
      <p:sp>
        <p:nvSpPr>
          <p:cNvPr id="8" name="Freeform 8"/>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sp>
        <p:nvSpPr>
          <p:cNvPr id="9" name="Freeform 9"/>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4"/>
            <a:stretch>
              <a:fillRect/>
            </a:stretch>
          </a:blipFill>
        </p:spPr>
      </p:sp>
      <p:sp>
        <p:nvSpPr>
          <p:cNvPr id="10" name="Freeform 10"/>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4"/>
            <a:stretch>
              <a:fillRect/>
            </a:stretch>
          </a:blipFill>
        </p:spPr>
      </p:sp>
      <p:sp>
        <p:nvSpPr>
          <p:cNvPr id="11" name="Freeform 11"/>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grpSp>
        <p:nvGrpSpPr>
          <p:cNvPr id="12" name="Group 12"/>
          <p:cNvGrpSpPr/>
          <p:nvPr/>
        </p:nvGrpSpPr>
        <p:grpSpPr>
          <a:xfrm rot="0">
            <a:off x="7171569" y="496569"/>
            <a:ext cx="4098993" cy="1277322"/>
            <a:chOff x="0" y="0"/>
            <a:chExt cx="5465324" cy="1703096"/>
          </a:xfrm>
        </p:grpSpPr>
        <p:grpSp>
          <p:nvGrpSpPr>
            <p:cNvPr id="13" name="Group 13"/>
            <p:cNvGrpSpPr/>
            <p:nvPr/>
          </p:nvGrpSpPr>
          <p:grpSpPr>
            <a:xfrm rot="0">
              <a:off x="0" y="0"/>
              <a:ext cx="5465324" cy="1703096"/>
              <a:chOff x="0" y="0"/>
              <a:chExt cx="1082583" cy="337353"/>
            </a:xfrm>
          </p:grpSpPr>
          <p:sp>
            <p:nvSpPr>
              <p:cNvPr id="14" name="Freeform 14"/>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5" name="TextBox 15"/>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6" name="TextBox 16"/>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Luyện tập</a:t>
              </a:r>
              <a:endParaRPr lang="en-US" sz="5315">
                <a:solidFill>
                  <a:srgbClr val="1B1B1B"/>
                </a:solidFill>
                <a:latin typeface="Paytone One" panose="00000500000000000000"/>
              </a:endParaRPr>
            </a:p>
          </p:txBody>
        </p:sp>
      </p:grpSp>
      <p:sp>
        <p:nvSpPr>
          <p:cNvPr id="17" name="TextBox 17"/>
          <p:cNvSpPr txBox="1"/>
          <p:nvPr/>
        </p:nvSpPr>
        <p:spPr>
          <a:xfrm>
            <a:off x="2620645" y="3098165"/>
            <a:ext cx="13341350" cy="994410"/>
          </a:xfrm>
          <a:prstGeom prst="rect">
            <a:avLst/>
          </a:prstGeom>
        </p:spPr>
        <p:txBody>
          <a:bodyPr lIns="0" tIns="0" rIns="0" bIns="0" rtlCol="0" anchor="t">
            <a:noAutofit/>
          </a:bodyPr>
          <a:lstStyle/>
          <a:p>
            <a:pPr>
              <a:lnSpc>
                <a:spcPts val="7295"/>
              </a:lnSpc>
            </a:pPr>
            <a:r>
              <a:rPr lang="en-US" sz="4290">
                <a:solidFill>
                  <a:srgbClr val="1B1B1B"/>
                </a:solidFill>
                <a:latin typeface="Cabin Bold" panose="00000800000000000000"/>
              </a:rPr>
              <a:t>Em hãy trao đổi với bạn và cùng thực hiện các việc:</a:t>
            </a:r>
            <a:endParaRPr lang="en-US" sz="4290">
              <a:solidFill>
                <a:srgbClr val="1B1B1B"/>
              </a:solidFill>
              <a:latin typeface="Cabin Bold" panose="00000800000000000000"/>
            </a:endParaRPr>
          </a:p>
        </p:txBody>
      </p:sp>
      <p:sp>
        <p:nvSpPr>
          <p:cNvPr id="18" name="TextBox 18"/>
          <p:cNvSpPr txBox="1"/>
          <p:nvPr/>
        </p:nvSpPr>
        <p:spPr>
          <a:xfrm>
            <a:off x="4092575" y="4262120"/>
            <a:ext cx="10257155" cy="2530475"/>
          </a:xfrm>
          <a:prstGeom prst="rect">
            <a:avLst/>
          </a:prstGeom>
        </p:spPr>
        <p:txBody>
          <a:bodyPr lIns="0" tIns="0" rIns="0" bIns="0" rtlCol="0" anchor="t">
            <a:noAutofit/>
          </a:bodyPr>
          <a:lstStyle/>
          <a:p>
            <a:pPr marL="823595" lvl="1" indent="-411480">
              <a:lnSpc>
                <a:spcPts val="6485"/>
              </a:lnSpc>
              <a:buFont typeface="Arial" panose="020B0604020202020204"/>
              <a:buChar char="•"/>
            </a:pPr>
            <a:r>
              <a:rPr lang="en-US" sz="3815">
                <a:solidFill>
                  <a:srgbClr val="1B1B1B"/>
                </a:solidFill>
                <a:latin typeface="Cabin" panose="00000500000000000000"/>
              </a:rPr>
              <a:t>Kích hoạt phần mềm Notepad; </a:t>
            </a:r>
            <a:endParaRPr lang="en-US" sz="3815">
              <a:solidFill>
                <a:srgbClr val="1B1B1B"/>
              </a:solidFill>
              <a:latin typeface="Cabin" panose="00000500000000000000"/>
            </a:endParaRPr>
          </a:p>
          <a:p>
            <a:pPr marL="823595" lvl="1" indent="-411480">
              <a:lnSpc>
                <a:spcPts val="6485"/>
              </a:lnSpc>
              <a:buFont typeface="Arial" panose="020B0604020202020204"/>
              <a:buChar char="•"/>
            </a:pPr>
            <a:r>
              <a:rPr lang="en-US" sz="3815">
                <a:solidFill>
                  <a:srgbClr val="1B1B1B"/>
                </a:solidFill>
                <a:latin typeface="Cabin" panose="00000500000000000000"/>
              </a:rPr>
              <a:t>Thoát khỏi phần mềm Notepad</a:t>
            </a:r>
            <a:endParaRPr lang="en-US" sz="3815">
              <a:solidFill>
                <a:srgbClr val="1B1B1B"/>
              </a:solidFill>
              <a:latin typeface="Cabin" panose="00000500000000000000"/>
            </a:endParaRPr>
          </a:p>
          <a:p>
            <a:pPr marL="823595" lvl="1" indent="-411480">
              <a:lnSpc>
                <a:spcPts val="6485"/>
              </a:lnSpc>
              <a:buFont typeface="Arial" panose="020B0604020202020204"/>
              <a:buChar char="•"/>
            </a:pPr>
            <a:r>
              <a:rPr lang="en-US" sz="3815">
                <a:solidFill>
                  <a:srgbClr val="1B1B1B"/>
                </a:solidFill>
                <a:latin typeface="Cabin" panose="00000500000000000000"/>
              </a:rPr>
              <a:t> hình (với máy tính để bàn)</a:t>
            </a:r>
            <a:endParaRPr lang="en-US" sz="3815">
              <a:solidFill>
                <a:srgbClr val="1B1B1B"/>
              </a:solidFill>
              <a:latin typeface="Cabin"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EEAFF"/>
        </a:solidFill>
        <a:effectLst/>
      </p:bgPr>
    </p:bg>
    <p:spTree>
      <p:nvGrpSpPr>
        <p:cNvPr id="1" name=""/>
        <p:cNvGrpSpPr/>
        <p:nvPr/>
      </p:nvGrpSpPr>
      <p:grpSpPr>
        <a:xfrm>
          <a:off x="0" y="0"/>
          <a:ext cx="0" cy="0"/>
          <a:chOff x="0" y="0"/>
          <a:chExt cx="0" cy="0"/>
        </a:xfrm>
      </p:grpSpPr>
      <p:sp>
        <p:nvSpPr>
          <p:cNvPr id="2" name="Freeform 2"/>
          <p:cNvSpPr/>
          <p:nvPr/>
        </p:nvSpPr>
        <p:spPr>
          <a:xfrm rot="2307406">
            <a:off x="-3688733" y="7780944"/>
            <a:ext cx="5287710" cy="4114800"/>
          </a:xfrm>
          <a:custGeom>
            <a:avLst/>
            <a:gdLst/>
            <a:ahLst/>
            <a:cxnLst/>
            <a:rect l="l" t="t" r="r" b="b"/>
            <a:pathLst>
              <a:path w="5287710" h="4114800">
                <a:moveTo>
                  <a:pt x="0" y="0"/>
                </a:moveTo>
                <a:lnTo>
                  <a:pt x="5287710" y="0"/>
                </a:lnTo>
                <a:lnTo>
                  <a:pt x="5287710" y="4114800"/>
                </a:lnTo>
                <a:lnTo>
                  <a:pt x="0" y="4114800"/>
                </a:lnTo>
                <a:lnTo>
                  <a:pt x="0" y="0"/>
                </a:lnTo>
                <a:close/>
              </a:path>
            </a:pathLst>
          </a:custGeom>
          <a:blipFill>
            <a:blip r:embed="rId1"/>
            <a:stretch>
              <a:fillRect/>
            </a:stretch>
          </a:blipFill>
        </p:spPr>
      </p:sp>
      <p:grpSp>
        <p:nvGrpSpPr>
          <p:cNvPr id="3" name="Group 3"/>
          <p:cNvGrpSpPr/>
          <p:nvPr/>
        </p:nvGrpSpPr>
        <p:grpSpPr>
          <a:xfrm rot="0">
            <a:off x="2660891" y="2055620"/>
            <a:ext cx="12966218" cy="1178931"/>
            <a:chOff x="0" y="0"/>
            <a:chExt cx="3414971" cy="310500"/>
          </a:xfrm>
        </p:grpSpPr>
        <p:sp>
          <p:nvSpPr>
            <p:cNvPr id="4" name="Freeform 4"/>
            <p:cNvSpPr/>
            <p:nvPr/>
          </p:nvSpPr>
          <p:spPr>
            <a:xfrm>
              <a:off x="0" y="0"/>
              <a:ext cx="3414971" cy="310500"/>
            </a:xfrm>
            <a:custGeom>
              <a:avLst/>
              <a:gdLst/>
              <a:ahLst/>
              <a:cxnLst/>
              <a:rect l="l" t="t" r="r" b="b"/>
              <a:pathLst>
                <a:path w="3414971" h="310500">
                  <a:moveTo>
                    <a:pt x="26869" y="0"/>
                  </a:moveTo>
                  <a:lnTo>
                    <a:pt x="3388102" y="0"/>
                  </a:lnTo>
                  <a:cubicBezTo>
                    <a:pt x="3402942" y="0"/>
                    <a:pt x="3414971" y="12030"/>
                    <a:pt x="3414971" y="26869"/>
                  </a:cubicBezTo>
                  <a:lnTo>
                    <a:pt x="3414971" y="283632"/>
                  </a:lnTo>
                  <a:cubicBezTo>
                    <a:pt x="3414971" y="290758"/>
                    <a:pt x="3412140" y="297592"/>
                    <a:pt x="3407101" y="302631"/>
                  </a:cubicBezTo>
                  <a:cubicBezTo>
                    <a:pt x="3402062" y="307670"/>
                    <a:pt x="3395228" y="310500"/>
                    <a:pt x="3388102" y="310500"/>
                  </a:cubicBezTo>
                  <a:lnTo>
                    <a:pt x="26869" y="310500"/>
                  </a:lnTo>
                  <a:cubicBezTo>
                    <a:pt x="19743" y="310500"/>
                    <a:pt x="12909" y="307670"/>
                    <a:pt x="7870" y="302631"/>
                  </a:cubicBezTo>
                  <a:cubicBezTo>
                    <a:pt x="2831" y="297592"/>
                    <a:pt x="0" y="290758"/>
                    <a:pt x="0" y="283632"/>
                  </a:cubicBezTo>
                  <a:lnTo>
                    <a:pt x="0" y="26869"/>
                  </a:lnTo>
                  <a:cubicBezTo>
                    <a:pt x="0" y="19743"/>
                    <a:pt x="2831" y="12909"/>
                    <a:pt x="7870" y="7870"/>
                  </a:cubicBezTo>
                  <a:cubicBezTo>
                    <a:pt x="12909" y="2831"/>
                    <a:pt x="19743" y="0"/>
                    <a:pt x="26869" y="0"/>
                  </a:cubicBezTo>
                  <a:close/>
                </a:path>
              </a:pathLst>
            </a:custGeom>
            <a:solidFill>
              <a:srgbClr val="FFFFFF"/>
            </a:solidFill>
            <a:ln w="57150" cap="rnd">
              <a:solidFill>
                <a:srgbClr val="3E82A3"/>
              </a:solidFill>
              <a:prstDash val="solid"/>
              <a:round/>
            </a:ln>
          </p:spPr>
        </p:sp>
        <p:sp>
          <p:nvSpPr>
            <p:cNvPr id="5" name="TextBox 5"/>
            <p:cNvSpPr txBox="1"/>
            <p:nvPr/>
          </p:nvSpPr>
          <p:spPr>
            <a:xfrm>
              <a:off x="0" y="-38100"/>
              <a:ext cx="3414971" cy="348600"/>
            </a:xfrm>
            <a:prstGeom prst="rect">
              <a:avLst/>
            </a:prstGeom>
          </p:spPr>
          <p:txBody>
            <a:bodyPr lIns="50800" tIns="50800" rIns="50800" bIns="50800" rtlCol="0" anchor="ctr"/>
            <a:lstStyle/>
            <a:p>
              <a:pPr algn="ctr">
                <a:lnSpc>
                  <a:spcPts val="2660"/>
                </a:lnSpc>
              </a:pPr>
            </a:p>
          </p:txBody>
        </p:sp>
      </p:grpSp>
      <p:sp>
        <p:nvSpPr>
          <p:cNvPr id="6" name="Freeform 6"/>
          <p:cNvSpPr/>
          <p:nvPr/>
        </p:nvSpPr>
        <p:spPr>
          <a:xfrm rot="-1249407">
            <a:off x="999871" y="5441945"/>
            <a:ext cx="1477144" cy="1787502"/>
          </a:xfrm>
          <a:custGeom>
            <a:avLst/>
            <a:gdLst/>
            <a:ahLst/>
            <a:cxnLst/>
            <a:rect l="l" t="t" r="r" b="b"/>
            <a:pathLst>
              <a:path w="1477144" h="1787502">
                <a:moveTo>
                  <a:pt x="0" y="0"/>
                </a:moveTo>
                <a:lnTo>
                  <a:pt x="1477144" y="0"/>
                </a:lnTo>
                <a:lnTo>
                  <a:pt x="1477144" y="1787502"/>
                </a:lnTo>
                <a:lnTo>
                  <a:pt x="0" y="1787502"/>
                </a:lnTo>
                <a:lnTo>
                  <a:pt x="0" y="0"/>
                </a:lnTo>
                <a:close/>
              </a:path>
            </a:pathLst>
          </a:custGeom>
          <a:blipFill>
            <a:blip r:embed="rId2"/>
            <a:stretch>
              <a:fillRect/>
            </a:stretch>
          </a:blipFill>
        </p:spPr>
      </p:sp>
      <p:sp>
        <p:nvSpPr>
          <p:cNvPr id="7" name="Freeform 7"/>
          <p:cNvSpPr/>
          <p:nvPr/>
        </p:nvSpPr>
        <p:spPr>
          <a:xfrm rot="1476683">
            <a:off x="16113638" y="5419728"/>
            <a:ext cx="1477144" cy="1787502"/>
          </a:xfrm>
          <a:custGeom>
            <a:avLst/>
            <a:gdLst/>
            <a:ahLst/>
            <a:cxnLst/>
            <a:rect l="l" t="t" r="r" b="b"/>
            <a:pathLst>
              <a:path w="1477144" h="1787502">
                <a:moveTo>
                  <a:pt x="0" y="0"/>
                </a:moveTo>
                <a:lnTo>
                  <a:pt x="1477145" y="0"/>
                </a:lnTo>
                <a:lnTo>
                  <a:pt x="1477145" y="1787501"/>
                </a:lnTo>
                <a:lnTo>
                  <a:pt x="0" y="1787501"/>
                </a:lnTo>
                <a:lnTo>
                  <a:pt x="0" y="0"/>
                </a:lnTo>
                <a:close/>
              </a:path>
            </a:pathLst>
          </a:custGeom>
          <a:blipFill>
            <a:blip r:embed="rId2"/>
            <a:stretch>
              <a:fillRect/>
            </a:stretch>
          </a:blipFill>
        </p:spPr>
      </p:sp>
      <p:sp>
        <p:nvSpPr>
          <p:cNvPr id="8" name="Freeform 8"/>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sp>
        <p:nvSpPr>
          <p:cNvPr id="9" name="Freeform 9"/>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4"/>
            <a:stretch>
              <a:fillRect/>
            </a:stretch>
          </a:blipFill>
        </p:spPr>
      </p:sp>
      <p:sp>
        <p:nvSpPr>
          <p:cNvPr id="10" name="Freeform 10"/>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4"/>
            <a:stretch>
              <a:fillRect/>
            </a:stretch>
          </a:blipFill>
        </p:spPr>
      </p:sp>
      <p:sp>
        <p:nvSpPr>
          <p:cNvPr id="11" name="Freeform 11"/>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grpSp>
        <p:nvGrpSpPr>
          <p:cNvPr id="12" name="Group 12"/>
          <p:cNvGrpSpPr/>
          <p:nvPr/>
        </p:nvGrpSpPr>
        <p:grpSpPr>
          <a:xfrm rot="0">
            <a:off x="7094503" y="496569"/>
            <a:ext cx="4098993" cy="1277322"/>
            <a:chOff x="0" y="0"/>
            <a:chExt cx="5465324" cy="1703096"/>
          </a:xfrm>
        </p:grpSpPr>
        <p:grpSp>
          <p:nvGrpSpPr>
            <p:cNvPr id="13" name="Group 13"/>
            <p:cNvGrpSpPr/>
            <p:nvPr/>
          </p:nvGrpSpPr>
          <p:grpSpPr>
            <a:xfrm rot="0">
              <a:off x="0" y="0"/>
              <a:ext cx="5465324" cy="1703096"/>
              <a:chOff x="0" y="0"/>
              <a:chExt cx="1082583" cy="337353"/>
            </a:xfrm>
          </p:grpSpPr>
          <p:sp>
            <p:nvSpPr>
              <p:cNvPr id="14" name="Freeform 14"/>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5" name="TextBox 15"/>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6" name="TextBox 16"/>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Luyện tập</a:t>
              </a:r>
              <a:endParaRPr lang="en-US" sz="5315">
                <a:solidFill>
                  <a:srgbClr val="1B1B1B"/>
                </a:solidFill>
                <a:latin typeface="Paytone One" panose="00000500000000000000"/>
              </a:endParaRPr>
            </a:p>
          </p:txBody>
        </p:sp>
      </p:grpSp>
      <p:sp>
        <p:nvSpPr>
          <p:cNvPr id="17" name="Freeform 17"/>
          <p:cNvSpPr/>
          <p:nvPr/>
        </p:nvSpPr>
        <p:spPr>
          <a:xfrm>
            <a:off x="2890975" y="3516279"/>
            <a:ext cx="12506051" cy="6322065"/>
          </a:xfrm>
          <a:custGeom>
            <a:avLst/>
            <a:gdLst/>
            <a:ahLst/>
            <a:cxnLst/>
            <a:rect l="l" t="t" r="r" b="b"/>
            <a:pathLst>
              <a:path w="12506051" h="6322065">
                <a:moveTo>
                  <a:pt x="0" y="0"/>
                </a:moveTo>
                <a:lnTo>
                  <a:pt x="12506050" y="0"/>
                </a:lnTo>
                <a:lnTo>
                  <a:pt x="12506050" y="6322065"/>
                </a:lnTo>
                <a:lnTo>
                  <a:pt x="0" y="6322065"/>
                </a:lnTo>
                <a:lnTo>
                  <a:pt x="0" y="0"/>
                </a:lnTo>
                <a:close/>
              </a:path>
            </a:pathLst>
          </a:custGeom>
          <a:blipFill>
            <a:blip r:embed="rId5"/>
            <a:stretch>
              <a:fillRect/>
            </a:stretch>
          </a:blipFill>
        </p:spPr>
      </p:sp>
      <p:sp>
        <p:nvSpPr>
          <p:cNvPr id="18" name="TextBox 18"/>
          <p:cNvSpPr txBox="1"/>
          <p:nvPr/>
        </p:nvSpPr>
        <p:spPr>
          <a:xfrm>
            <a:off x="3110230" y="2119630"/>
            <a:ext cx="12067540" cy="1158240"/>
          </a:xfrm>
          <a:prstGeom prst="rect">
            <a:avLst/>
          </a:prstGeom>
        </p:spPr>
        <p:txBody>
          <a:bodyPr lIns="0" tIns="0" rIns="0" bIns="0" rtlCol="0" anchor="t">
            <a:noAutofit/>
          </a:bodyPr>
          <a:lstStyle/>
          <a:p>
            <a:pPr>
              <a:lnSpc>
                <a:spcPts val="7295"/>
              </a:lnSpc>
            </a:pPr>
            <a:r>
              <a:rPr lang="en-US" sz="4290">
                <a:solidFill>
                  <a:srgbClr val="1B1B1B"/>
                </a:solidFill>
                <a:latin typeface="Cabin Bold" panose="00000800000000000000"/>
              </a:rPr>
              <a:t>Chọn cách tắt máy đúng trong ba cách tắt máy sau</a:t>
            </a:r>
            <a:endParaRPr lang="en-US" sz="4290">
              <a:solidFill>
                <a:srgbClr val="1B1B1B"/>
              </a:solidFill>
              <a:latin typeface="Cabin Bold" panose="0000080000000000000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Freeform 2"/>
          <p:cNvSpPr/>
          <p:nvPr/>
        </p:nvSpPr>
        <p:spPr>
          <a:xfrm rot="-9509792">
            <a:off x="544024" y="8894722"/>
            <a:ext cx="1405738" cy="1175548"/>
          </a:xfrm>
          <a:custGeom>
            <a:avLst/>
            <a:gdLst/>
            <a:ahLst/>
            <a:cxnLst/>
            <a:rect l="l" t="t" r="r" b="b"/>
            <a:pathLst>
              <a:path w="1405738" h="1175548">
                <a:moveTo>
                  <a:pt x="0" y="0"/>
                </a:moveTo>
                <a:lnTo>
                  <a:pt x="1405738" y="0"/>
                </a:lnTo>
                <a:lnTo>
                  <a:pt x="1405738" y="1175548"/>
                </a:lnTo>
                <a:lnTo>
                  <a:pt x="0" y="1175548"/>
                </a:lnTo>
                <a:lnTo>
                  <a:pt x="0" y="0"/>
                </a:lnTo>
                <a:close/>
              </a:path>
            </a:pathLst>
          </a:custGeom>
          <a:blipFill>
            <a:blip r:embed="rId1"/>
            <a:stretch>
              <a:fillRect/>
            </a:stretch>
          </a:blipFill>
        </p:spPr>
      </p:sp>
      <p:grpSp>
        <p:nvGrpSpPr>
          <p:cNvPr id="3" name="Group 3"/>
          <p:cNvGrpSpPr/>
          <p:nvPr/>
        </p:nvGrpSpPr>
        <p:grpSpPr>
          <a:xfrm rot="0">
            <a:off x="1246893" y="5197549"/>
            <a:ext cx="16012407" cy="3681406"/>
            <a:chOff x="0" y="0"/>
            <a:chExt cx="4217260" cy="969588"/>
          </a:xfrm>
        </p:grpSpPr>
        <p:sp>
          <p:nvSpPr>
            <p:cNvPr id="4" name="Freeform 4"/>
            <p:cNvSpPr/>
            <p:nvPr/>
          </p:nvSpPr>
          <p:spPr>
            <a:xfrm>
              <a:off x="0" y="0"/>
              <a:ext cx="4217260" cy="969588"/>
            </a:xfrm>
            <a:custGeom>
              <a:avLst/>
              <a:gdLst/>
              <a:ahLst/>
              <a:cxnLst/>
              <a:rect l="l" t="t" r="r" b="b"/>
              <a:pathLst>
                <a:path w="4217260" h="969588">
                  <a:moveTo>
                    <a:pt x="21757" y="0"/>
                  </a:moveTo>
                  <a:lnTo>
                    <a:pt x="4195502" y="0"/>
                  </a:lnTo>
                  <a:cubicBezTo>
                    <a:pt x="4201273" y="0"/>
                    <a:pt x="4206807" y="2292"/>
                    <a:pt x="4210887" y="6373"/>
                  </a:cubicBezTo>
                  <a:cubicBezTo>
                    <a:pt x="4214968" y="10453"/>
                    <a:pt x="4217260" y="15987"/>
                    <a:pt x="4217260" y="21757"/>
                  </a:cubicBezTo>
                  <a:lnTo>
                    <a:pt x="4217260" y="947831"/>
                  </a:lnTo>
                  <a:cubicBezTo>
                    <a:pt x="4217260" y="953601"/>
                    <a:pt x="4214968" y="959136"/>
                    <a:pt x="4210887" y="963216"/>
                  </a:cubicBezTo>
                  <a:cubicBezTo>
                    <a:pt x="4206807" y="967296"/>
                    <a:pt x="4201273" y="969588"/>
                    <a:pt x="4195502" y="969588"/>
                  </a:cubicBezTo>
                  <a:lnTo>
                    <a:pt x="21757" y="969588"/>
                  </a:lnTo>
                  <a:cubicBezTo>
                    <a:pt x="9741" y="969588"/>
                    <a:pt x="0" y="959847"/>
                    <a:pt x="0" y="947831"/>
                  </a:cubicBezTo>
                  <a:lnTo>
                    <a:pt x="0" y="21757"/>
                  </a:lnTo>
                  <a:cubicBezTo>
                    <a:pt x="0" y="15987"/>
                    <a:pt x="2292" y="10453"/>
                    <a:pt x="6373" y="6373"/>
                  </a:cubicBezTo>
                  <a:cubicBezTo>
                    <a:pt x="10453" y="2292"/>
                    <a:pt x="15987" y="0"/>
                    <a:pt x="21757" y="0"/>
                  </a:cubicBezTo>
                  <a:close/>
                </a:path>
              </a:pathLst>
            </a:custGeom>
            <a:solidFill>
              <a:srgbClr val="FFFFFF"/>
            </a:solidFill>
            <a:ln w="57150" cap="rnd">
              <a:solidFill>
                <a:srgbClr val="3E82A3"/>
              </a:solidFill>
              <a:prstDash val="solid"/>
              <a:round/>
            </a:ln>
          </p:spPr>
        </p:sp>
        <p:sp>
          <p:nvSpPr>
            <p:cNvPr id="5" name="TextBox 5"/>
            <p:cNvSpPr txBox="1"/>
            <p:nvPr/>
          </p:nvSpPr>
          <p:spPr>
            <a:xfrm>
              <a:off x="0" y="-38100"/>
              <a:ext cx="4217260" cy="1007688"/>
            </a:xfrm>
            <a:prstGeom prst="rect">
              <a:avLst/>
            </a:prstGeom>
          </p:spPr>
          <p:txBody>
            <a:bodyPr lIns="50800" tIns="50800" rIns="50800" bIns="50800" rtlCol="0" anchor="ctr"/>
            <a:lstStyle/>
            <a:p>
              <a:pPr algn="ctr">
                <a:lnSpc>
                  <a:spcPts val="2660"/>
                </a:lnSpc>
              </a:pPr>
            </a:p>
          </p:txBody>
        </p:sp>
      </p:grpSp>
      <p:sp>
        <p:nvSpPr>
          <p:cNvPr id="6" name="Freeform 6"/>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7" name="Freeform 7"/>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sp>
        <p:nvSpPr>
          <p:cNvPr id="8" name="Freeform 8"/>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sp>
        <p:nvSpPr>
          <p:cNvPr id="9" name="Freeform 9"/>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10" name="Freeform 10"/>
          <p:cNvSpPr/>
          <p:nvPr/>
        </p:nvSpPr>
        <p:spPr>
          <a:xfrm flipH="1">
            <a:off x="15302940" y="310591"/>
            <a:ext cx="3311820" cy="2396553"/>
          </a:xfrm>
          <a:custGeom>
            <a:avLst/>
            <a:gdLst/>
            <a:ahLst/>
            <a:cxnLst/>
            <a:rect l="l" t="t" r="r" b="b"/>
            <a:pathLst>
              <a:path w="3311820" h="2396553">
                <a:moveTo>
                  <a:pt x="3311820" y="0"/>
                </a:moveTo>
                <a:lnTo>
                  <a:pt x="0" y="0"/>
                </a:lnTo>
                <a:lnTo>
                  <a:pt x="0" y="2396553"/>
                </a:lnTo>
                <a:lnTo>
                  <a:pt x="3311820" y="2396553"/>
                </a:lnTo>
                <a:lnTo>
                  <a:pt x="3311820" y="0"/>
                </a:lnTo>
                <a:close/>
              </a:path>
            </a:pathLst>
          </a:custGeom>
          <a:blipFill>
            <a:blip r:embed="rId4"/>
            <a:stretch>
              <a:fillRect/>
            </a:stretch>
          </a:blipFill>
        </p:spPr>
      </p:sp>
      <p:grpSp>
        <p:nvGrpSpPr>
          <p:cNvPr id="11" name="Group 11"/>
          <p:cNvGrpSpPr/>
          <p:nvPr/>
        </p:nvGrpSpPr>
        <p:grpSpPr>
          <a:xfrm rot="0">
            <a:off x="7094503" y="496569"/>
            <a:ext cx="4098993" cy="1277358"/>
            <a:chOff x="0" y="0"/>
            <a:chExt cx="5465324" cy="1703144"/>
          </a:xfrm>
        </p:grpSpPr>
        <p:grpSp>
          <p:nvGrpSpPr>
            <p:cNvPr id="12" name="Group 12"/>
            <p:cNvGrpSpPr/>
            <p:nvPr/>
          </p:nvGrpSpPr>
          <p:grpSpPr>
            <a:xfrm rot="0">
              <a:off x="0" y="0"/>
              <a:ext cx="5465324" cy="1703144"/>
              <a:chOff x="0" y="0"/>
              <a:chExt cx="1082583" cy="337362"/>
            </a:xfrm>
          </p:grpSpPr>
          <p:sp>
            <p:nvSpPr>
              <p:cNvPr id="13" name="Freeform 13"/>
              <p:cNvSpPr/>
              <p:nvPr/>
            </p:nvSpPr>
            <p:spPr>
              <a:xfrm>
                <a:off x="0" y="0"/>
                <a:ext cx="1082583" cy="337362"/>
              </a:xfrm>
              <a:custGeom>
                <a:avLst/>
                <a:gdLst/>
                <a:ahLst/>
                <a:cxnLst/>
                <a:rect l="l" t="t" r="r" b="b"/>
                <a:pathLst>
                  <a:path w="1082583" h="337362">
                    <a:moveTo>
                      <a:pt x="48970" y="0"/>
                    </a:moveTo>
                    <a:lnTo>
                      <a:pt x="1033613" y="0"/>
                    </a:lnTo>
                    <a:cubicBezTo>
                      <a:pt x="1046600" y="0"/>
                      <a:pt x="1059056" y="5159"/>
                      <a:pt x="1068240" y="14343"/>
                    </a:cubicBezTo>
                    <a:cubicBezTo>
                      <a:pt x="1077424" y="23527"/>
                      <a:pt x="1082583" y="35983"/>
                      <a:pt x="1082583" y="48970"/>
                    </a:cubicBezTo>
                    <a:lnTo>
                      <a:pt x="1082583" y="288392"/>
                    </a:lnTo>
                    <a:cubicBezTo>
                      <a:pt x="1082583" y="301380"/>
                      <a:pt x="1077424" y="313836"/>
                      <a:pt x="1068240" y="323019"/>
                    </a:cubicBezTo>
                    <a:cubicBezTo>
                      <a:pt x="1059056" y="332203"/>
                      <a:pt x="1046600" y="337362"/>
                      <a:pt x="1033613" y="337362"/>
                    </a:cubicBezTo>
                    <a:lnTo>
                      <a:pt x="48970" y="337362"/>
                    </a:lnTo>
                    <a:cubicBezTo>
                      <a:pt x="35983" y="337362"/>
                      <a:pt x="23527" y="332203"/>
                      <a:pt x="14343" y="323019"/>
                    </a:cubicBezTo>
                    <a:cubicBezTo>
                      <a:pt x="5159" y="313836"/>
                      <a:pt x="0" y="301380"/>
                      <a:pt x="0" y="28839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4" name="TextBox 14"/>
              <p:cNvSpPr txBox="1"/>
              <p:nvPr/>
            </p:nvSpPr>
            <p:spPr>
              <a:xfrm>
                <a:off x="0" y="0"/>
                <a:ext cx="1082583" cy="337362"/>
              </a:xfrm>
              <a:prstGeom prst="rect">
                <a:avLst/>
              </a:prstGeom>
            </p:spPr>
            <p:txBody>
              <a:bodyPr lIns="50800" tIns="50800" rIns="50800" bIns="50800" rtlCol="0" anchor="ctr"/>
              <a:lstStyle/>
              <a:p>
                <a:pPr algn="ctr">
                  <a:lnSpc>
                    <a:spcPts val="2850"/>
                  </a:lnSpc>
                </a:pPr>
              </a:p>
            </p:txBody>
          </p:sp>
        </p:grpSp>
        <p:sp>
          <p:nvSpPr>
            <p:cNvPr id="15" name="TextBox 15"/>
            <p:cNvSpPr txBox="1"/>
            <p:nvPr/>
          </p:nvSpPr>
          <p:spPr>
            <a:xfrm>
              <a:off x="0" y="219406"/>
              <a:ext cx="5310115" cy="1169083"/>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Vận dụng</a:t>
              </a:r>
              <a:endParaRPr lang="en-US" sz="5315">
                <a:solidFill>
                  <a:srgbClr val="1B1B1B"/>
                </a:solidFill>
                <a:latin typeface="Paytone One" panose="00000500000000000000"/>
              </a:endParaRPr>
            </a:p>
          </p:txBody>
        </p:sp>
      </p:grpSp>
      <p:sp>
        <p:nvSpPr>
          <p:cNvPr id="16" name="Freeform 16"/>
          <p:cNvSpPr/>
          <p:nvPr/>
        </p:nvSpPr>
        <p:spPr>
          <a:xfrm>
            <a:off x="3395734" y="2805166"/>
            <a:ext cx="1928232" cy="1881487"/>
          </a:xfrm>
          <a:custGeom>
            <a:avLst/>
            <a:gdLst/>
            <a:ahLst/>
            <a:cxnLst/>
            <a:rect l="l" t="t" r="r" b="b"/>
            <a:pathLst>
              <a:path w="1928232" h="1881487">
                <a:moveTo>
                  <a:pt x="0" y="0"/>
                </a:moveTo>
                <a:lnTo>
                  <a:pt x="1928232" y="0"/>
                </a:lnTo>
                <a:lnTo>
                  <a:pt x="1928232" y="1881487"/>
                </a:lnTo>
                <a:lnTo>
                  <a:pt x="0" y="1881487"/>
                </a:lnTo>
                <a:lnTo>
                  <a:pt x="0" y="0"/>
                </a:lnTo>
                <a:close/>
              </a:path>
            </a:pathLst>
          </a:custGeom>
          <a:blipFill>
            <a:blip r:embed="rId5"/>
            <a:stretch>
              <a:fillRect/>
            </a:stretch>
          </a:blipFill>
        </p:spPr>
      </p:sp>
      <p:sp>
        <p:nvSpPr>
          <p:cNvPr id="17" name="TextBox 17"/>
          <p:cNvSpPr txBox="1"/>
          <p:nvPr/>
        </p:nvSpPr>
        <p:spPr>
          <a:xfrm>
            <a:off x="9067165" y="3258185"/>
            <a:ext cx="7300595" cy="936625"/>
          </a:xfrm>
          <a:prstGeom prst="rect">
            <a:avLst/>
          </a:prstGeom>
        </p:spPr>
        <p:txBody>
          <a:bodyPr lIns="0" tIns="0" rIns="0" bIns="0" rtlCol="0" anchor="t">
            <a:noAutofit/>
          </a:bodyPr>
          <a:lstStyle/>
          <a:p>
            <a:pPr>
              <a:lnSpc>
                <a:spcPts val="6670"/>
              </a:lnSpc>
            </a:pPr>
            <a:r>
              <a:rPr lang="en-US" sz="3925">
                <a:solidFill>
                  <a:srgbClr val="1B1B1B"/>
                </a:solidFill>
                <a:latin typeface="Cabin" panose="00000500000000000000"/>
              </a:rPr>
              <a:t>Biểu tượng phần mềm Paint</a:t>
            </a:r>
            <a:endParaRPr lang="en-US" sz="3925">
              <a:solidFill>
                <a:srgbClr val="1B1B1B"/>
              </a:solidFill>
              <a:latin typeface="Cabin" panose="00000500000000000000"/>
            </a:endParaRPr>
          </a:p>
        </p:txBody>
      </p:sp>
      <p:sp>
        <p:nvSpPr>
          <p:cNvPr id="18" name="Freeform 18"/>
          <p:cNvSpPr/>
          <p:nvPr/>
        </p:nvSpPr>
        <p:spPr>
          <a:xfrm>
            <a:off x="6213997" y="3328256"/>
            <a:ext cx="1963362" cy="835321"/>
          </a:xfrm>
          <a:custGeom>
            <a:avLst/>
            <a:gdLst/>
            <a:ahLst/>
            <a:cxnLst/>
            <a:rect l="l" t="t" r="r" b="b"/>
            <a:pathLst>
              <a:path w="1963362" h="835321">
                <a:moveTo>
                  <a:pt x="0" y="0"/>
                </a:moveTo>
                <a:lnTo>
                  <a:pt x="1963362" y="0"/>
                </a:lnTo>
                <a:lnTo>
                  <a:pt x="1963362" y="835321"/>
                </a:lnTo>
                <a:lnTo>
                  <a:pt x="0" y="835321"/>
                </a:lnTo>
                <a:lnTo>
                  <a:pt x="0" y="0"/>
                </a:lnTo>
                <a:close/>
              </a:path>
            </a:pathLst>
          </a:custGeom>
          <a:blipFill>
            <a:blip r:embed="rId6"/>
            <a:stretch>
              <a:fillRect/>
            </a:stretch>
          </a:blipFill>
        </p:spPr>
      </p:sp>
      <p:sp>
        <p:nvSpPr>
          <p:cNvPr id="19" name="TextBox 19"/>
          <p:cNvSpPr txBox="1"/>
          <p:nvPr/>
        </p:nvSpPr>
        <p:spPr>
          <a:xfrm>
            <a:off x="2116455" y="5462270"/>
            <a:ext cx="13341350" cy="1050290"/>
          </a:xfrm>
          <a:prstGeom prst="rect">
            <a:avLst/>
          </a:prstGeom>
        </p:spPr>
        <p:txBody>
          <a:bodyPr lIns="0" tIns="0" rIns="0" bIns="0" rtlCol="0" anchor="t">
            <a:noAutofit/>
          </a:bodyPr>
          <a:lstStyle/>
          <a:p>
            <a:pPr>
              <a:lnSpc>
                <a:spcPts val="7295"/>
              </a:lnSpc>
            </a:pPr>
            <a:r>
              <a:rPr lang="en-US" sz="4290">
                <a:solidFill>
                  <a:srgbClr val="1B1B1B"/>
                </a:solidFill>
                <a:latin typeface="Cabin Bold" panose="00000800000000000000"/>
              </a:rPr>
              <a:t>Em hãy trao đổi với bạn để cùng liệt kê các bước:</a:t>
            </a:r>
            <a:endParaRPr lang="en-US" sz="4290">
              <a:solidFill>
                <a:srgbClr val="1B1B1B"/>
              </a:solidFill>
              <a:latin typeface="Cabin Bold" panose="00000800000000000000"/>
            </a:endParaRPr>
          </a:p>
        </p:txBody>
      </p:sp>
      <p:sp>
        <p:nvSpPr>
          <p:cNvPr id="20" name="TextBox 20"/>
          <p:cNvSpPr txBox="1"/>
          <p:nvPr/>
        </p:nvSpPr>
        <p:spPr>
          <a:xfrm>
            <a:off x="3658235" y="6751320"/>
            <a:ext cx="10257155" cy="1744345"/>
          </a:xfrm>
          <a:prstGeom prst="rect">
            <a:avLst/>
          </a:prstGeom>
        </p:spPr>
        <p:txBody>
          <a:bodyPr lIns="0" tIns="0" rIns="0" bIns="0" rtlCol="0" anchor="t">
            <a:noAutofit/>
          </a:bodyPr>
          <a:lstStyle/>
          <a:p>
            <a:pPr marL="823595" lvl="1" indent="-411480">
              <a:lnSpc>
                <a:spcPts val="6485"/>
              </a:lnSpc>
              <a:buFont typeface="Arial" panose="020B0604020202020204"/>
              <a:buChar char="•"/>
            </a:pPr>
            <a:r>
              <a:rPr lang="en-US" sz="3815">
                <a:solidFill>
                  <a:srgbClr val="1B1B1B"/>
                </a:solidFill>
                <a:latin typeface="Cabin" panose="00000500000000000000"/>
              </a:rPr>
              <a:t>Kích hoạt phần mềm Paint; </a:t>
            </a:r>
            <a:endParaRPr lang="en-US" sz="3815">
              <a:solidFill>
                <a:srgbClr val="1B1B1B"/>
              </a:solidFill>
              <a:latin typeface="Cabin" panose="00000500000000000000"/>
            </a:endParaRPr>
          </a:p>
          <a:p>
            <a:pPr marL="823595" lvl="1" indent="-411480">
              <a:lnSpc>
                <a:spcPts val="6485"/>
              </a:lnSpc>
              <a:buFont typeface="Arial" panose="020B0604020202020204"/>
              <a:buChar char="•"/>
            </a:pPr>
            <a:r>
              <a:rPr lang="en-US" sz="3815">
                <a:solidFill>
                  <a:srgbClr val="1B1B1B"/>
                </a:solidFill>
                <a:latin typeface="Cabin" panose="00000500000000000000"/>
              </a:rPr>
              <a:t>Thoát khỏi phần mềm Paint.</a:t>
            </a:r>
            <a:endParaRPr lang="en-US" sz="3815">
              <a:solidFill>
                <a:srgbClr val="1B1B1B"/>
              </a:solidFill>
              <a:latin typeface="Cabin"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20" grpId="0"/>
      <p:bldP spid="19" grpId="1"/>
      <p:bldP spid="20"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Freeform 2"/>
          <p:cNvSpPr/>
          <p:nvPr/>
        </p:nvSpPr>
        <p:spPr>
          <a:xfrm rot="-9509792">
            <a:off x="544024" y="8894722"/>
            <a:ext cx="1405738" cy="1175548"/>
          </a:xfrm>
          <a:custGeom>
            <a:avLst/>
            <a:gdLst/>
            <a:ahLst/>
            <a:cxnLst/>
            <a:rect l="l" t="t" r="r" b="b"/>
            <a:pathLst>
              <a:path w="1405738" h="1175548">
                <a:moveTo>
                  <a:pt x="0" y="0"/>
                </a:moveTo>
                <a:lnTo>
                  <a:pt x="1405738" y="0"/>
                </a:lnTo>
                <a:lnTo>
                  <a:pt x="1405738" y="1175548"/>
                </a:lnTo>
                <a:lnTo>
                  <a:pt x="0" y="1175548"/>
                </a:lnTo>
                <a:lnTo>
                  <a:pt x="0" y="0"/>
                </a:lnTo>
                <a:close/>
              </a:path>
            </a:pathLst>
          </a:custGeom>
          <a:blipFill>
            <a:blip r:embed="rId1"/>
            <a:stretch>
              <a:fillRect/>
            </a:stretch>
          </a:blipFill>
        </p:spPr>
      </p:sp>
      <p:grpSp>
        <p:nvGrpSpPr>
          <p:cNvPr id="3" name="Group 3"/>
          <p:cNvGrpSpPr/>
          <p:nvPr/>
        </p:nvGrpSpPr>
        <p:grpSpPr>
          <a:xfrm rot="0">
            <a:off x="1246893" y="3521531"/>
            <a:ext cx="16012407" cy="4440095"/>
            <a:chOff x="0" y="0"/>
            <a:chExt cx="4217260" cy="1169408"/>
          </a:xfrm>
        </p:grpSpPr>
        <p:sp>
          <p:nvSpPr>
            <p:cNvPr id="4" name="Freeform 4"/>
            <p:cNvSpPr/>
            <p:nvPr/>
          </p:nvSpPr>
          <p:spPr>
            <a:xfrm>
              <a:off x="0" y="0"/>
              <a:ext cx="4217260" cy="1169408"/>
            </a:xfrm>
            <a:custGeom>
              <a:avLst/>
              <a:gdLst/>
              <a:ahLst/>
              <a:cxnLst/>
              <a:rect l="l" t="t" r="r" b="b"/>
              <a:pathLst>
                <a:path w="4217260" h="1169408">
                  <a:moveTo>
                    <a:pt x="21757" y="0"/>
                  </a:moveTo>
                  <a:lnTo>
                    <a:pt x="4195502" y="0"/>
                  </a:lnTo>
                  <a:cubicBezTo>
                    <a:pt x="4201273" y="0"/>
                    <a:pt x="4206807" y="2292"/>
                    <a:pt x="4210887" y="6373"/>
                  </a:cubicBezTo>
                  <a:cubicBezTo>
                    <a:pt x="4214968" y="10453"/>
                    <a:pt x="4217260" y="15987"/>
                    <a:pt x="4217260" y="21757"/>
                  </a:cubicBezTo>
                  <a:lnTo>
                    <a:pt x="4217260" y="1147651"/>
                  </a:lnTo>
                  <a:cubicBezTo>
                    <a:pt x="4217260" y="1159667"/>
                    <a:pt x="4207519" y="1169408"/>
                    <a:pt x="4195502" y="1169408"/>
                  </a:cubicBezTo>
                  <a:lnTo>
                    <a:pt x="21757" y="1169408"/>
                  </a:lnTo>
                  <a:cubicBezTo>
                    <a:pt x="15987" y="1169408"/>
                    <a:pt x="10453" y="1167116"/>
                    <a:pt x="6373" y="1163035"/>
                  </a:cubicBezTo>
                  <a:cubicBezTo>
                    <a:pt x="2292" y="1158955"/>
                    <a:pt x="0" y="1153421"/>
                    <a:pt x="0" y="1147651"/>
                  </a:cubicBezTo>
                  <a:lnTo>
                    <a:pt x="0" y="21757"/>
                  </a:lnTo>
                  <a:cubicBezTo>
                    <a:pt x="0" y="15987"/>
                    <a:pt x="2292" y="10453"/>
                    <a:pt x="6373" y="6373"/>
                  </a:cubicBezTo>
                  <a:cubicBezTo>
                    <a:pt x="10453" y="2292"/>
                    <a:pt x="15987" y="0"/>
                    <a:pt x="21757" y="0"/>
                  </a:cubicBezTo>
                  <a:close/>
                </a:path>
              </a:pathLst>
            </a:custGeom>
            <a:solidFill>
              <a:srgbClr val="FFFFFF"/>
            </a:solidFill>
            <a:ln w="57150" cap="rnd">
              <a:solidFill>
                <a:srgbClr val="3E82A3"/>
              </a:solidFill>
              <a:prstDash val="solid"/>
              <a:round/>
            </a:ln>
          </p:spPr>
        </p:sp>
        <p:sp>
          <p:nvSpPr>
            <p:cNvPr id="5" name="TextBox 5"/>
            <p:cNvSpPr txBox="1"/>
            <p:nvPr/>
          </p:nvSpPr>
          <p:spPr>
            <a:xfrm>
              <a:off x="0" y="-38100"/>
              <a:ext cx="4217260" cy="1207508"/>
            </a:xfrm>
            <a:prstGeom prst="rect">
              <a:avLst/>
            </a:prstGeom>
          </p:spPr>
          <p:txBody>
            <a:bodyPr lIns="50800" tIns="50800" rIns="50800" bIns="50800" rtlCol="0" anchor="ctr"/>
            <a:lstStyle/>
            <a:p>
              <a:pPr algn="ctr">
                <a:lnSpc>
                  <a:spcPts val="2660"/>
                </a:lnSpc>
              </a:pPr>
            </a:p>
          </p:txBody>
        </p:sp>
      </p:grpSp>
      <p:sp>
        <p:nvSpPr>
          <p:cNvPr id="6" name="Freeform 6"/>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7" name="Freeform 7"/>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sp>
        <p:nvSpPr>
          <p:cNvPr id="8" name="Freeform 8"/>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sp>
        <p:nvSpPr>
          <p:cNvPr id="9" name="Freeform 9"/>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10" name="Freeform 10"/>
          <p:cNvSpPr/>
          <p:nvPr/>
        </p:nvSpPr>
        <p:spPr>
          <a:xfrm flipH="1">
            <a:off x="15302940" y="310591"/>
            <a:ext cx="3311820" cy="2396553"/>
          </a:xfrm>
          <a:custGeom>
            <a:avLst/>
            <a:gdLst/>
            <a:ahLst/>
            <a:cxnLst/>
            <a:rect l="l" t="t" r="r" b="b"/>
            <a:pathLst>
              <a:path w="3311820" h="2396553">
                <a:moveTo>
                  <a:pt x="3311820" y="0"/>
                </a:moveTo>
                <a:lnTo>
                  <a:pt x="0" y="0"/>
                </a:lnTo>
                <a:lnTo>
                  <a:pt x="0" y="2396553"/>
                </a:lnTo>
                <a:lnTo>
                  <a:pt x="3311820" y="2396553"/>
                </a:lnTo>
                <a:lnTo>
                  <a:pt x="3311820" y="0"/>
                </a:lnTo>
                <a:close/>
              </a:path>
            </a:pathLst>
          </a:custGeom>
          <a:blipFill>
            <a:blip r:embed="rId4"/>
            <a:stretch>
              <a:fillRect/>
            </a:stretch>
          </a:blipFill>
        </p:spPr>
      </p:sp>
      <p:grpSp>
        <p:nvGrpSpPr>
          <p:cNvPr id="11" name="Group 11"/>
          <p:cNvGrpSpPr/>
          <p:nvPr/>
        </p:nvGrpSpPr>
        <p:grpSpPr>
          <a:xfrm rot="0">
            <a:off x="7203600" y="1059905"/>
            <a:ext cx="4098993" cy="1277358"/>
            <a:chOff x="0" y="0"/>
            <a:chExt cx="5465324" cy="1703144"/>
          </a:xfrm>
        </p:grpSpPr>
        <p:grpSp>
          <p:nvGrpSpPr>
            <p:cNvPr id="12" name="Group 12"/>
            <p:cNvGrpSpPr/>
            <p:nvPr/>
          </p:nvGrpSpPr>
          <p:grpSpPr>
            <a:xfrm rot="0">
              <a:off x="0" y="0"/>
              <a:ext cx="5465324" cy="1703144"/>
              <a:chOff x="0" y="0"/>
              <a:chExt cx="1082583" cy="337362"/>
            </a:xfrm>
          </p:grpSpPr>
          <p:sp>
            <p:nvSpPr>
              <p:cNvPr id="13" name="Freeform 13"/>
              <p:cNvSpPr/>
              <p:nvPr/>
            </p:nvSpPr>
            <p:spPr>
              <a:xfrm>
                <a:off x="0" y="0"/>
                <a:ext cx="1082583" cy="337362"/>
              </a:xfrm>
              <a:custGeom>
                <a:avLst/>
                <a:gdLst/>
                <a:ahLst/>
                <a:cxnLst/>
                <a:rect l="l" t="t" r="r" b="b"/>
                <a:pathLst>
                  <a:path w="1082583" h="337362">
                    <a:moveTo>
                      <a:pt x="48970" y="0"/>
                    </a:moveTo>
                    <a:lnTo>
                      <a:pt x="1033613" y="0"/>
                    </a:lnTo>
                    <a:cubicBezTo>
                      <a:pt x="1046600" y="0"/>
                      <a:pt x="1059056" y="5159"/>
                      <a:pt x="1068240" y="14343"/>
                    </a:cubicBezTo>
                    <a:cubicBezTo>
                      <a:pt x="1077424" y="23527"/>
                      <a:pt x="1082583" y="35983"/>
                      <a:pt x="1082583" y="48970"/>
                    </a:cubicBezTo>
                    <a:lnTo>
                      <a:pt x="1082583" y="288392"/>
                    </a:lnTo>
                    <a:cubicBezTo>
                      <a:pt x="1082583" y="301380"/>
                      <a:pt x="1077424" y="313836"/>
                      <a:pt x="1068240" y="323019"/>
                    </a:cubicBezTo>
                    <a:cubicBezTo>
                      <a:pt x="1059056" y="332203"/>
                      <a:pt x="1046600" y="337362"/>
                      <a:pt x="1033613" y="337362"/>
                    </a:cubicBezTo>
                    <a:lnTo>
                      <a:pt x="48970" y="337362"/>
                    </a:lnTo>
                    <a:cubicBezTo>
                      <a:pt x="35983" y="337362"/>
                      <a:pt x="23527" y="332203"/>
                      <a:pt x="14343" y="323019"/>
                    </a:cubicBezTo>
                    <a:cubicBezTo>
                      <a:pt x="5159" y="313836"/>
                      <a:pt x="0" y="301380"/>
                      <a:pt x="0" y="28839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4" name="TextBox 14"/>
              <p:cNvSpPr txBox="1"/>
              <p:nvPr/>
            </p:nvSpPr>
            <p:spPr>
              <a:xfrm>
                <a:off x="0" y="0"/>
                <a:ext cx="1082583" cy="337362"/>
              </a:xfrm>
              <a:prstGeom prst="rect">
                <a:avLst/>
              </a:prstGeom>
            </p:spPr>
            <p:txBody>
              <a:bodyPr lIns="50800" tIns="50800" rIns="50800" bIns="50800" rtlCol="0" anchor="ctr"/>
              <a:lstStyle/>
              <a:p>
                <a:pPr algn="ctr">
                  <a:lnSpc>
                    <a:spcPts val="2850"/>
                  </a:lnSpc>
                </a:pPr>
              </a:p>
            </p:txBody>
          </p:sp>
        </p:grpSp>
        <p:sp>
          <p:nvSpPr>
            <p:cNvPr id="15" name="TextBox 15"/>
            <p:cNvSpPr txBox="1"/>
            <p:nvPr/>
          </p:nvSpPr>
          <p:spPr>
            <a:xfrm>
              <a:off x="0" y="219287"/>
              <a:ext cx="5310293" cy="1468120"/>
            </a:xfrm>
            <a:prstGeom prst="rect">
              <a:avLst/>
            </a:prstGeom>
          </p:spPr>
          <p:txBody>
            <a:bodyPr lIns="0" tIns="0" rIns="0" bIns="0" rtlCol="0" anchor="t">
              <a:noAutofit/>
            </a:bodyPr>
            <a:lstStyle/>
            <a:p>
              <a:pPr algn="ctr">
                <a:lnSpc>
                  <a:spcPts val="7440"/>
                </a:lnSpc>
              </a:pPr>
              <a:r>
                <a:rPr lang="en-US" sz="5315">
                  <a:solidFill>
                    <a:srgbClr val="1B1B1B"/>
                  </a:solidFill>
                  <a:latin typeface="Paytone One" panose="00000500000000000000"/>
                </a:rPr>
                <a:t>Vận dụng</a:t>
              </a:r>
              <a:endParaRPr lang="en-US" sz="5315">
                <a:solidFill>
                  <a:srgbClr val="1B1B1B"/>
                </a:solidFill>
                <a:latin typeface="Paytone One" panose="00000500000000000000"/>
              </a:endParaRPr>
            </a:p>
          </p:txBody>
        </p:sp>
      </p:grpSp>
      <p:sp>
        <p:nvSpPr>
          <p:cNvPr id="16" name="TextBox 16"/>
          <p:cNvSpPr txBox="1"/>
          <p:nvPr/>
        </p:nvSpPr>
        <p:spPr>
          <a:xfrm>
            <a:off x="2660015" y="4058285"/>
            <a:ext cx="13186410" cy="3298190"/>
          </a:xfrm>
          <a:prstGeom prst="rect">
            <a:avLst/>
          </a:prstGeom>
        </p:spPr>
        <p:txBody>
          <a:bodyPr lIns="0" tIns="0" rIns="0" bIns="0" rtlCol="0" anchor="t">
            <a:noAutofit/>
          </a:bodyPr>
          <a:lstStyle/>
          <a:p>
            <a:pPr>
              <a:lnSpc>
                <a:spcPts val="12395"/>
              </a:lnSpc>
            </a:pPr>
            <a:r>
              <a:rPr lang="en-US" sz="7290">
                <a:solidFill>
                  <a:srgbClr val="1B1B1B"/>
                </a:solidFill>
                <a:latin typeface="Cabin Bold" panose="00000800000000000000"/>
              </a:rPr>
              <a:t>Em hãy nêu những tác hại khi tắt máy tính không đúng cách.</a:t>
            </a:r>
            <a:endParaRPr lang="en-US" sz="7290">
              <a:solidFill>
                <a:srgbClr val="1B1B1B"/>
              </a:solidFill>
              <a:latin typeface="Cabin Bold" panose="0000080000000000000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Freeform 2"/>
          <p:cNvSpPr/>
          <p:nvPr/>
        </p:nvSpPr>
        <p:spPr>
          <a:xfrm rot="-9509792">
            <a:off x="544024" y="8894722"/>
            <a:ext cx="1405738" cy="1175548"/>
          </a:xfrm>
          <a:custGeom>
            <a:avLst/>
            <a:gdLst/>
            <a:ahLst/>
            <a:cxnLst/>
            <a:rect l="l" t="t" r="r" b="b"/>
            <a:pathLst>
              <a:path w="1405738" h="1175548">
                <a:moveTo>
                  <a:pt x="0" y="0"/>
                </a:moveTo>
                <a:lnTo>
                  <a:pt x="1405738" y="0"/>
                </a:lnTo>
                <a:lnTo>
                  <a:pt x="1405738" y="1175548"/>
                </a:lnTo>
                <a:lnTo>
                  <a:pt x="0" y="1175548"/>
                </a:lnTo>
                <a:lnTo>
                  <a:pt x="0" y="0"/>
                </a:lnTo>
                <a:close/>
              </a:path>
            </a:pathLst>
          </a:custGeom>
          <a:blipFill>
            <a:blip r:embed="rId1"/>
            <a:stretch>
              <a:fillRect/>
            </a:stretch>
          </a:blipFill>
        </p:spPr>
      </p:sp>
      <p:grpSp>
        <p:nvGrpSpPr>
          <p:cNvPr id="3" name="Group 3"/>
          <p:cNvGrpSpPr/>
          <p:nvPr/>
        </p:nvGrpSpPr>
        <p:grpSpPr>
          <a:xfrm rot="0">
            <a:off x="1137796" y="4317414"/>
            <a:ext cx="16012407" cy="2848329"/>
            <a:chOff x="0" y="0"/>
            <a:chExt cx="4217260" cy="750177"/>
          </a:xfrm>
        </p:grpSpPr>
        <p:sp>
          <p:nvSpPr>
            <p:cNvPr id="4" name="Freeform 4"/>
            <p:cNvSpPr/>
            <p:nvPr/>
          </p:nvSpPr>
          <p:spPr>
            <a:xfrm>
              <a:off x="0" y="0"/>
              <a:ext cx="4217260" cy="750177"/>
            </a:xfrm>
            <a:custGeom>
              <a:avLst/>
              <a:gdLst/>
              <a:ahLst/>
              <a:cxnLst/>
              <a:rect l="l" t="t" r="r" b="b"/>
              <a:pathLst>
                <a:path w="4217260" h="750177">
                  <a:moveTo>
                    <a:pt x="21757" y="0"/>
                  </a:moveTo>
                  <a:lnTo>
                    <a:pt x="4195502" y="0"/>
                  </a:lnTo>
                  <a:cubicBezTo>
                    <a:pt x="4201273" y="0"/>
                    <a:pt x="4206807" y="2292"/>
                    <a:pt x="4210887" y="6373"/>
                  </a:cubicBezTo>
                  <a:cubicBezTo>
                    <a:pt x="4214968" y="10453"/>
                    <a:pt x="4217260" y="15987"/>
                    <a:pt x="4217260" y="21757"/>
                  </a:cubicBezTo>
                  <a:lnTo>
                    <a:pt x="4217260" y="728420"/>
                  </a:lnTo>
                  <a:cubicBezTo>
                    <a:pt x="4217260" y="740436"/>
                    <a:pt x="4207519" y="750177"/>
                    <a:pt x="4195502" y="750177"/>
                  </a:cubicBezTo>
                  <a:lnTo>
                    <a:pt x="21757" y="750177"/>
                  </a:lnTo>
                  <a:cubicBezTo>
                    <a:pt x="15987" y="750177"/>
                    <a:pt x="10453" y="747885"/>
                    <a:pt x="6373" y="743805"/>
                  </a:cubicBezTo>
                  <a:cubicBezTo>
                    <a:pt x="2292" y="739724"/>
                    <a:pt x="0" y="734190"/>
                    <a:pt x="0" y="728420"/>
                  </a:cubicBezTo>
                  <a:lnTo>
                    <a:pt x="0" y="21757"/>
                  </a:lnTo>
                  <a:cubicBezTo>
                    <a:pt x="0" y="15987"/>
                    <a:pt x="2292" y="10453"/>
                    <a:pt x="6373" y="6373"/>
                  </a:cubicBezTo>
                  <a:cubicBezTo>
                    <a:pt x="10453" y="2292"/>
                    <a:pt x="15987" y="0"/>
                    <a:pt x="21757" y="0"/>
                  </a:cubicBezTo>
                  <a:close/>
                </a:path>
              </a:pathLst>
            </a:custGeom>
            <a:solidFill>
              <a:srgbClr val="FFFFFF"/>
            </a:solidFill>
            <a:ln w="57150" cap="rnd">
              <a:solidFill>
                <a:srgbClr val="3E82A3"/>
              </a:solidFill>
              <a:prstDash val="solid"/>
              <a:round/>
            </a:ln>
          </p:spPr>
        </p:sp>
        <p:sp>
          <p:nvSpPr>
            <p:cNvPr id="5" name="TextBox 5"/>
            <p:cNvSpPr txBox="1"/>
            <p:nvPr/>
          </p:nvSpPr>
          <p:spPr>
            <a:xfrm>
              <a:off x="0" y="-38100"/>
              <a:ext cx="4217260" cy="788277"/>
            </a:xfrm>
            <a:prstGeom prst="rect">
              <a:avLst/>
            </a:prstGeom>
          </p:spPr>
          <p:txBody>
            <a:bodyPr lIns="50800" tIns="50800" rIns="50800" bIns="50800" rtlCol="0" anchor="ctr"/>
            <a:lstStyle/>
            <a:p>
              <a:pPr algn="ctr">
                <a:lnSpc>
                  <a:spcPts val="2660"/>
                </a:lnSpc>
              </a:pPr>
            </a:p>
          </p:txBody>
        </p:sp>
      </p:grpSp>
      <p:sp>
        <p:nvSpPr>
          <p:cNvPr id="6" name="Freeform 6"/>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7" name="Freeform 7"/>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sp>
        <p:nvSpPr>
          <p:cNvPr id="8" name="Freeform 8"/>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sp>
        <p:nvSpPr>
          <p:cNvPr id="9" name="Freeform 9"/>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10" name="Freeform 10"/>
          <p:cNvSpPr/>
          <p:nvPr/>
        </p:nvSpPr>
        <p:spPr>
          <a:xfrm flipH="1">
            <a:off x="15302940" y="310591"/>
            <a:ext cx="3311820" cy="2396553"/>
          </a:xfrm>
          <a:custGeom>
            <a:avLst/>
            <a:gdLst/>
            <a:ahLst/>
            <a:cxnLst/>
            <a:rect l="l" t="t" r="r" b="b"/>
            <a:pathLst>
              <a:path w="3311820" h="2396553">
                <a:moveTo>
                  <a:pt x="3311820" y="0"/>
                </a:moveTo>
                <a:lnTo>
                  <a:pt x="0" y="0"/>
                </a:lnTo>
                <a:lnTo>
                  <a:pt x="0" y="2396553"/>
                </a:lnTo>
                <a:lnTo>
                  <a:pt x="3311820" y="2396553"/>
                </a:lnTo>
                <a:lnTo>
                  <a:pt x="3311820" y="0"/>
                </a:lnTo>
                <a:close/>
              </a:path>
            </a:pathLst>
          </a:custGeom>
          <a:blipFill>
            <a:blip r:embed="rId4"/>
            <a:stretch>
              <a:fillRect/>
            </a:stretch>
          </a:blipFill>
        </p:spPr>
      </p:sp>
      <p:grpSp>
        <p:nvGrpSpPr>
          <p:cNvPr id="11" name="Group 11"/>
          <p:cNvGrpSpPr/>
          <p:nvPr/>
        </p:nvGrpSpPr>
        <p:grpSpPr>
          <a:xfrm rot="0">
            <a:off x="7094503" y="1413449"/>
            <a:ext cx="4098993" cy="1332230"/>
            <a:chOff x="0" y="0"/>
            <a:chExt cx="5465324" cy="1776307"/>
          </a:xfrm>
        </p:grpSpPr>
        <p:grpSp>
          <p:nvGrpSpPr>
            <p:cNvPr id="12" name="Group 12"/>
            <p:cNvGrpSpPr/>
            <p:nvPr/>
          </p:nvGrpSpPr>
          <p:grpSpPr>
            <a:xfrm rot="0">
              <a:off x="0" y="0"/>
              <a:ext cx="5465324" cy="1703144"/>
              <a:chOff x="0" y="0"/>
              <a:chExt cx="1082583" cy="337362"/>
            </a:xfrm>
          </p:grpSpPr>
          <p:sp>
            <p:nvSpPr>
              <p:cNvPr id="13" name="Freeform 13"/>
              <p:cNvSpPr/>
              <p:nvPr/>
            </p:nvSpPr>
            <p:spPr>
              <a:xfrm>
                <a:off x="0" y="0"/>
                <a:ext cx="1082583" cy="337362"/>
              </a:xfrm>
              <a:custGeom>
                <a:avLst/>
                <a:gdLst/>
                <a:ahLst/>
                <a:cxnLst/>
                <a:rect l="l" t="t" r="r" b="b"/>
                <a:pathLst>
                  <a:path w="1082583" h="337362">
                    <a:moveTo>
                      <a:pt x="48970" y="0"/>
                    </a:moveTo>
                    <a:lnTo>
                      <a:pt x="1033613" y="0"/>
                    </a:lnTo>
                    <a:cubicBezTo>
                      <a:pt x="1046600" y="0"/>
                      <a:pt x="1059056" y="5159"/>
                      <a:pt x="1068240" y="14343"/>
                    </a:cubicBezTo>
                    <a:cubicBezTo>
                      <a:pt x="1077424" y="23527"/>
                      <a:pt x="1082583" y="35983"/>
                      <a:pt x="1082583" y="48970"/>
                    </a:cubicBezTo>
                    <a:lnTo>
                      <a:pt x="1082583" y="288392"/>
                    </a:lnTo>
                    <a:cubicBezTo>
                      <a:pt x="1082583" y="301380"/>
                      <a:pt x="1077424" y="313836"/>
                      <a:pt x="1068240" y="323019"/>
                    </a:cubicBezTo>
                    <a:cubicBezTo>
                      <a:pt x="1059056" y="332203"/>
                      <a:pt x="1046600" y="337362"/>
                      <a:pt x="1033613" y="337362"/>
                    </a:cubicBezTo>
                    <a:lnTo>
                      <a:pt x="48970" y="337362"/>
                    </a:lnTo>
                    <a:cubicBezTo>
                      <a:pt x="35983" y="337362"/>
                      <a:pt x="23527" y="332203"/>
                      <a:pt x="14343" y="323019"/>
                    </a:cubicBezTo>
                    <a:cubicBezTo>
                      <a:pt x="5159" y="313836"/>
                      <a:pt x="0" y="301380"/>
                      <a:pt x="0" y="28839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4" name="TextBox 14"/>
              <p:cNvSpPr txBox="1"/>
              <p:nvPr/>
            </p:nvSpPr>
            <p:spPr>
              <a:xfrm>
                <a:off x="0" y="0"/>
                <a:ext cx="1082583" cy="337362"/>
              </a:xfrm>
              <a:prstGeom prst="rect">
                <a:avLst/>
              </a:prstGeom>
            </p:spPr>
            <p:txBody>
              <a:bodyPr lIns="50800" tIns="50800" rIns="50800" bIns="50800" rtlCol="0" anchor="ctr"/>
              <a:lstStyle/>
              <a:p>
                <a:pPr algn="ctr">
                  <a:lnSpc>
                    <a:spcPts val="2850"/>
                  </a:lnSpc>
                </a:pPr>
              </a:p>
            </p:txBody>
          </p:sp>
        </p:grpSp>
        <p:sp>
          <p:nvSpPr>
            <p:cNvPr id="15" name="TextBox 15"/>
            <p:cNvSpPr txBox="1"/>
            <p:nvPr/>
          </p:nvSpPr>
          <p:spPr>
            <a:xfrm>
              <a:off x="0" y="219287"/>
              <a:ext cx="5310293" cy="1557020"/>
            </a:xfrm>
            <a:prstGeom prst="rect">
              <a:avLst/>
            </a:prstGeom>
          </p:spPr>
          <p:txBody>
            <a:bodyPr lIns="0" tIns="0" rIns="0" bIns="0" rtlCol="0" anchor="t">
              <a:noAutofit/>
            </a:bodyPr>
            <a:lstStyle/>
            <a:p>
              <a:pPr algn="ctr">
                <a:lnSpc>
                  <a:spcPts val="7440"/>
                </a:lnSpc>
              </a:pPr>
              <a:r>
                <a:rPr lang="en-US" sz="5315">
                  <a:solidFill>
                    <a:srgbClr val="1B1B1B"/>
                  </a:solidFill>
                  <a:latin typeface="Paytone One" panose="00000500000000000000"/>
                </a:rPr>
                <a:t>Vận dụng</a:t>
              </a:r>
              <a:endParaRPr lang="en-US" sz="5315">
                <a:solidFill>
                  <a:srgbClr val="1B1B1B"/>
                </a:solidFill>
                <a:latin typeface="Paytone One" panose="00000500000000000000"/>
              </a:endParaRPr>
            </a:p>
          </p:txBody>
        </p:sp>
      </p:grpSp>
      <p:sp>
        <p:nvSpPr>
          <p:cNvPr id="16" name="TextBox 16"/>
          <p:cNvSpPr txBox="1"/>
          <p:nvPr/>
        </p:nvSpPr>
        <p:spPr>
          <a:xfrm>
            <a:off x="1572260" y="4834890"/>
            <a:ext cx="15142845" cy="1915160"/>
          </a:xfrm>
          <a:prstGeom prst="rect">
            <a:avLst/>
          </a:prstGeom>
        </p:spPr>
        <p:txBody>
          <a:bodyPr lIns="0" tIns="0" rIns="0" bIns="0" rtlCol="0" anchor="t">
            <a:noAutofit/>
          </a:bodyPr>
          <a:lstStyle/>
          <a:p>
            <a:pPr>
              <a:lnSpc>
                <a:spcPts val="12410"/>
              </a:lnSpc>
            </a:pPr>
            <a:r>
              <a:rPr lang="en-US" sz="7300">
                <a:solidFill>
                  <a:srgbClr val="1B1B1B"/>
                </a:solidFill>
                <a:latin typeface="Cabin Bold" panose="00000800000000000000"/>
              </a:rPr>
              <a:t>Em hãy thực hành tắt máy đúng cách.</a:t>
            </a:r>
            <a:endParaRPr lang="en-US" sz="7300">
              <a:solidFill>
                <a:srgbClr val="1B1B1B"/>
              </a:solidFill>
              <a:latin typeface="Cabin Bold" panose="000008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grpSp>
        <p:nvGrpSpPr>
          <p:cNvPr id="2" name="Group 2"/>
          <p:cNvGrpSpPr/>
          <p:nvPr/>
        </p:nvGrpSpPr>
        <p:grpSpPr>
          <a:xfrm rot="0">
            <a:off x="1690197" y="1922550"/>
            <a:ext cx="14907605" cy="1765231"/>
            <a:chOff x="0" y="0"/>
            <a:chExt cx="3926283" cy="464917"/>
          </a:xfrm>
        </p:grpSpPr>
        <p:sp>
          <p:nvSpPr>
            <p:cNvPr id="3" name="Freeform 3"/>
            <p:cNvSpPr/>
            <p:nvPr/>
          </p:nvSpPr>
          <p:spPr>
            <a:xfrm>
              <a:off x="0" y="0"/>
              <a:ext cx="3926283" cy="464917"/>
            </a:xfrm>
            <a:custGeom>
              <a:avLst/>
              <a:gdLst/>
              <a:ahLst/>
              <a:cxnLst/>
              <a:rect l="l" t="t" r="r" b="b"/>
              <a:pathLst>
                <a:path w="3926283" h="464917">
                  <a:moveTo>
                    <a:pt x="23370" y="0"/>
                  </a:moveTo>
                  <a:lnTo>
                    <a:pt x="3902913" y="0"/>
                  </a:lnTo>
                  <a:cubicBezTo>
                    <a:pt x="3909111" y="0"/>
                    <a:pt x="3915055" y="2462"/>
                    <a:pt x="3919438" y="6845"/>
                  </a:cubicBezTo>
                  <a:cubicBezTo>
                    <a:pt x="3923821" y="11228"/>
                    <a:pt x="3926283" y="17172"/>
                    <a:pt x="3926283" y="23370"/>
                  </a:cubicBezTo>
                  <a:lnTo>
                    <a:pt x="3926283" y="441547"/>
                  </a:lnTo>
                  <a:cubicBezTo>
                    <a:pt x="3926283" y="454454"/>
                    <a:pt x="3915820" y="464917"/>
                    <a:pt x="3902913" y="464917"/>
                  </a:cubicBezTo>
                  <a:lnTo>
                    <a:pt x="23370" y="464917"/>
                  </a:lnTo>
                  <a:cubicBezTo>
                    <a:pt x="17172" y="464917"/>
                    <a:pt x="11228" y="462455"/>
                    <a:pt x="6845" y="458072"/>
                  </a:cubicBezTo>
                  <a:cubicBezTo>
                    <a:pt x="2462" y="453689"/>
                    <a:pt x="0" y="447745"/>
                    <a:pt x="0" y="441547"/>
                  </a:cubicBezTo>
                  <a:lnTo>
                    <a:pt x="0" y="23370"/>
                  </a:lnTo>
                  <a:cubicBezTo>
                    <a:pt x="0" y="17172"/>
                    <a:pt x="2462" y="11228"/>
                    <a:pt x="6845" y="6845"/>
                  </a:cubicBezTo>
                  <a:cubicBezTo>
                    <a:pt x="11228" y="2462"/>
                    <a:pt x="17172" y="0"/>
                    <a:pt x="23370" y="0"/>
                  </a:cubicBezTo>
                  <a:close/>
                </a:path>
              </a:pathLst>
            </a:custGeom>
            <a:solidFill>
              <a:srgbClr val="FFFFFF"/>
            </a:solidFill>
            <a:ln w="57150" cap="rnd">
              <a:solidFill>
                <a:srgbClr val="3E82A3"/>
              </a:solidFill>
              <a:prstDash val="solid"/>
              <a:round/>
            </a:ln>
          </p:spPr>
        </p:sp>
        <p:sp>
          <p:nvSpPr>
            <p:cNvPr id="4" name="TextBox 4"/>
            <p:cNvSpPr txBox="1"/>
            <p:nvPr/>
          </p:nvSpPr>
          <p:spPr>
            <a:xfrm>
              <a:off x="0" y="-38100"/>
              <a:ext cx="3926283" cy="503017"/>
            </a:xfrm>
            <a:prstGeom prst="rect">
              <a:avLst/>
            </a:prstGeom>
          </p:spPr>
          <p:txBody>
            <a:bodyPr lIns="50800" tIns="50800" rIns="50800" bIns="50800" rtlCol="0" anchor="ctr"/>
            <a:lstStyle/>
            <a:p>
              <a:pPr algn="ctr">
                <a:lnSpc>
                  <a:spcPts val="2660"/>
                </a:lnSpc>
              </a:pPr>
            </a:p>
          </p:txBody>
        </p:sp>
      </p:grpSp>
      <p:sp>
        <p:nvSpPr>
          <p:cNvPr id="5" name="Freeform 5"/>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9" name="Freeform 9"/>
          <p:cNvSpPr/>
          <p:nvPr/>
        </p:nvSpPr>
        <p:spPr>
          <a:xfrm rot="2700000">
            <a:off x="-750670" y="6149305"/>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2700000">
            <a:off x="16006156" y="-997495"/>
            <a:ext cx="2506287" cy="4114800"/>
          </a:xfrm>
          <a:custGeom>
            <a:avLst/>
            <a:gdLst/>
            <a:ahLst/>
            <a:cxnLst/>
            <a:rect l="l" t="t" r="r" b="b"/>
            <a:pathLst>
              <a:path w="2506287" h="4114800">
                <a:moveTo>
                  <a:pt x="0" y="0"/>
                </a:moveTo>
                <a:lnTo>
                  <a:pt x="2506288" y="0"/>
                </a:lnTo>
                <a:lnTo>
                  <a:pt x="250628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rot="5400000">
            <a:off x="5129461" y="-1288191"/>
            <a:ext cx="1887785" cy="2576382"/>
          </a:xfrm>
          <a:custGeom>
            <a:avLst/>
            <a:gdLst/>
            <a:ahLst/>
            <a:cxnLst/>
            <a:rect l="l" t="t" r="r" b="b"/>
            <a:pathLst>
              <a:path w="1887785" h="2576382">
                <a:moveTo>
                  <a:pt x="0" y="0"/>
                </a:moveTo>
                <a:lnTo>
                  <a:pt x="1887785" y="0"/>
                </a:lnTo>
                <a:lnTo>
                  <a:pt x="1887785" y="2576382"/>
                </a:lnTo>
                <a:lnTo>
                  <a:pt x="0" y="25763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5400000">
            <a:off x="12729955" y="8914002"/>
            <a:ext cx="1887785" cy="2576382"/>
          </a:xfrm>
          <a:custGeom>
            <a:avLst/>
            <a:gdLst/>
            <a:ahLst/>
            <a:cxnLst/>
            <a:rect l="l" t="t" r="r" b="b"/>
            <a:pathLst>
              <a:path w="1887785" h="2576382">
                <a:moveTo>
                  <a:pt x="0" y="0"/>
                </a:moveTo>
                <a:lnTo>
                  <a:pt x="1887785" y="0"/>
                </a:lnTo>
                <a:lnTo>
                  <a:pt x="1887785" y="2576382"/>
                </a:lnTo>
                <a:lnTo>
                  <a:pt x="0" y="25763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8495825">
            <a:off x="2392837" y="8144793"/>
            <a:ext cx="4784651" cy="4114800"/>
          </a:xfrm>
          <a:custGeom>
            <a:avLst/>
            <a:gdLst/>
            <a:ahLst/>
            <a:cxnLst/>
            <a:rect l="l" t="t" r="r" b="b"/>
            <a:pathLst>
              <a:path w="4784651" h="4114800">
                <a:moveTo>
                  <a:pt x="0" y="0"/>
                </a:moveTo>
                <a:lnTo>
                  <a:pt x="4784651" y="0"/>
                </a:lnTo>
                <a:lnTo>
                  <a:pt x="4784651"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TextBox 14"/>
          <p:cNvSpPr txBox="1"/>
          <p:nvPr/>
        </p:nvSpPr>
        <p:spPr>
          <a:xfrm>
            <a:off x="2431157" y="2128895"/>
            <a:ext cx="13425687" cy="1247768"/>
          </a:xfrm>
          <a:prstGeom prst="rect">
            <a:avLst/>
          </a:prstGeom>
        </p:spPr>
        <p:txBody>
          <a:bodyPr lIns="0" tIns="0" rIns="0" bIns="0" rtlCol="0" anchor="t">
            <a:spAutoFit/>
          </a:bodyPr>
          <a:lstStyle/>
          <a:p>
            <a:pPr>
              <a:lnSpc>
                <a:spcPts val="10125"/>
              </a:lnSpc>
            </a:pPr>
            <a:r>
              <a:rPr lang="en-US" sz="7500" u="sng">
                <a:solidFill>
                  <a:srgbClr val="1E1E1E"/>
                </a:solidFill>
                <a:latin typeface="Paytone One" panose="00000500000000000000"/>
              </a:rPr>
              <a:t>CHƯƠNG 1:</a:t>
            </a:r>
            <a:r>
              <a:rPr lang="en-US" sz="7500">
                <a:solidFill>
                  <a:srgbClr val="1E1E1E"/>
                </a:solidFill>
                <a:latin typeface="Paytone One" panose="00000500000000000000"/>
              </a:rPr>
              <a:t>  MÁY TÍNH VÀ EM</a:t>
            </a:r>
            <a:endParaRPr lang="en-US" sz="7500">
              <a:solidFill>
                <a:srgbClr val="1E1E1E"/>
              </a:solidFill>
              <a:latin typeface="Paytone One" panose="00000500000000000000"/>
            </a:endParaRPr>
          </a:p>
        </p:txBody>
      </p:sp>
      <p:sp>
        <p:nvSpPr>
          <p:cNvPr id="15" name="TextBox 15"/>
          <p:cNvSpPr txBox="1"/>
          <p:nvPr/>
        </p:nvSpPr>
        <p:spPr>
          <a:xfrm>
            <a:off x="2431415" y="4445000"/>
            <a:ext cx="13425805" cy="3088005"/>
          </a:xfrm>
          <a:prstGeom prst="rect">
            <a:avLst/>
          </a:prstGeom>
        </p:spPr>
        <p:txBody>
          <a:bodyPr lIns="0" tIns="0" rIns="0" bIns="0" rtlCol="0" anchor="t">
            <a:noAutofit/>
          </a:bodyPr>
          <a:lstStyle/>
          <a:p>
            <a:pPr algn="ctr">
              <a:lnSpc>
                <a:spcPts val="11430"/>
              </a:lnSpc>
            </a:pPr>
            <a:r>
              <a:rPr lang="en-US" sz="10295">
                <a:solidFill>
                  <a:srgbClr val="1E1E1E"/>
                </a:solidFill>
                <a:latin typeface="Cabin Bold" panose="00000800000000000000"/>
              </a:rPr>
              <a:t>Bài 8:</a:t>
            </a:r>
            <a:endParaRPr lang="en-US" sz="10295">
              <a:solidFill>
                <a:srgbClr val="1E1E1E"/>
              </a:solidFill>
              <a:latin typeface="Cabin Bold" panose="00000800000000000000"/>
            </a:endParaRPr>
          </a:p>
          <a:p>
            <a:pPr algn="ctr">
              <a:lnSpc>
                <a:spcPts val="11430"/>
              </a:lnSpc>
            </a:pPr>
            <a:r>
              <a:rPr lang="en-US" sz="10295">
                <a:solidFill>
                  <a:srgbClr val="1E1E1E"/>
                </a:solidFill>
                <a:latin typeface="Cabin Bold" panose="00000800000000000000"/>
              </a:rPr>
              <a:t>Điều khiển máy tính</a:t>
            </a:r>
            <a:endParaRPr lang="en-US" sz="10295">
              <a:solidFill>
                <a:srgbClr val="1E1E1E"/>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500"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7" presetClass="entr" presetSubtype="4" fill="hold" grpId="0" nodeType="afterEffect">
                                  <p:stCondLst>
                                    <p:cond delay="0"/>
                                  </p:stCondLst>
                                  <p:childTnLst>
                                    <p:set>
                                      <p:cBhvr>
                                        <p:cTn id="15" dur="1000"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Freeform 2"/>
          <p:cNvSpPr/>
          <p:nvPr/>
        </p:nvSpPr>
        <p:spPr>
          <a:xfrm rot="-9509792">
            <a:off x="544024" y="8894722"/>
            <a:ext cx="1405738" cy="1175548"/>
          </a:xfrm>
          <a:custGeom>
            <a:avLst/>
            <a:gdLst/>
            <a:ahLst/>
            <a:cxnLst/>
            <a:rect l="l" t="t" r="r" b="b"/>
            <a:pathLst>
              <a:path w="1405738" h="1175548">
                <a:moveTo>
                  <a:pt x="0" y="0"/>
                </a:moveTo>
                <a:lnTo>
                  <a:pt x="1405738" y="0"/>
                </a:lnTo>
                <a:lnTo>
                  <a:pt x="1405738" y="1175548"/>
                </a:lnTo>
                <a:lnTo>
                  <a:pt x="0" y="1175548"/>
                </a:lnTo>
                <a:lnTo>
                  <a:pt x="0" y="0"/>
                </a:lnTo>
                <a:close/>
              </a:path>
            </a:pathLst>
          </a:custGeom>
          <a:blipFill>
            <a:blip r:embed="rId1"/>
            <a:stretch>
              <a:fillRect/>
            </a:stretch>
          </a:blipFill>
        </p:spPr>
      </p:sp>
      <p:grpSp>
        <p:nvGrpSpPr>
          <p:cNvPr id="3" name="Group 3"/>
          <p:cNvGrpSpPr/>
          <p:nvPr/>
        </p:nvGrpSpPr>
        <p:grpSpPr>
          <a:xfrm rot="0">
            <a:off x="1246893" y="3521531"/>
            <a:ext cx="16012407" cy="4440095"/>
            <a:chOff x="0" y="0"/>
            <a:chExt cx="4217260" cy="1169408"/>
          </a:xfrm>
        </p:grpSpPr>
        <p:sp>
          <p:nvSpPr>
            <p:cNvPr id="4" name="Freeform 4"/>
            <p:cNvSpPr/>
            <p:nvPr/>
          </p:nvSpPr>
          <p:spPr>
            <a:xfrm>
              <a:off x="0" y="0"/>
              <a:ext cx="4217260" cy="1169408"/>
            </a:xfrm>
            <a:custGeom>
              <a:avLst/>
              <a:gdLst/>
              <a:ahLst/>
              <a:cxnLst/>
              <a:rect l="l" t="t" r="r" b="b"/>
              <a:pathLst>
                <a:path w="4217260" h="1169408">
                  <a:moveTo>
                    <a:pt x="21757" y="0"/>
                  </a:moveTo>
                  <a:lnTo>
                    <a:pt x="4195502" y="0"/>
                  </a:lnTo>
                  <a:cubicBezTo>
                    <a:pt x="4201273" y="0"/>
                    <a:pt x="4206807" y="2292"/>
                    <a:pt x="4210887" y="6373"/>
                  </a:cubicBezTo>
                  <a:cubicBezTo>
                    <a:pt x="4214968" y="10453"/>
                    <a:pt x="4217260" y="15987"/>
                    <a:pt x="4217260" y="21757"/>
                  </a:cubicBezTo>
                  <a:lnTo>
                    <a:pt x="4217260" y="1147651"/>
                  </a:lnTo>
                  <a:cubicBezTo>
                    <a:pt x="4217260" y="1159667"/>
                    <a:pt x="4207519" y="1169408"/>
                    <a:pt x="4195502" y="1169408"/>
                  </a:cubicBezTo>
                  <a:lnTo>
                    <a:pt x="21757" y="1169408"/>
                  </a:lnTo>
                  <a:cubicBezTo>
                    <a:pt x="15987" y="1169408"/>
                    <a:pt x="10453" y="1167116"/>
                    <a:pt x="6373" y="1163035"/>
                  </a:cubicBezTo>
                  <a:cubicBezTo>
                    <a:pt x="2292" y="1158955"/>
                    <a:pt x="0" y="1153421"/>
                    <a:pt x="0" y="1147651"/>
                  </a:cubicBezTo>
                  <a:lnTo>
                    <a:pt x="0" y="21757"/>
                  </a:lnTo>
                  <a:cubicBezTo>
                    <a:pt x="0" y="15987"/>
                    <a:pt x="2292" y="10453"/>
                    <a:pt x="6373" y="6373"/>
                  </a:cubicBezTo>
                  <a:cubicBezTo>
                    <a:pt x="10453" y="2292"/>
                    <a:pt x="15987" y="0"/>
                    <a:pt x="21757" y="0"/>
                  </a:cubicBezTo>
                  <a:close/>
                </a:path>
              </a:pathLst>
            </a:custGeom>
            <a:solidFill>
              <a:srgbClr val="FFFFFF"/>
            </a:solidFill>
            <a:ln w="57150" cap="rnd">
              <a:solidFill>
                <a:srgbClr val="3E82A3"/>
              </a:solidFill>
              <a:prstDash val="solid"/>
              <a:round/>
            </a:ln>
          </p:spPr>
        </p:sp>
        <p:sp>
          <p:nvSpPr>
            <p:cNvPr id="5" name="TextBox 5"/>
            <p:cNvSpPr txBox="1"/>
            <p:nvPr/>
          </p:nvSpPr>
          <p:spPr>
            <a:xfrm>
              <a:off x="0" y="-38100"/>
              <a:ext cx="4217260" cy="1207508"/>
            </a:xfrm>
            <a:prstGeom prst="rect">
              <a:avLst/>
            </a:prstGeom>
          </p:spPr>
          <p:txBody>
            <a:bodyPr lIns="50800" tIns="50800" rIns="50800" bIns="50800" rtlCol="0" anchor="ctr"/>
            <a:lstStyle/>
            <a:p>
              <a:pPr algn="ctr">
                <a:lnSpc>
                  <a:spcPts val="2660"/>
                </a:lnSpc>
              </a:pPr>
            </a:p>
          </p:txBody>
        </p:sp>
      </p:grpSp>
      <p:sp>
        <p:nvSpPr>
          <p:cNvPr id="6" name="Freeform 6"/>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7" name="Freeform 7"/>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sp>
        <p:nvSpPr>
          <p:cNvPr id="8" name="Freeform 8"/>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stretch>
              <a:fillRect/>
            </a:stretch>
          </a:blipFill>
        </p:spPr>
      </p:sp>
      <p:sp>
        <p:nvSpPr>
          <p:cNvPr id="9" name="Freeform 9"/>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2"/>
            <a:stretch>
              <a:fillRect/>
            </a:stretch>
          </a:blipFill>
        </p:spPr>
      </p:sp>
      <p:sp>
        <p:nvSpPr>
          <p:cNvPr id="10" name="Freeform 10"/>
          <p:cNvSpPr/>
          <p:nvPr/>
        </p:nvSpPr>
        <p:spPr>
          <a:xfrm flipH="1">
            <a:off x="15302940" y="310591"/>
            <a:ext cx="3311820" cy="2396553"/>
          </a:xfrm>
          <a:custGeom>
            <a:avLst/>
            <a:gdLst/>
            <a:ahLst/>
            <a:cxnLst/>
            <a:rect l="l" t="t" r="r" b="b"/>
            <a:pathLst>
              <a:path w="3311820" h="2396553">
                <a:moveTo>
                  <a:pt x="3311820" y="0"/>
                </a:moveTo>
                <a:lnTo>
                  <a:pt x="0" y="0"/>
                </a:lnTo>
                <a:lnTo>
                  <a:pt x="0" y="2396553"/>
                </a:lnTo>
                <a:lnTo>
                  <a:pt x="3311820" y="2396553"/>
                </a:lnTo>
                <a:lnTo>
                  <a:pt x="3311820" y="0"/>
                </a:lnTo>
                <a:close/>
              </a:path>
            </a:pathLst>
          </a:custGeom>
          <a:blipFill>
            <a:blip r:embed="rId4"/>
            <a:stretch>
              <a:fillRect/>
            </a:stretch>
          </a:blipFill>
        </p:spPr>
      </p:sp>
      <p:grpSp>
        <p:nvGrpSpPr>
          <p:cNvPr id="11" name="Group 11"/>
          <p:cNvGrpSpPr/>
          <p:nvPr/>
        </p:nvGrpSpPr>
        <p:grpSpPr>
          <a:xfrm rot="0">
            <a:off x="7203600" y="1413449"/>
            <a:ext cx="4098993" cy="1277358"/>
            <a:chOff x="0" y="0"/>
            <a:chExt cx="5465324" cy="1703144"/>
          </a:xfrm>
        </p:grpSpPr>
        <p:grpSp>
          <p:nvGrpSpPr>
            <p:cNvPr id="12" name="Group 12"/>
            <p:cNvGrpSpPr/>
            <p:nvPr/>
          </p:nvGrpSpPr>
          <p:grpSpPr>
            <a:xfrm rot="0">
              <a:off x="0" y="0"/>
              <a:ext cx="5465324" cy="1703144"/>
              <a:chOff x="0" y="0"/>
              <a:chExt cx="1082583" cy="337362"/>
            </a:xfrm>
          </p:grpSpPr>
          <p:sp>
            <p:nvSpPr>
              <p:cNvPr id="13" name="Freeform 13"/>
              <p:cNvSpPr/>
              <p:nvPr/>
            </p:nvSpPr>
            <p:spPr>
              <a:xfrm>
                <a:off x="0" y="0"/>
                <a:ext cx="1082583" cy="337362"/>
              </a:xfrm>
              <a:custGeom>
                <a:avLst/>
                <a:gdLst/>
                <a:ahLst/>
                <a:cxnLst/>
                <a:rect l="l" t="t" r="r" b="b"/>
                <a:pathLst>
                  <a:path w="1082583" h="337362">
                    <a:moveTo>
                      <a:pt x="48970" y="0"/>
                    </a:moveTo>
                    <a:lnTo>
                      <a:pt x="1033613" y="0"/>
                    </a:lnTo>
                    <a:cubicBezTo>
                      <a:pt x="1046600" y="0"/>
                      <a:pt x="1059056" y="5159"/>
                      <a:pt x="1068240" y="14343"/>
                    </a:cubicBezTo>
                    <a:cubicBezTo>
                      <a:pt x="1077424" y="23527"/>
                      <a:pt x="1082583" y="35983"/>
                      <a:pt x="1082583" y="48970"/>
                    </a:cubicBezTo>
                    <a:lnTo>
                      <a:pt x="1082583" y="288392"/>
                    </a:lnTo>
                    <a:cubicBezTo>
                      <a:pt x="1082583" y="301380"/>
                      <a:pt x="1077424" y="313836"/>
                      <a:pt x="1068240" y="323019"/>
                    </a:cubicBezTo>
                    <a:cubicBezTo>
                      <a:pt x="1059056" y="332203"/>
                      <a:pt x="1046600" y="337362"/>
                      <a:pt x="1033613" y="337362"/>
                    </a:cubicBezTo>
                    <a:lnTo>
                      <a:pt x="48970" y="337362"/>
                    </a:lnTo>
                    <a:cubicBezTo>
                      <a:pt x="35983" y="337362"/>
                      <a:pt x="23527" y="332203"/>
                      <a:pt x="14343" y="323019"/>
                    </a:cubicBezTo>
                    <a:cubicBezTo>
                      <a:pt x="5159" y="313836"/>
                      <a:pt x="0" y="301380"/>
                      <a:pt x="0" y="28839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4" name="TextBox 14"/>
              <p:cNvSpPr txBox="1"/>
              <p:nvPr/>
            </p:nvSpPr>
            <p:spPr>
              <a:xfrm>
                <a:off x="0" y="0"/>
                <a:ext cx="1082583" cy="337362"/>
              </a:xfrm>
              <a:prstGeom prst="rect">
                <a:avLst/>
              </a:prstGeom>
            </p:spPr>
            <p:txBody>
              <a:bodyPr lIns="50800" tIns="50800" rIns="50800" bIns="50800" rtlCol="0" anchor="ctr"/>
              <a:lstStyle/>
              <a:p>
                <a:pPr algn="ctr">
                  <a:lnSpc>
                    <a:spcPts val="2850"/>
                  </a:lnSpc>
                </a:pPr>
              </a:p>
            </p:txBody>
          </p:sp>
        </p:grpSp>
        <p:sp>
          <p:nvSpPr>
            <p:cNvPr id="15" name="TextBox 15"/>
            <p:cNvSpPr txBox="1"/>
            <p:nvPr/>
          </p:nvSpPr>
          <p:spPr>
            <a:xfrm>
              <a:off x="0" y="219406"/>
              <a:ext cx="5310115" cy="1169083"/>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Ghi nhớ</a:t>
              </a:r>
              <a:endParaRPr lang="en-US" sz="5315">
                <a:solidFill>
                  <a:srgbClr val="1B1B1B"/>
                </a:solidFill>
                <a:latin typeface="Paytone One" panose="00000500000000000000"/>
              </a:endParaRPr>
            </a:p>
          </p:txBody>
        </p:sp>
      </p:grpSp>
      <p:sp>
        <p:nvSpPr>
          <p:cNvPr id="16" name="TextBox 16"/>
          <p:cNvSpPr txBox="1"/>
          <p:nvPr/>
        </p:nvSpPr>
        <p:spPr>
          <a:xfrm>
            <a:off x="2449830" y="3717290"/>
            <a:ext cx="13606145" cy="4042410"/>
          </a:xfrm>
          <a:prstGeom prst="rect">
            <a:avLst/>
          </a:prstGeom>
        </p:spPr>
        <p:txBody>
          <a:bodyPr lIns="0" tIns="0" rIns="0" bIns="0" rtlCol="0" anchor="t">
            <a:noAutofit/>
          </a:bodyPr>
          <a:lstStyle/>
          <a:p>
            <a:pPr>
              <a:lnSpc>
                <a:spcPts val="10185"/>
              </a:lnSpc>
            </a:pPr>
            <a:r>
              <a:rPr lang="en-US" sz="5990">
                <a:solidFill>
                  <a:srgbClr val="1B1B1B"/>
                </a:solidFill>
                <a:latin typeface="Cabin Bold" panose="00000800000000000000"/>
              </a:rPr>
              <a:t>Khởi động hoặc tắt máy tính phải theo đúng thứ tự các bước, nếu không vô tình chúng ta làm máy tính nhanh hỏng.</a:t>
            </a:r>
            <a:endParaRPr lang="en-US" sz="5990">
              <a:solidFill>
                <a:srgbClr val="1B1B1B"/>
              </a:solidFill>
              <a:latin typeface="Cabin Bold" panose="0000080000000000000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TextBox 2"/>
          <p:cNvSpPr txBox="1"/>
          <p:nvPr/>
        </p:nvSpPr>
        <p:spPr>
          <a:xfrm>
            <a:off x="3373311" y="3229547"/>
            <a:ext cx="11916641" cy="3854954"/>
          </a:xfrm>
          <a:prstGeom prst="rect">
            <a:avLst/>
          </a:prstGeom>
        </p:spPr>
        <p:txBody>
          <a:bodyPr lIns="0" tIns="0" rIns="0" bIns="0" rtlCol="0" anchor="t">
            <a:spAutoFit/>
          </a:bodyPr>
          <a:lstStyle/>
          <a:p>
            <a:pPr algn="ctr">
              <a:lnSpc>
                <a:spcPts val="15350"/>
              </a:lnSpc>
            </a:pPr>
            <a:r>
              <a:rPr lang="en-US" sz="11900">
                <a:solidFill>
                  <a:srgbClr val="AB342B"/>
                </a:solidFill>
                <a:latin typeface="Paytone One" panose="00000500000000000000"/>
              </a:rPr>
              <a:t>CHÀO TẠM BIỆT</a:t>
            </a:r>
            <a:endParaRPr lang="en-US" sz="11900">
              <a:solidFill>
                <a:srgbClr val="AB342B"/>
              </a:solidFill>
              <a:latin typeface="Paytone One" panose="00000500000000000000"/>
            </a:endParaRPr>
          </a:p>
          <a:p>
            <a:pPr algn="ctr">
              <a:lnSpc>
                <a:spcPts val="15350"/>
              </a:lnSpc>
            </a:pPr>
            <a:r>
              <a:rPr lang="en-US" sz="11900">
                <a:solidFill>
                  <a:srgbClr val="AB342B"/>
                </a:solidFill>
                <a:latin typeface="Paytone One" panose="00000500000000000000"/>
              </a:rPr>
              <a:t>CÁC EM!</a:t>
            </a:r>
            <a:endParaRPr lang="en-US" sz="11900">
              <a:solidFill>
                <a:srgbClr val="AB342B"/>
              </a:solidFill>
              <a:latin typeface="Paytone One" panose="00000500000000000000"/>
            </a:endParaRPr>
          </a:p>
        </p:txBody>
      </p:sp>
      <p:sp>
        <p:nvSpPr>
          <p:cNvPr id="3" name="Freeform 3"/>
          <p:cNvSpPr/>
          <p:nvPr/>
        </p:nvSpPr>
        <p:spPr>
          <a:xfrm rot="7210448">
            <a:off x="6177916" y="1175544"/>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5400000">
            <a:off x="9805017" y="7972962"/>
            <a:ext cx="355835" cy="1677870"/>
          </a:xfrm>
          <a:custGeom>
            <a:avLst/>
            <a:gdLst/>
            <a:ahLst/>
            <a:cxnLst/>
            <a:rect l="l" t="t" r="r" b="b"/>
            <a:pathLst>
              <a:path w="355835" h="1677870">
                <a:moveTo>
                  <a:pt x="0" y="0"/>
                </a:moveTo>
                <a:lnTo>
                  <a:pt x="355835" y="0"/>
                </a:lnTo>
                <a:lnTo>
                  <a:pt x="355835" y="1677870"/>
                </a:lnTo>
                <a:lnTo>
                  <a:pt x="0" y="1677870"/>
                </a:lnTo>
                <a:lnTo>
                  <a:pt x="0" y="0"/>
                </a:lnTo>
                <a:close/>
              </a:path>
            </a:pathLst>
          </a:custGeom>
          <a:blipFill>
            <a:blip r:embed="rId3">
              <a:extLst>
                <a:ext uri="{96DAC541-7B7A-43D3-8B79-37D633B846F1}">
                  <asvg:svgBlip xmlns:asvg="http://schemas.microsoft.com/office/drawing/2016/SVG/main" r:embed="rId4"/>
                </a:ext>
              </a:extLst>
            </a:blip>
            <a:stretch>
              <a:fillRect r="-11398"/>
            </a:stretch>
          </a:blipFill>
        </p:spPr>
      </p:sp>
      <p:sp>
        <p:nvSpPr>
          <p:cNvPr id="6" name="Freeform 6"/>
          <p:cNvSpPr/>
          <p:nvPr/>
        </p:nvSpPr>
        <p:spPr>
          <a:xfrm>
            <a:off x="0" y="793200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028700" y="0"/>
            <a:ext cx="1404583" cy="3334322"/>
          </a:xfrm>
          <a:custGeom>
            <a:avLst/>
            <a:gdLst/>
            <a:ahLst/>
            <a:cxnLst/>
            <a:rect l="l" t="t" r="r" b="b"/>
            <a:pathLst>
              <a:path w="1404583" h="3334322">
                <a:moveTo>
                  <a:pt x="0" y="0"/>
                </a:moveTo>
                <a:lnTo>
                  <a:pt x="1404583" y="0"/>
                </a:lnTo>
                <a:lnTo>
                  <a:pt x="1404583" y="3334322"/>
                </a:lnTo>
                <a:lnTo>
                  <a:pt x="0" y="33343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flipH="1" flipV="1">
            <a:off x="15457326" y="0"/>
            <a:ext cx="2830674" cy="2640247"/>
          </a:xfrm>
          <a:custGeom>
            <a:avLst/>
            <a:gdLst/>
            <a:ahLst/>
            <a:cxnLst/>
            <a:rect l="l" t="t" r="r" b="b"/>
            <a:pathLst>
              <a:path w="2830674" h="2640247">
                <a:moveTo>
                  <a:pt x="2830674" y="2640247"/>
                </a:moveTo>
                <a:lnTo>
                  <a:pt x="0" y="2640247"/>
                </a:lnTo>
                <a:lnTo>
                  <a:pt x="0" y="0"/>
                </a:lnTo>
                <a:lnTo>
                  <a:pt x="2830674" y="0"/>
                </a:lnTo>
                <a:lnTo>
                  <a:pt x="2830674" y="2640247"/>
                </a:lnTo>
                <a:close/>
              </a:path>
            </a:pathLst>
          </a:custGeom>
          <a:blipFill>
            <a:blip r:embed="rId9">
              <a:extLst>
                <a:ext uri="{96DAC541-7B7A-43D3-8B79-37D633B846F1}">
                  <asvg:svgBlip xmlns:asvg="http://schemas.microsoft.com/office/drawing/2016/SVG/main" r:embed="rId10"/>
                </a:ext>
              </a:extLst>
            </a:blip>
            <a:stretch>
              <a:fillRect l="-40130" t="-30204" b="-9925"/>
            </a:stretch>
          </a:blipFill>
        </p:spPr>
      </p:sp>
      <p:sp>
        <p:nvSpPr>
          <p:cNvPr id="10" name="Freeform 10"/>
          <p:cNvSpPr/>
          <p:nvPr/>
        </p:nvSpPr>
        <p:spPr>
          <a:xfrm>
            <a:off x="16229980" y="4707674"/>
            <a:ext cx="493854" cy="435826"/>
          </a:xfrm>
          <a:custGeom>
            <a:avLst/>
            <a:gdLst/>
            <a:ahLst/>
            <a:cxnLst/>
            <a:rect l="l" t="t" r="r" b="b"/>
            <a:pathLst>
              <a:path w="493854" h="435826">
                <a:moveTo>
                  <a:pt x="0" y="0"/>
                </a:moveTo>
                <a:lnTo>
                  <a:pt x="493854" y="0"/>
                </a:lnTo>
                <a:lnTo>
                  <a:pt x="493854" y="435826"/>
                </a:lnTo>
                <a:lnTo>
                  <a:pt x="0" y="43582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Freeform 11"/>
          <p:cNvSpPr/>
          <p:nvPr/>
        </p:nvSpPr>
        <p:spPr>
          <a:xfrm>
            <a:off x="5619807" y="7071889"/>
            <a:ext cx="493854" cy="435826"/>
          </a:xfrm>
          <a:custGeom>
            <a:avLst/>
            <a:gdLst/>
            <a:ahLst/>
            <a:cxnLst/>
            <a:rect l="l" t="t" r="r" b="b"/>
            <a:pathLst>
              <a:path w="493854" h="435826">
                <a:moveTo>
                  <a:pt x="0" y="0"/>
                </a:moveTo>
                <a:lnTo>
                  <a:pt x="493854" y="0"/>
                </a:lnTo>
                <a:lnTo>
                  <a:pt x="493854" y="435827"/>
                </a:lnTo>
                <a:lnTo>
                  <a:pt x="0" y="43582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2" name="Freeform 12"/>
          <p:cNvSpPr/>
          <p:nvPr/>
        </p:nvSpPr>
        <p:spPr>
          <a:xfrm>
            <a:off x="1939429" y="4271847"/>
            <a:ext cx="493854" cy="435826"/>
          </a:xfrm>
          <a:custGeom>
            <a:avLst/>
            <a:gdLst/>
            <a:ahLst/>
            <a:cxnLst/>
            <a:rect l="l" t="t" r="r" b="b"/>
            <a:pathLst>
              <a:path w="493854" h="435826">
                <a:moveTo>
                  <a:pt x="0" y="0"/>
                </a:moveTo>
                <a:lnTo>
                  <a:pt x="493854" y="0"/>
                </a:lnTo>
                <a:lnTo>
                  <a:pt x="493854" y="435827"/>
                </a:lnTo>
                <a:lnTo>
                  <a:pt x="0" y="43582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Freeform 2"/>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flipH="1">
            <a:off x="15302940" y="310591"/>
            <a:ext cx="3311820" cy="2396553"/>
          </a:xfrm>
          <a:custGeom>
            <a:avLst/>
            <a:gdLst/>
            <a:ahLst/>
            <a:cxnLst/>
            <a:rect l="l" t="t" r="r" b="b"/>
            <a:pathLst>
              <a:path w="3311820" h="2396553">
                <a:moveTo>
                  <a:pt x="3311820" y="0"/>
                </a:moveTo>
                <a:lnTo>
                  <a:pt x="0" y="0"/>
                </a:lnTo>
                <a:lnTo>
                  <a:pt x="0" y="2396553"/>
                </a:lnTo>
                <a:lnTo>
                  <a:pt x="3311820" y="2396553"/>
                </a:lnTo>
                <a:lnTo>
                  <a:pt x="331182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529437" y="8368557"/>
            <a:ext cx="1479183" cy="1305379"/>
          </a:xfrm>
          <a:custGeom>
            <a:avLst/>
            <a:gdLst/>
            <a:ahLst/>
            <a:cxnLst/>
            <a:rect l="l" t="t" r="r" b="b"/>
            <a:pathLst>
              <a:path w="1479183" h="1305379">
                <a:moveTo>
                  <a:pt x="0" y="0"/>
                </a:moveTo>
                <a:lnTo>
                  <a:pt x="1479183" y="0"/>
                </a:lnTo>
                <a:lnTo>
                  <a:pt x="1479183" y="1305379"/>
                </a:lnTo>
                <a:lnTo>
                  <a:pt x="0" y="13053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p:cNvGrpSpPr/>
          <p:nvPr/>
        </p:nvGrpSpPr>
        <p:grpSpPr>
          <a:xfrm rot="0">
            <a:off x="7171569" y="496569"/>
            <a:ext cx="4098993" cy="1277322"/>
            <a:chOff x="0" y="0"/>
            <a:chExt cx="5465324" cy="1703096"/>
          </a:xfrm>
        </p:grpSpPr>
        <p:grpSp>
          <p:nvGrpSpPr>
            <p:cNvPr id="9" name="Group 9"/>
            <p:cNvGrpSpPr/>
            <p:nvPr/>
          </p:nvGrpSpPr>
          <p:grpSpPr>
            <a:xfrm rot="0">
              <a:off x="0" y="0"/>
              <a:ext cx="5465324" cy="1703096"/>
              <a:chOff x="0" y="0"/>
              <a:chExt cx="1082583" cy="337353"/>
            </a:xfrm>
          </p:grpSpPr>
          <p:sp>
            <p:nvSpPr>
              <p:cNvPr id="10" name="Freeform 10"/>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1" name="TextBox 11"/>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2" name="TextBox 12"/>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3" name="Freeform 13"/>
          <p:cNvSpPr/>
          <p:nvPr/>
        </p:nvSpPr>
        <p:spPr>
          <a:xfrm>
            <a:off x="3018949" y="3795879"/>
            <a:ext cx="7536162" cy="5878057"/>
          </a:xfrm>
          <a:custGeom>
            <a:avLst/>
            <a:gdLst/>
            <a:ahLst/>
            <a:cxnLst/>
            <a:rect l="l" t="t" r="r" b="b"/>
            <a:pathLst>
              <a:path w="7536162" h="5878057">
                <a:moveTo>
                  <a:pt x="0" y="0"/>
                </a:moveTo>
                <a:lnTo>
                  <a:pt x="7536162" y="0"/>
                </a:lnTo>
                <a:lnTo>
                  <a:pt x="7536162" y="5878057"/>
                </a:lnTo>
                <a:lnTo>
                  <a:pt x="0" y="5878057"/>
                </a:lnTo>
                <a:lnTo>
                  <a:pt x="0" y="0"/>
                </a:lnTo>
                <a:close/>
              </a:path>
            </a:pathLst>
          </a:custGeom>
          <a:blipFill>
            <a:blip r:embed="rId9"/>
            <a:stretch>
              <a:fillRect/>
            </a:stretch>
          </a:blipFill>
        </p:spPr>
      </p:sp>
      <p:sp>
        <p:nvSpPr>
          <p:cNvPr id="14" name="Freeform 14"/>
          <p:cNvSpPr/>
          <p:nvPr/>
        </p:nvSpPr>
        <p:spPr>
          <a:xfrm>
            <a:off x="13552300" y="4391431"/>
            <a:ext cx="2376215" cy="2201493"/>
          </a:xfrm>
          <a:custGeom>
            <a:avLst/>
            <a:gdLst/>
            <a:ahLst/>
            <a:cxnLst/>
            <a:rect l="l" t="t" r="r" b="b"/>
            <a:pathLst>
              <a:path w="2376215" h="2201493">
                <a:moveTo>
                  <a:pt x="0" y="0"/>
                </a:moveTo>
                <a:lnTo>
                  <a:pt x="2376215" y="0"/>
                </a:lnTo>
                <a:lnTo>
                  <a:pt x="2376215" y="2201493"/>
                </a:lnTo>
                <a:lnTo>
                  <a:pt x="0" y="2201493"/>
                </a:lnTo>
                <a:lnTo>
                  <a:pt x="0" y="0"/>
                </a:lnTo>
                <a:close/>
              </a:path>
            </a:pathLst>
          </a:custGeom>
          <a:blipFill>
            <a:blip r:embed="rId10"/>
            <a:stretch>
              <a:fillRect/>
            </a:stretch>
          </a:blipFill>
        </p:spPr>
      </p:sp>
      <p:sp>
        <p:nvSpPr>
          <p:cNvPr id="15" name="AutoShape 15"/>
          <p:cNvSpPr/>
          <p:nvPr/>
        </p:nvSpPr>
        <p:spPr>
          <a:xfrm flipV="1">
            <a:off x="10592087" y="6313479"/>
            <a:ext cx="2960213" cy="1885939"/>
          </a:xfrm>
          <a:prstGeom prst="line">
            <a:avLst/>
          </a:prstGeom>
          <a:ln w="38100" cap="flat">
            <a:solidFill>
              <a:srgbClr val="FF5757"/>
            </a:solidFill>
            <a:prstDash val="solid"/>
            <a:headEnd type="none" w="sm" len="sm"/>
            <a:tailEnd type="arrow" w="med" len="sm"/>
          </a:ln>
        </p:spPr>
      </p:sp>
      <p:grpSp>
        <p:nvGrpSpPr>
          <p:cNvPr id="16" name="Group 16"/>
          <p:cNvGrpSpPr/>
          <p:nvPr/>
        </p:nvGrpSpPr>
        <p:grpSpPr>
          <a:xfrm rot="0">
            <a:off x="10171106" y="7988927"/>
            <a:ext cx="420981" cy="42098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5757"/>
              </a:solidFill>
              <a:prstDash val="solid"/>
              <a:miter/>
            </a:ln>
          </p:spPr>
        </p:sp>
        <p:sp>
          <p:nvSpPr>
            <p:cNvPr id="18" name="TextBox 18"/>
            <p:cNvSpPr txBox="1"/>
            <p:nvPr/>
          </p:nvSpPr>
          <p:spPr>
            <a:xfrm>
              <a:off x="76200" y="76200"/>
              <a:ext cx="660400" cy="660400"/>
            </a:xfrm>
            <a:prstGeom prst="rect">
              <a:avLst/>
            </a:prstGeom>
          </p:spPr>
          <p:txBody>
            <a:bodyPr lIns="50800" tIns="50800" rIns="50800" bIns="50800" rtlCol="0" anchor="ctr"/>
            <a:lstStyle/>
            <a:p>
              <a:pPr algn="ctr">
                <a:lnSpc>
                  <a:spcPts val="2860"/>
                </a:lnSpc>
              </a:pPr>
            </a:p>
          </p:txBody>
        </p:sp>
      </p:grpSp>
      <p:sp>
        <p:nvSpPr>
          <p:cNvPr id="19" name="TextBox 19"/>
          <p:cNvSpPr txBox="1"/>
          <p:nvPr/>
        </p:nvSpPr>
        <p:spPr>
          <a:xfrm>
            <a:off x="1094105" y="2458720"/>
            <a:ext cx="9077325" cy="926465"/>
          </a:xfrm>
          <a:prstGeom prst="rect">
            <a:avLst/>
          </a:prstGeom>
        </p:spPr>
        <p:txBody>
          <a:bodyPr lIns="0" tIns="0" rIns="0" bIns="0" rtlCol="0" anchor="t">
            <a:noAutofit/>
          </a:bodyPr>
          <a:lstStyle/>
          <a:p>
            <a:pPr marL="1250315" lvl="1" indent="-625475">
              <a:lnSpc>
                <a:spcPts val="5790"/>
              </a:lnSpc>
              <a:buAutoNum type="arabicPeriod"/>
            </a:pPr>
            <a:r>
              <a:rPr lang="en-US" sz="5790">
                <a:solidFill>
                  <a:srgbClr val="1E1E1E"/>
                </a:solidFill>
                <a:latin typeface="Paytone One" panose="00000500000000000000"/>
              </a:rPr>
              <a:t> Khởi động máy tính</a:t>
            </a:r>
            <a:endParaRPr lang="en-US" sz="5790">
              <a:solidFill>
                <a:srgbClr val="1E1E1E"/>
              </a:solidFill>
              <a:latin typeface="Paytone One" panose="00000500000000000000"/>
            </a:endParaRPr>
          </a:p>
        </p:txBody>
      </p:sp>
      <p:sp>
        <p:nvSpPr>
          <p:cNvPr id="20" name="TextBox 20"/>
          <p:cNvSpPr txBox="1"/>
          <p:nvPr/>
        </p:nvSpPr>
        <p:spPr>
          <a:xfrm>
            <a:off x="13080365" y="6710045"/>
            <a:ext cx="4445000" cy="913765"/>
          </a:xfrm>
          <a:prstGeom prst="rect">
            <a:avLst/>
          </a:prstGeom>
        </p:spPr>
        <p:txBody>
          <a:bodyPr lIns="0" tIns="0" rIns="0" bIns="0" rtlCol="0" anchor="t">
            <a:noAutofit/>
          </a:bodyPr>
          <a:lstStyle/>
          <a:p>
            <a:pPr>
              <a:lnSpc>
                <a:spcPts val="6670"/>
              </a:lnSpc>
            </a:pPr>
            <a:r>
              <a:rPr lang="en-US" sz="3925">
                <a:solidFill>
                  <a:srgbClr val="1B1B1B"/>
                </a:solidFill>
                <a:latin typeface="Cabin" panose="00000500000000000000"/>
              </a:rPr>
              <a:t>Nút nguồn màn hình</a:t>
            </a:r>
            <a:endParaRPr lang="en-US" sz="3925">
              <a:solidFill>
                <a:srgbClr val="1B1B1B"/>
              </a:solidFill>
              <a:latin typeface="Cabin"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500"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500"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Freeform 2"/>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rot="2700000">
            <a:off x="-750670" y="6149305"/>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2700000">
            <a:off x="16006156" y="-997495"/>
            <a:ext cx="2506287" cy="4114800"/>
          </a:xfrm>
          <a:custGeom>
            <a:avLst/>
            <a:gdLst/>
            <a:ahLst/>
            <a:cxnLst/>
            <a:rect l="l" t="t" r="r" b="b"/>
            <a:pathLst>
              <a:path w="2506287" h="4114800">
                <a:moveTo>
                  <a:pt x="0" y="0"/>
                </a:moveTo>
                <a:lnTo>
                  <a:pt x="2506288" y="0"/>
                </a:lnTo>
                <a:lnTo>
                  <a:pt x="250628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a:off x="5129461" y="-1288191"/>
            <a:ext cx="1887785" cy="2576382"/>
          </a:xfrm>
          <a:custGeom>
            <a:avLst/>
            <a:gdLst/>
            <a:ahLst/>
            <a:cxnLst/>
            <a:rect l="l" t="t" r="r" b="b"/>
            <a:pathLst>
              <a:path w="1887785" h="2576382">
                <a:moveTo>
                  <a:pt x="0" y="0"/>
                </a:moveTo>
                <a:lnTo>
                  <a:pt x="1887785" y="0"/>
                </a:lnTo>
                <a:lnTo>
                  <a:pt x="1887785" y="2576382"/>
                </a:lnTo>
                <a:lnTo>
                  <a:pt x="0" y="25763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5400000">
            <a:off x="12729955" y="8914002"/>
            <a:ext cx="1887785" cy="2576382"/>
          </a:xfrm>
          <a:custGeom>
            <a:avLst/>
            <a:gdLst/>
            <a:ahLst/>
            <a:cxnLst/>
            <a:rect l="l" t="t" r="r" b="b"/>
            <a:pathLst>
              <a:path w="1887785" h="2576382">
                <a:moveTo>
                  <a:pt x="0" y="0"/>
                </a:moveTo>
                <a:lnTo>
                  <a:pt x="1887785" y="0"/>
                </a:lnTo>
                <a:lnTo>
                  <a:pt x="1887785" y="2576382"/>
                </a:lnTo>
                <a:lnTo>
                  <a:pt x="0" y="25763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8495825">
            <a:off x="2392837" y="8144793"/>
            <a:ext cx="4784651" cy="4114800"/>
          </a:xfrm>
          <a:custGeom>
            <a:avLst/>
            <a:gdLst/>
            <a:ahLst/>
            <a:cxnLst/>
            <a:rect l="l" t="t" r="r" b="b"/>
            <a:pathLst>
              <a:path w="4784651" h="4114800">
                <a:moveTo>
                  <a:pt x="0" y="0"/>
                </a:moveTo>
                <a:lnTo>
                  <a:pt x="4784651" y="0"/>
                </a:lnTo>
                <a:lnTo>
                  <a:pt x="4784651"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1" name="Group 11"/>
          <p:cNvGrpSpPr/>
          <p:nvPr/>
        </p:nvGrpSpPr>
        <p:grpSpPr>
          <a:xfrm rot="0">
            <a:off x="7171569" y="496569"/>
            <a:ext cx="4098993" cy="1277322"/>
            <a:chOff x="0" y="0"/>
            <a:chExt cx="5465324" cy="1703096"/>
          </a:xfrm>
        </p:grpSpPr>
        <p:grpSp>
          <p:nvGrpSpPr>
            <p:cNvPr id="12" name="Group 12"/>
            <p:cNvGrpSpPr/>
            <p:nvPr/>
          </p:nvGrpSpPr>
          <p:grpSpPr>
            <a:xfrm rot="0">
              <a:off x="0" y="0"/>
              <a:ext cx="5465324" cy="1703096"/>
              <a:chOff x="0" y="0"/>
              <a:chExt cx="1082583" cy="337353"/>
            </a:xfrm>
          </p:grpSpPr>
          <p:sp>
            <p:nvSpPr>
              <p:cNvPr id="13" name="Freeform 13"/>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4" name="TextBox 14"/>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5" name="TextBox 15"/>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6" name="Freeform 16"/>
          <p:cNvSpPr/>
          <p:nvPr/>
        </p:nvSpPr>
        <p:spPr>
          <a:xfrm>
            <a:off x="4104033" y="3400813"/>
            <a:ext cx="3938641" cy="6321276"/>
          </a:xfrm>
          <a:custGeom>
            <a:avLst/>
            <a:gdLst/>
            <a:ahLst/>
            <a:cxnLst/>
            <a:rect l="l" t="t" r="r" b="b"/>
            <a:pathLst>
              <a:path w="3938641" h="6321276">
                <a:moveTo>
                  <a:pt x="0" y="0"/>
                </a:moveTo>
                <a:lnTo>
                  <a:pt x="3938641" y="0"/>
                </a:lnTo>
                <a:lnTo>
                  <a:pt x="3938641" y="6321275"/>
                </a:lnTo>
                <a:lnTo>
                  <a:pt x="0" y="6321275"/>
                </a:lnTo>
                <a:lnTo>
                  <a:pt x="0" y="0"/>
                </a:lnTo>
                <a:close/>
              </a:path>
            </a:pathLst>
          </a:custGeom>
          <a:blipFill>
            <a:blip r:embed="rId11"/>
            <a:stretch>
              <a:fillRect/>
            </a:stretch>
          </a:blipFill>
        </p:spPr>
      </p:sp>
      <p:sp>
        <p:nvSpPr>
          <p:cNvPr id="17" name="TextBox 17"/>
          <p:cNvSpPr txBox="1"/>
          <p:nvPr/>
        </p:nvSpPr>
        <p:spPr>
          <a:xfrm>
            <a:off x="1093975" y="2458925"/>
            <a:ext cx="9077130" cy="766220"/>
          </a:xfrm>
          <a:prstGeom prst="rect">
            <a:avLst/>
          </a:prstGeom>
        </p:spPr>
        <p:txBody>
          <a:bodyPr lIns="0" tIns="0" rIns="0" bIns="0" rtlCol="0" anchor="t">
            <a:spAutoFit/>
          </a:bodyPr>
          <a:lstStyle/>
          <a:p>
            <a:pPr marL="1250315" lvl="1" indent="-625475">
              <a:lnSpc>
                <a:spcPts val="5790"/>
              </a:lnSpc>
              <a:buAutoNum type="arabicPeriod"/>
            </a:pPr>
            <a:r>
              <a:rPr lang="en-US" sz="5790">
                <a:solidFill>
                  <a:srgbClr val="1E1E1E"/>
                </a:solidFill>
                <a:latin typeface="Paytone One" panose="00000500000000000000"/>
              </a:rPr>
              <a:t> Khởi động máy tính</a:t>
            </a:r>
            <a:endParaRPr lang="en-US" sz="5790">
              <a:solidFill>
                <a:srgbClr val="1E1E1E"/>
              </a:solidFill>
              <a:latin typeface="Paytone One" panose="00000500000000000000"/>
            </a:endParaRPr>
          </a:p>
        </p:txBody>
      </p:sp>
      <p:sp>
        <p:nvSpPr>
          <p:cNvPr id="18" name="AutoShape 18"/>
          <p:cNvSpPr/>
          <p:nvPr/>
        </p:nvSpPr>
        <p:spPr>
          <a:xfrm flipV="1">
            <a:off x="7837616" y="5710362"/>
            <a:ext cx="3432947" cy="0"/>
          </a:xfrm>
          <a:prstGeom prst="line">
            <a:avLst/>
          </a:prstGeom>
          <a:ln w="38100" cap="flat">
            <a:solidFill>
              <a:srgbClr val="FF5757"/>
            </a:solidFill>
            <a:prstDash val="solid"/>
            <a:headEnd type="none" w="sm" len="sm"/>
            <a:tailEnd type="arrow" w="med" len="sm"/>
          </a:ln>
        </p:spPr>
      </p:sp>
      <p:grpSp>
        <p:nvGrpSpPr>
          <p:cNvPr id="19" name="Group 19"/>
          <p:cNvGrpSpPr/>
          <p:nvPr/>
        </p:nvGrpSpPr>
        <p:grpSpPr>
          <a:xfrm rot="0">
            <a:off x="7094180" y="5338644"/>
            <a:ext cx="743436" cy="74343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FF5757"/>
              </a:solidFill>
              <a:prstDash val="solid"/>
              <a:miter/>
            </a:ln>
          </p:spPr>
        </p:sp>
        <p:sp>
          <p:nvSpPr>
            <p:cNvPr id="21" name="TextBox 21"/>
            <p:cNvSpPr txBox="1"/>
            <p:nvPr/>
          </p:nvSpPr>
          <p:spPr>
            <a:xfrm>
              <a:off x="76200" y="76200"/>
              <a:ext cx="660400" cy="660400"/>
            </a:xfrm>
            <a:prstGeom prst="rect">
              <a:avLst/>
            </a:prstGeom>
          </p:spPr>
          <p:txBody>
            <a:bodyPr lIns="50800" tIns="50800" rIns="50800" bIns="50800" rtlCol="0" anchor="ctr"/>
            <a:lstStyle/>
            <a:p>
              <a:pPr algn="ctr">
                <a:lnSpc>
                  <a:spcPts val="2860"/>
                </a:lnSpc>
              </a:pPr>
            </a:p>
          </p:txBody>
        </p:sp>
      </p:grpSp>
      <p:sp>
        <p:nvSpPr>
          <p:cNvPr id="22" name="TextBox 22"/>
          <p:cNvSpPr txBox="1"/>
          <p:nvPr/>
        </p:nvSpPr>
        <p:spPr>
          <a:xfrm>
            <a:off x="11548745" y="5222240"/>
            <a:ext cx="4627880" cy="915670"/>
          </a:xfrm>
          <a:prstGeom prst="rect">
            <a:avLst/>
          </a:prstGeom>
        </p:spPr>
        <p:txBody>
          <a:bodyPr lIns="0" tIns="0" rIns="0" bIns="0" rtlCol="0" anchor="t">
            <a:noAutofit/>
          </a:bodyPr>
          <a:lstStyle/>
          <a:p>
            <a:pPr>
              <a:lnSpc>
                <a:spcPts val="6670"/>
              </a:lnSpc>
            </a:pPr>
            <a:r>
              <a:rPr lang="en-US" sz="3925">
                <a:solidFill>
                  <a:srgbClr val="1B1B1B"/>
                </a:solidFill>
                <a:latin typeface="Cabin" panose="00000500000000000000"/>
              </a:rPr>
              <a:t>Nút nguồn thân máy</a:t>
            </a:r>
            <a:endParaRPr lang="en-US" sz="3925">
              <a:solidFill>
                <a:srgbClr val="1B1B1B"/>
              </a:solidFill>
              <a:latin typeface="Cabin"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500"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2" grpId="0"/>
      <p:bldP spid="2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grpSp>
        <p:nvGrpSpPr>
          <p:cNvPr id="2" name="Group 2"/>
          <p:cNvGrpSpPr/>
          <p:nvPr/>
        </p:nvGrpSpPr>
        <p:grpSpPr>
          <a:xfrm rot="0">
            <a:off x="666025" y="4119902"/>
            <a:ext cx="8193507" cy="4187415"/>
            <a:chOff x="0" y="0"/>
            <a:chExt cx="2157961" cy="1102858"/>
          </a:xfrm>
        </p:grpSpPr>
        <p:sp>
          <p:nvSpPr>
            <p:cNvPr id="3" name="Freeform 3"/>
            <p:cNvSpPr/>
            <p:nvPr/>
          </p:nvSpPr>
          <p:spPr>
            <a:xfrm>
              <a:off x="0" y="0"/>
              <a:ext cx="2157961" cy="1102858"/>
            </a:xfrm>
            <a:custGeom>
              <a:avLst/>
              <a:gdLst/>
              <a:ahLst/>
              <a:cxnLst/>
              <a:rect l="l" t="t" r="r" b="b"/>
              <a:pathLst>
                <a:path w="2157961" h="1102858">
                  <a:moveTo>
                    <a:pt x="42520" y="0"/>
                  </a:moveTo>
                  <a:lnTo>
                    <a:pt x="2115441" y="0"/>
                  </a:lnTo>
                  <a:cubicBezTo>
                    <a:pt x="2126718" y="0"/>
                    <a:pt x="2137533" y="4480"/>
                    <a:pt x="2145507" y="12454"/>
                  </a:cubicBezTo>
                  <a:cubicBezTo>
                    <a:pt x="2153481" y="20428"/>
                    <a:pt x="2157961" y="31243"/>
                    <a:pt x="2157961" y="42520"/>
                  </a:cubicBezTo>
                  <a:lnTo>
                    <a:pt x="2157961" y="1060339"/>
                  </a:lnTo>
                  <a:cubicBezTo>
                    <a:pt x="2157961" y="1083822"/>
                    <a:pt x="2138924" y="1102858"/>
                    <a:pt x="2115441" y="1102858"/>
                  </a:cubicBezTo>
                  <a:lnTo>
                    <a:pt x="42520" y="1102858"/>
                  </a:lnTo>
                  <a:cubicBezTo>
                    <a:pt x="19037" y="1102858"/>
                    <a:pt x="0" y="1083822"/>
                    <a:pt x="0" y="1060339"/>
                  </a:cubicBezTo>
                  <a:lnTo>
                    <a:pt x="0" y="42520"/>
                  </a:lnTo>
                  <a:cubicBezTo>
                    <a:pt x="0" y="19037"/>
                    <a:pt x="19037" y="0"/>
                    <a:pt x="42520" y="0"/>
                  </a:cubicBezTo>
                  <a:close/>
                </a:path>
              </a:pathLst>
            </a:custGeom>
            <a:solidFill>
              <a:srgbClr val="FFFFFF"/>
            </a:solidFill>
            <a:ln w="57150" cap="rnd">
              <a:solidFill>
                <a:srgbClr val="3E82A3"/>
              </a:solidFill>
              <a:prstDash val="solid"/>
              <a:round/>
            </a:ln>
          </p:spPr>
        </p:sp>
        <p:sp>
          <p:nvSpPr>
            <p:cNvPr id="4" name="TextBox 4"/>
            <p:cNvSpPr txBox="1"/>
            <p:nvPr/>
          </p:nvSpPr>
          <p:spPr>
            <a:xfrm>
              <a:off x="0" y="-38100"/>
              <a:ext cx="2157961" cy="1140958"/>
            </a:xfrm>
            <a:prstGeom prst="rect">
              <a:avLst/>
            </a:prstGeom>
          </p:spPr>
          <p:txBody>
            <a:bodyPr lIns="50800" tIns="50800" rIns="50800" bIns="50800" rtlCol="0" anchor="ctr"/>
            <a:lstStyle/>
            <a:p>
              <a:pPr algn="ctr">
                <a:lnSpc>
                  <a:spcPts val="2660"/>
                </a:lnSpc>
              </a:pPr>
            </a:p>
          </p:txBody>
        </p:sp>
      </p:grpSp>
      <p:sp>
        <p:nvSpPr>
          <p:cNvPr id="5" name="Freeform 5"/>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9" name="Freeform 9"/>
          <p:cNvSpPr/>
          <p:nvPr/>
        </p:nvSpPr>
        <p:spPr>
          <a:xfrm>
            <a:off x="7680977" y="3432330"/>
            <a:ext cx="2918079" cy="1375145"/>
          </a:xfrm>
          <a:custGeom>
            <a:avLst/>
            <a:gdLst/>
            <a:ahLst/>
            <a:cxnLst/>
            <a:rect l="l" t="t" r="r" b="b"/>
            <a:pathLst>
              <a:path w="2918079" h="1375145">
                <a:moveTo>
                  <a:pt x="0" y="0"/>
                </a:moveTo>
                <a:lnTo>
                  <a:pt x="2918079" y="0"/>
                </a:lnTo>
                <a:lnTo>
                  <a:pt x="2918079" y="1375145"/>
                </a:lnTo>
                <a:lnTo>
                  <a:pt x="0" y="13751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8253893" y="8755368"/>
            <a:ext cx="1295130" cy="1291892"/>
          </a:xfrm>
          <a:custGeom>
            <a:avLst/>
            <a:gdLst/>
            <a:ahLst/>
            <a:cxnLst/>
            <a:rect l="l" t="t" r="r" b="b"/>
            <a:pathLst>
              <a:path w="1295130" h="1291892">
                <a:moveTo>
                  <a:pt x="0" y="0"/>
                </a:moveTo>
                <a:lnTo>
                  <a:pt x="1295130" y="0"/>
                </a:lnTo>
                <a:lnTo>
                  <a:pt x="1295130" y="1291892"/>
                </a:lnTo>
                <a:lnTo>
                  <a:pt x="0" y="12918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1" name="Group 11"/>
          <p:cNvGrpSpPr/>
          <p:nvPr/>
        </p:nvGrpSpPr>
        <p:grpSpPr>
          <a:xfrm rot="0">
            <a:off x="7171569" y="496569"/>
            <a:ext cx="4098993" cy="1277322"/>
            <a:chOff x="0" y="0"/>
            <a:chExt cx="5465324" cy="1703096"/>
          </a:xfrm>
        </p:grpSpPr>
        <p:grpSp>
          <p:nvGrpSpPr>
            <p:cNvPr id="12" name="Group 12"/>
            <p:cNvGrpSpPr/>
            <p:nvPr/>
          </p:nvGrpSpPr>
          <p:grpSpPr>
            <a:xfrm rot="0">
              <a:off x="0" y="0"/>
              <a:ext cx="5465324" cy="1703096"/>
              <a:chOff x="0" y="0"/>
              <a:chExt cx="1082583" cy="337353"/>
            </a:xfrm>
          </p:grpSpPr>
          <p:sp>
            <p:nvSpPr>
              <p:cNvPr id="13" name="Freeform 13"/>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4" name="TextBox 14"/>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5" name="TextBox 15"/>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6" name="TextBox 16"/>
          <p:cNvSpPr txBox="1"/>
          <p:nvPr/>
        </p:nvSpPr>
        <p:spPr>
          <a:xfrm>
            <a:off x="666115" y="2479040"/>
            <a:ext cx="9077325" cy="945515"/>
          </a:xfrm>
          <a:prstGeom prst="rect">
            <a:avLst/>
          </a:prstGeom>
        </p:spPr>
        <p:txBody>
          <a:bodyPr lIns="0" tIns="0" rIns="0" bIns="0" rtlCol="0" anchor="t">
            <a:noAutofit/>
          </a:bodyPr>
          <a:lstStyle/>
          <a:p>
            <a:pPr>
              <a:lnSpc>
                <a:spcPts val="5790"/>
              </a:lnSpc>
            </a:pPr>
            <a:r>
              <a:rPr lang="en-US" sz="5790">
                <a:solidFill>
                  <a:srgbClr val="1E1E1E"/>
                </a:solidFill>
                <a:latin typeface="Paytone One" panose="00000500000000000000"/>
              </a:rPr>
              <a:t>1. Khởi động máy tính</a:t>
            </a:r>
            <a:endParaRPr lang="en-US" sz="5790">
              <a:solidFill>
                <a:srgbClr val="1E1E1E"/>
              </a:solidFill>
              <a:latin typeface="Paytone One" panose="00000500000000000000"/>
            </a:endParaRPr>
          </a:p>
        </p:txBody>
      </p:sp>
      <p:grpSp>
        <p:nvGrpSpPr>
          <p:cNvPr id="17" name="Group 17"/>
          <p:cNvGrpSpPr/>
          <p:nvPr/>
        </p:nvGrpSpPr>
        <p:grpSpPr>
          <a:xfrm rot="0">
            <a:off x="9920945" y="2925586"/>
            <a:ext cx="7708265" cy="5381731"/>
            <a:chOff x="0" y="0"/>
            <a:chExt cx="10277687" cy="7175642"/>
          </a:xfrm>
        </p:grpSpPr>
        <p:sp>
          <p:nvSpPr>
            <p:cNvPr id="18" name="Freeform 18"/>
            <p:cNvSpPr/>
            <p:nvPr/>
          </p:nvSpPr>
          <p:spPr>
            <a:xfrm rot="-961217">
              <a:off x="5967384" y="4101872"/>
              <a:ext cx="1172821" cy="1411729"/>
            </a:xfrm>
            <a:custGeom>
              <a:avLst/>
              <a:gdLst/>
              <a:ahLst/>
              <a:cxnLst/>
              <a:rect l="l" t="t" r="r" b="b"/>
              <a:pathLst>
                <a:path w="1172821" h="1411729">
                  <a:moveTo>
                    <a:pt x="0" y="0"/>
                  </a:moveTo>
                  <a:lnTo>
                    <a:pt x="1172821" y="0"/>
                  </a:lnTo>
                  <a:lnTo>
                    <a:pt x="1172821" y="1411730"/>
                  </a:lnTo>
                  <a:lnTo>
                    <a:pt x="0" y="1411730"/>
                  </a:lnTo>
                  <a:lnTo>
                    <a:pt x="0" y="0"/>
                  </a:lnTo>
                  <a:close/>
                </a:path>
              </a:pathLst>
            </a:custGeom>
            <a:blipFill>
              <a:blip r:embed="rId9"/>
              <a:stretch>
                <a:fillRect/>
              </a:stretch>
            </a:blipFill>
          </p:spPr>
        </p:sp>
        <p:sp>
          <p:nvSpPr>
            <p:cNvPr id="19" name="Freeform 19"/>
            <p:cNvSpPr/>
            <p:nvPr/>
          </p:nvSpPr>
          <p:spPr>
            <a:xfrm rot="364181">
              <a:off x="4023011" y="2949293"/>
              <a:ext cx="2882771" cy="1231729"/>
            </a:xfrm>
            <a:custGeom>
              <a:avLst/>
              <a:gdLst/>
              <a:ahLst/>
              <a:cxnLst/>
              <a:rect l="l" t="t" r="r" b="b"/>
              <a:pathLst>
                <a:path w="2882771" h="1231729">
                  <a:moveTo>
                    <a:pt x="0" y="0"/>
                  </a:moveTo>
                  <a:lnTo>
                    <a:pt x="2882770" y="0"/>
                  </a:lnTo>
                  <a:lnTo>
                    <a:pt x="2882770" y="1231729"/>
                  </a:lnTo>
                  <a:lnTo>
                    <a:pt x="0" y="1231729"/>
                  </a:lnTo>
                  <a:lnTo>
                    <a:pt x="0" y="0"/>
                  </a:lnTo>
                  <a:close/>
                </a:path>
              </a:pathLst>
            </a:custGeom>
            <a:blipFill>
              <a:blip r:embed="rId10"/>
              <a:stretch>
                <a:fillRect/>
              </a:stretch>
            </a:blipFill>
          </p:spPr>
        </p:sp>
        <p:sp>
          <p:nvSpPr>
            <p:cNvPr id="20" name="Freeform 20"/>
            <p:cNvSpPr/>
            <p:nvPr/>
          </p:nvSpPr>
          <p:spPr>
            <a:xfrm>
              <a:off x="2840306" y="3706235"/>
              <a:ext cx="4116395" cy="1629406"/>
            </a:xfrm>
            <a:custGeom>
              <a:avLst/>
              <a:gdLst/>
              <a:ahLst/>
              <a:cxnLst/>
              <a:rect l="l" t="t" r="r" b="b"/>
              <a:pathLst>
                <a:path w="4116395" h="1629406">
                  <a:moveTo>
                    <a:pt x="0" y="0"/>
                  </a:moveTo>
                  <a:lnTo>
                    <a:pt x="4116395" y="0"/>
                  </a:lnTo>
                  <a:lnTo>
                    <a:pt x="4116395" y="1629406"/>
                  </a:lnTo>
                  <a:lnTo>
                    <a:pt x="0" y="1629406"/>
                  </a:lnTo>
                  <a:lnTo>
                    <a:pt x="0" y="0"/>
                  </a:lnTo>
                  <a:close/>
                </a:path>
              </a:pathLst>
            </a:custGeom>
            <a:blipFill>
              <a:blip r:embed="rId11"/>
              <a:stretch>
                <a:fillRect/>
              </a:stretch>
            </a:blipFill>
          </p:spPr>
        </p:sp>
        <p:sp>
          <p:nvSpPr>
            <p:cNvPr id="21" name="Freeform 21"/>
            <p:cNvSpPr/>
            <p:nvPr/>
          </p:nvSpPr>
          <p:spPr>
            <a:xfrm>
              <a:off x="0" y="0"/>
              <a:ext cx="6022808" cy="4697671"/>
            </a:xfrm>
            <a:custGeom>
              <a:avLst/>
              <a:gdLst/>
              <a:ahLst/>
              <a:cxnLst/>
              <a:rect l="l" t="t" r="r" b="b"/>
              <a:pathLst>
                <a:path w="6022808" h="4697671">
                  <a:moveTo>
                    <a:pt x="0" y="0"/>
                  </a:moveTo>
                  <a:lnTo>
                    <a:pt x="6022808" y="0"/>
                  </a:lnTo>
                  <a:lnTo>
                    <a:pt x="6022808" y="4697671"/>
                  </a:lnTo>
                  <a:lnTo>
                    <a:pt x="0" y="4697671"/>
                  </a:lnTo>
                  <a:lnTo>
                    <a:pt x="0" y="0"/>
                  </a:lnTo>
                  <a:close/>
                </a:path>
              </a:pathLst>
            </a:custGeom>
            <a:blipFill>
              <a:blip r:embed="rId12"/>
              <a:stretch>
                <a:fillRect/>
              </a:stretch>
            </a:blipFill>
          </p:spPr>
        </p:sp>
        <p:sp>
          <p:nvSpPr>
            <p:cNvPr id="22" name="Freeform 22"/>
            <p:cNvSpPr/>
            <p:nvPr/>
          </p:nvSpPr>
          <p:spPr>
            <a:xfrm>
              <a:off x="464426" y="5215794"/>
              <a:ext cx="6190417" cy="1959848"/>
            </a:xfrm>
            <a:custGeom>
              <a:avLst/>
              <a:gdLst/>
              <a:ahLst/>
              <a:cxnLst/>
              <a:rect l="l" t="t" r="r" b="b"/>
              <a:pathLst>
                <a:path w="6190417" h="1959848">
                  <a:moveTo>
                    <a:pt x="0" y="0"/>
                  </a:moveTo>
                  <a:lnTo>
                    <a:pt x="6190417" y="0"/>
                  </a:lnTo>
                  <a:lnTo>
                    <a:pt x="6190417" y="1959848"/>
                  </a:lnTo>
                  <a:lnTo>
                    <a:pt x="0" y="1959848"/>
                  </a:lnTo>
                  <a:lnTo>
                    <a:pt x="0" y="0"/>
                  </a:lnTo>
                  <a:close/>
                </a:path>
              </a:pathLst>
            </a:custGeom>
            <a:blipFill>
              <a:blip r:embed="rId13"/>
              <a:stretch>
                <a:fillRect/>
              </a:stretch>
            </a:blipFill>
          </p:spPr>
        </p:sp>
        <p:sp>
          <p:nvSpPr>
            <p:cNvPr id="23" name="Freeform 23"/>
            <p:cNvSpPr/>
            <p:nvPr/>
          </p:nvSpPr>
          <p:spPr>
            <a:xfrm>
              <a:off x="6654843" y="381277"/>
              <a:ext cx="3622844" cy="5814440"/>
            </a:xfrm>
            <a:custGeom>
              <a:avLst/>
              <a:gdLst/>
              <a:ahLst/>
              <a:cxnLst/>
              <a:rect l="l" t="t" r="r" b="b"/>
              <a:pathLst>
                <a:path w="3622844" h="5814440">
                  <a:moveTo>
                    <a:pt x="0" y="0"/>
                  </a:moveTo>
                  <a:lnTo>
                    <a:pt x="3622844" y="0"/>
                  </a:lnTo>
                  <a:lnTo>
                    <a:pt x="3622844" y="5814441"/>
                  </a:lnTo>
                  <a:lnTo>
                    <a:pt x="0" y="5814441"/>
                  </a:lnTo>
                  <a:lnTo>
                    <a:pt x="0" y="0"/>
                  </a:lnTo>
                  <a:close/>
                </a:path>
              </a:pathLst>
            </a:custGeom>
            <a:blipFill>
              <a:blip r:embed="rId14"/>
              <a:stretch>
                <a:fillRect/>
              </a:stretch>
            </a:blipFill>
          </p:spPr>
        </p:sp>
      </p:grpSp>
      <p:sp>
        <p:nvSpPr>
          <p:cNvPr id="24" name="TextBox 24"/>
          <p:cNvSpPr txBox="1"/>
          <p:nvPr/>
        </p:nvSpPr>
        <p:spPr>
          <a:xfrm>
            <a:off x="1267460" y="4435475"/>
            <a:ext cx="6981825" cy="3641725"/>
          </a:xfrm>
          <a:prstGeom prst="rect">
            <a:avLst/>
          </a:prstGeom>
        </p:spPr>
        <p:txBody>
          <a:bodyPr lIns="0" tIns="0" rIns="0" bIns="0" rtlCol="0" anchor="t">
            <a:noAutofit/>
          </a:bodyPr>
          <a:lstStyle/>
          <a:p>
            <a:pPr>
              <a:lnSpc>
                <a:spcPts val="6785"/>
              </a:lnSpc>
            </a:pPr>
            <a:r>
              <a:rPr lang="en-US" sz="3990">
                <a:solidFill>
                  <a:srgbClr val="1B1B1B"/>
                </a:solidFill>
                <a:latin typeface="Cabin Bold" panose="00000800000000000000"/>
              </a:rPr>
              <a:t>Thực hiện các thao tác sau đây để khởi động máy tính và quan sát màn hình khi hoàn thành khởi động</a:t>
            </a:r>
            <a:endParaRPr lang="en-US" sz="3990">
              <a:solidFill>
                <a:srgbClr val="1B1B1B"/>
              </a:solidFill>
              <a:latin typeface="Cabin Bold" panose="00000800000000000000"/>
            </a:endParaRPr>
          </a:p>
        </p:txBody>
      </p:sp>
      <p:sp>
        <p:nvSpPr>
          <p:cNvPr id="25" name="TextBox 25"/>
          <p:cNvSpPr txBox="1"/>
          <p:nvPr/>
        </p:nvSpPr>
        <p:spPr>
          <a:xfrm>
            <a:off x="12379960" y="8270240"/>
            <a:ext cx="3568700" cy="953770"/>
          </a:xfrm>
          <a:prstGeom prst="rect">
            <a:avLst/>
          </a:prstGeom>
        </p:spPr>
        <p:txBody>
          <a:bodyPr lIns="0" tIns="0" rIns="0" bIns="0" rtlCol="0" anchor="t">
            <a:noAutofit/>
          </a:bodyPr>
          <a:lstStyle/>
          <a:p>
            <a:pPr>
              <a:lnSpc>
                <a:spcPts val="6670"/>
              </a:lnSpc>
            </a:pPr>
            <a:r>
              <a:rPr lang="en-US" sz="3925">
                <a:solidFill>
                  <a:srgbClr val="1B1B1B"/>
                </a:solidFill>
                <a:latin typeface="Cabin" panose="00000500000000000000"/>
              </a:rPr>
              <a:t>Máy tính để bàn</a:t>
            </a:r>
            <a:endParaRPr lang="en-US" sz="3925">
              <a:solidFill>
                <a:srgbClr val="1B1B1B"/>
              </a:solidFill>
              <a:latin typeface="Cabin"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grpSp>
        <p:nvGrpSpPr>
          <p:cNvPr id="2" name="Group 2"/>
          <p:cNvGrpSpPr/>
          <p:nvPr/>
        </p:nvGrpSpPr>
        <p:grpSpPr>
          <a:xfrm rot="0">
            <a:off x="3868031" y="2188517"/>
            <a:ext cx="10551939" cy="7367118"/>
            <a:chOff x="0" y="0"/>
            <a:chExt cx="14069252" cy="9822824"/>
          </a:xfrm>
        </p:grpSpPr>
        <p:sp>
          <p:nvSpPr>
            <p:cNvPr id="3" name="Freeform 3"/>
            <p:cNvSpPr/>
            <p:nvPr/>
          </p:nvSpPr>
          <p:spPr>
            <a:xfrm rot="-961217">
              <a:off x="8168825" y="5615104"/>
              <a:ext cx="1605490" cy="1932534"/>
            </a:xfrm>
            <a:custGeom>
              <a:avLst/>
              <a:gdLst/>
              <a:ahLst/>
              <a:cxnLst/>
              <a:rect l="l" t="t" r="r" b="b"/>
              <a:pathLst>
                <a:path w="1605490" h="1932534">
                  <a:moveTo>
                    <a:pt x="0" y="0"/>
                  </a:moveTo>
                  <a:lnTo>
                    <a:pt x="1605489" y="0"/>
                  </a:lnTo>
                  <a:lnTo>
                    <a:pt x="1605489" y="1932533"/>
                  </a:lnTo>
                  <a:lnTo>
                    <a:pt x="0" y="1932533"/>
                  </a:lnTo>
                  <a:lnTo>
                    <a:pt x="0" y="0"/>
                  </a:lnTo>
                  <a:close/>
                </a:path>
              </a:pathLst>
            </a:custGeom>
            <a:blipFill>
              <a:blip r:embed="rId1"/>
              <a:stretch>
                <a:fillRect/>
              </a:stretch>
            </a:blipFill>
          </p:spPr>
        </p:sp>
        <p:sp>
          <p:nvSpPr>
            <p:cNvPr id="4" name="Freeform 4"/>
            <p:cNvSpPr/>
            <p:nvPr/>
          </p:nvSpPr>
          <p:spPr>
            <a:xfrm rot="364181">
              <a:off x="5507149" y="4037323"/>
              <a:ext cx="3946260" cy="1686129"/>
            </a:xfrm>
            <a:custGeom>
              <a:avLst/>
              <a:gdLst/>
              <a:ahLst/>
              <a:cxnLst/>
              <a:rect l="l" t="t" r="r" b="b"/>
              <a:pathLst>
                <a:path w="3946260" h="1686129">
                  <a:moveTo>
                    <a:pt x="0" y="0"/>
                  </a:moveTo>
                  <a:lnTo>
                    <a:pt x="3946260" y="0"/>
                  </a:lnTo>
                  <a:lnTo>
                    <a:pt x="3946260" y="1686130"/>
                  </a:lnTo>
                  <a:lnTo>
                    <a:pt x="0" y="1686130"/>
                  </a:lnTo>
                  <a:lnTo>
                    <a:pt x="0" y="0"/>
                  </a:lnTo>
                  <a:close/>
                </a:path>
              </a:pathLst>
            </a:custGeom>
            <a:blipFill>
              <a:blip r:embed="rId2"/>
              <a:stretch>
                <a:fillRect/>
              </a:stretch>
            </a:blipFill>
          </p:spPr>
        </p:sp>
        <p:sp>
          <p:nvSpPr>
            <p:cNvPr id="5" name="Freeform 5"/>
            <p:cNvSpPr/>
            <p:nvPr/>
          </p:nvSpPr>
          <p:spPr>
            <a:xfrm>
              <a:off x="3888130" y="5073511"/>
              <a:ext cx="5634984" cy="2230514"/>
            </a:xfrm>
            <a:custGeom>
              <a:avLst/>
              <a:gdLst/>
              <a:ahLst/>
              <a:cxnLst/>
              <a:rect l="l" t="t" r="r" b="b"/>
              <a:pathLst>
                <a:path w="5634984" h="2230514">
                  <a:moveTo>
                    <a:pt x="0" y="0"/>
                  </a:moveTo>
                  <a:lnTo>
                    <a:pt x="5634984" y="0"/>
                  </a:lnTo>
                  <a:lnTo>
                    <a:pt x="5634984" y="2230514"/>
                  </a:lnTo>
                  <a:lnTo>
                    <a:pt x="0" y="2230514"/>
                  </a:lnTo>
                  <a:lnTo>
                    <a:pt x="0" y="0"/>
                  </a:lnTo>
                  <a:close/>
                </a:path>
              </a:pathLst>
            </a:custGeom>
            <a:blipFill>
              <a:blip r:embed="rId3"/>
              <a:stretch>
                <a:fillRect/>
              </a:stretch>
            </a:blipFill>
          </p:spPr>
        </p:sp>
        <p:sp>
          <p:nvSpPr>
            <p:cNvPr id="6" name="Freeform 6"/>
            <p:cNvSpPr/>
            <p:nvPr/>
          </p:nvSpPr>
          <p:spPr>
            <a:xfrm>
              <a:off x="0" y="0"/>
              <a:ext cx="8244696" cy="6430699"/>
            </a:xfrm>
            <a:custGeom>
              <a:avLst/>
              <a:gdLst/>
              <a:ahLst/>
              <a:cxnLst/>
              <a:rect l="l" t="t" r="r" b="b"/>
              <a:pathLst>
                <a:path w="8244696" h="6430699">
                  <a:moveTo>
                    <a:pt x="0" y="0"/>
                  </a:moveTo>
                  <a:lnTo>
                    <a:pt x="8244696" y="0"/>
                  </a:lnTo>
                  <a:lnTo>
                    <a:pt x="8244696" y="6430699"/>
                  </a:lnTo>
                  <a:lnTo>
                    <a:pt x="0" y="6430699"/>
                  </a:lnTo>
                  <a:lnTo>
                    <a:pt x="0" y="0"/>
                  </a:lnTo>
                  <a:close/>
                </a:path>
              </a:pathLst>
            </a:custGeom>
            <a:blipFill>
              <a:blip r:embed="rId4"/>
              <a:stretch>
                <a:fillRect/>
              </a:stretch>
            </a:blipFill>
          </p:spPr>
        </p:sp>
        <p:sp>
          <p:nvSpPr>
            <p:cNvPr id="7" name="Freeform 7"/>
            <p:cNvSpPr/>
            <p:nvPr/>
          </p:nvSpPr>
          <p:spPr>
            <a:xfrm>
              <a:off x="635759" y="7139964"/>
              <a:ext cx="8474138" cy="2682860"/>
            </a:xfrm>
            <a:custGeom>
              <a:avLst/>
              <a:gdLst/>
              <a:ahLst/>
              <a:cxnLst/>
              <a:rect l="l" t="t" r="r" b="b"/>
              <a:pathLst>
                <a:path w="8474138" h="2682860">
                  <a:moveTo>
                    <a:pt x="0" y="0"/>
                  </a:moveTo>
                  <a:lnTo>
                    <a:pt x="8474138" y="0"/>
                  </a:lnTo>
                  <a:lnTo>
                    <a:pt x="8474138" y="2682860"/>
                  </a:lnTo>
                  <a:lnTo>
                    <a:pt x="0" y="2682860"/>
                  </a:lnTo>
                  <a:lnTo>
                    <a:pt x="0" y="0"/>
                  </a:lnTo>
                  <a:close/>
                </a:path>
              </a:pathLst>
            </a:custGeom>
            <a:blipFill>
              <a:blip r:embed="rId5"/>
              <a:stretch>
                <a:fillRect/>
              </a:stretch>
            </a:blipFill>
          </p:spPr>
        </p:sp>
        <p:sp>
          <p:nvSpPr>
            <p:cNvPr id="8" name="Freeform 8"/>
            <p:cNvSpPr/>
            <p:nvPr/>
          </p:nvSpPr>
          <p:spPr>
            <a:xfrm>
              <a:off x="9109897" y="521935"/>
              <a:ext cx="4959355" cy="7959459"/>
            </a:xfrm>
            <a:custGeom>
              <a:avLst/>
              <a:gdLst/>
              <a:ahLst/>
              <a:cxnLst/>
              <a:rect l="l" t="t" r="r" b="b"/>
              <a:pathLst>
                <a:path w="4959355" h="7959459">
                  <a:moveTo>
                    <a:pt x="0" y="0"/>
                  </a:moveTo>
                  <a:lnTo>
                    <a:pt x="4959355" y="0"/>
                  </a:lnTo>
                  <a:lnTo>
                    <a:pt x="4959355" y="7959459"/>
                  </a:lnTo>
                  <a:lnTo>
                    <a:pt x="0" y="7959459"/>
                  </a:lnTo>
                  <a:lnTo>
                    <a:pt x="0" y="0"/>
                  </a:lnTo>
                  <a:close/>
                </a:path>
              </a:pathLst>
            </a:custGeom>
            <a:blipFill>
              <a:blip r:embed="rId6"/>
              <a:stretch>
                <a:fillRect/>
              </a:stretch>
            </a:blipFill>
          </p:spPr>
        </p:sp>
      </p:grpSp>
      <p:grpSp>
        <p:nvGrpSpPr>
          <p:cNvPr id="9" name="Group 9"/>
          <p:cNvGrpSpPr/>
          <p:nvPr/>
        </p:nvGrpSpPr>
        <p:grpSpPr>
          <a:xfrm rot="-3459169">
            <a:off x="13503354" y="4367467"/>
            <a:ext cx="743436" cy="74343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5757"/>
              </a:solidFill>
              <a:prstDash val="solid"/>
              <a:miter/>
            </a:ln>
          </p:spPr>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2860"/>
                </a:lnSpc>
              </a:pPr>
            </a:p>
          </p:txBody>
        </p:sp>
      </p:grpSp>
      <p:sp>
        <p:nvSpPr>
          <p:cNvPr id="12" name="TextBox 12"/>
          <p:cNvSpPr txBox="1"/>
          <p:nvPr/>
        </p:nvSpPr>
        <p:spPr>
          <a:xfrm>
            <a:off x="9958705" y="541020"/>
            <a:ext cx="7300595" cy="1024255"/>
          </a:xfrm>
          <a:prstGeom prst="rect">
            <a:avLst/>
          </a:prstGeom>
        </p:spPr>
        <p:txBody>
          <a:bodyPr lIns="0" tIns="0" rIns="0" bIns="0" rtlCol="0" anchor="t">
            <a:noAutofit/>
          </a:bodyPr>
          <a:lstStyle/>
          <a:p>
            <a:pPr>
              <a:lnSpc>
                <a:spcPts val="6670"/>
              </a:lnSpc>
            </a:pPr>
            <a:r>
              <a:rPr lang="en-US" sz="3925">
                <a:solidFill>
                  <a:srgbClr val="1B1B1B"/>
                </a:solidFill>
                <a:latin typeface="Cabin" panose="00000500000000000000"/>
              </a:rPr>
              <a:t>[2] Nhấn nút nguồn trên thân máy</a:t>
            </a:r>
            <a:endParaRPr lang="en-US" sz="3925">
              <a:solidFill>
                <a:srgbClr val="1B1B1B"/>
              </a:solidFill>
              <a:latin typeface="Cabin" panose="00000500000000000000"/>
            </a:endParaRPr>
          </a:p>
        </p:txBody>
      </p:sp>
      <p:sp>
        <p:nvSpPr>
          <p:cNvPr id="13" name="TextBox 13"/>
          <p:cNvSpPr txBox="1"/>
          <p:nvPr/>
        </p:nvSpPr>
        <p:spPr>
          <a:xfrm>
            <a:off x="737235" y="541020"/>
            <a:ext cx="6261735" cy="951230"/>
          </a:xfrm>
          <a:prstGeom prst="rect">
            <a:avLst/>
          </a:prstGeom>
        </p:spPr>
        <p:txBody>
          <a:bodyPr lIns="0" tIns="0" rIns="0" bIns="0" rtlCol="0" anchor="t">
            <a:noAutofit/>
          </a:bodyPr>
          <a:lstStyle/>
          <a:p>
            <a:pPr>
              <a:lnSpc>
                <a:spcPts val="6670"/>
              </a:lnSpc>
            </a:pPr>
            <a:r>
              <a:rPr lang="en-US" sz="3925">
                <a:solidFill>
                  <a:srgbClr val="1B1B1B"/>
                </a:solidFill>
                <a:latin typeface="Cabin" panose="00000500000000000000"/>
              </a:rPr>
              <a:t>[1] Nhấn nút nguồn màn hình</a:t>
            </a:r>
            <a:endParaRPr lang="en-US" sz="3925">
              <a:solidFill>
                <a:srgbClr val="1B1B1B"/>
              </a:solidFill>
              <a:latin typeface="Cabin" panose="00000500000000000000"/>
            </a:endParaRPr>
          </a:p>
        </p:txBody>
      </p:sp>
      <p:sp>
        <p:nvSpPr>
          <p:cNvPr id="14" name="AutoShape 14"/>
          <p:cNvSpPr/>
          <p:nvPr/>
        </p:nvSpPr>
        <p:spPr>
          <a:xfrm>
            <a:off x="13608956" y="1326035"/>
            <a:ext cx="237220" cy="3042535"/>
          </a:xfrm>
          <a:prstGeom prst="line">
            <a:avLst/>
          </a:prstGeom>
          <a:ln w="76200" cap="flat">
            <a:solidFill>
              <a:srgbClr val="FF5757"/>
            </a:solidFill>
            <a:prstDash val="solid"/>
            <a:headEnd type="none" w="sm" len="sm"/>
            <a:tailEnd type="arrow" w="med" len="sm"/>
          </a:ln>
        </p:spPr>
      </p:sp>
      <p:grpSp>
        <p:nvGrpSpPr>
          <p:cNvPr id="15" name="Group 15"/>
          <p:cNvGrpSpPr/>
          <p:nvPr/>
        </p:nvGrpSpPr>
        <p:grpSpPr>
          <a:xfrm rot="-3459169">
            <a:off x="9748914" y="5580718"/>
            <a:ext cx="419396" cy="41939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a:solidFill>
                <a:srgbClr val="FF5757"/>
              </a:solidFill>
              <a:prstDash val="solid"/>
              <a:miter/>
            </a:ln>
          </p:spPr>
        </p:sp>
        <p:sp>
          <p:nvSpPr>
            <p:cNvPr id="17" name="TextBox 17"/>
            <p:cNvSpPr txBox="1"/>
            <p:nvPr/>
          </p:nvSpPr>
          <p:spPr>
            <a:xfrm>
              <a:off x="76200" y="76200"/>
              <a:ext cx="660400" cy="660400"/>
            </a:xfrm>
            <a:prstGeom prst="rect">
              <a:avLst/>
            </a:prstGeom>
          </p:spPr>
          <p:txBody>
            <a:bodyPr lIns="50800" tIns="50800" rIns="50800" bIns="50800" rtlCol="0" anchor="ctr"/>
            <a:lstStyle/>
            <a:p>
              <a:pPr algn="ctr">
                <a:lnSpc>
                  <a:spcPts val="2860"/>
                </a:lnSpc>
              </a:pPr>
            </a:p>
          </p:txBody>
        </p:sp>
      </p:grpSp>
      <p:sp>
        <p:nvSpPr>
          <p:cNvPr id="18" name="AutoShape 18"/>
          <p:cNvSpPr/>
          <p:nvPr/>
        </p:nvSpPr>
        <p:spPr>
          <a:xfrm>
            <a:off x="4067810" y="1457960"/>
            <a:ext cx="5721350" cy="4208145"/>
          </a:xfrm>
          <a:prstGeom prst="line">
            <a:avLst/>
          </a:prstGeom>
          <a:ln w="76200" cap="flat">
            <a:solidFill>
              <a:srgbClr val="FF5757"/>
            </a:solidFill>
            <a:prstDash val="solid"/>
            <a:headEnd type="none" w="sm" len="sm"/>
            <a:tailEnd type="arrow" w="med" len="sm"/>
          </a:ln>
        </p:spPr>
      </p:sp>
      <p:sp>
        <p:nvSpPr>
          <p:cNvPr id="19" name="Freeform 19"/>
          <p:cNvSpPr/>
          <p:nvPr/>
        </p:nvSpPr>
        <p:spPr>
          <a:xfrm rot="-2263052">
            <a:off x="13208262" y="8496648"/>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rot="-2263052">
            <a:off x="13322485" y="883123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p:cNvSpPr/>
          <p:nvPr/>
        </p:nvSpPr>
        <p:spPr>
          <a:xfrm rot="2491189">
            <a:off x="-3419421" y="858399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Freeform 22"/>
          <p:cNvSpPr/>
          <p:nvPr/>
        </p:nvSpPr>
        <p:spPr>
          <a:xfrm rot="2491189">
            <a:off x="-3112053" y="8409301"/>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23"/>
          <p:cNvSpPr/>
          <p:nvPr/>
        </p:nvSpPr>
        <p:spPr>
          <a:xfrm>
            <a:off x="1578465" y="3580316"/>
            <a:ext cx="1295130" cy="1291892"/>
          </a:xfrm>
          <a:custGeom>
            <a:avLst/>
            <a:gdLst/>
            <a:ahLst/>
            <a:cxnLst/>
            <a:rect l="l" t="t" r="r" b="b"/>
            <a:pathLst>
              <a:path w="1295130" h="1291892">
                <a:moveTo>
                  <a:pt x="0" y="0"/>
                </a:moveTo>
                <a:lnTo>
                  <a:pt x="1295130" y="0"/>
                </a:lnTo>
                <a:lnTo>
                  <a:pt x="1295130" y="1291893"/>
                </a:lnTo>
                <a:lnTo>
                  <a:pt x="0" y="129189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Freeform 24"/>
          <p:cNvSpPr/>
          <p:nvPr/>
        </p:nvSpPr>
        <p:spPr>
          <a:xfrm>
            <a:off x="15369921" y="3826099"/>
            <a:ext cx="2219862" cy="1046110"/>
          </a:xfrm>
          <a:custGeom>
            <a:avLst/>
            <a:gdLst/>
            <a:ahLst/>
            <a:cxnLst/>
            <a:rect l="l" t="t" r="r" b="b"/>
            <a:pathLst>
              <a:path w="2219862" h="1046110">
                <a:moveTo>
                  <a:pt x="0" y="0"/>
                </a:moveTo>
                <a:lnTo>
                  <a:pt x="2219862" y="0"/>
                </a:lnTo>
                <a:lnTo>
                  <a:pt x="2219862" y="1046110"/>
                </a:lnTo>
                <a:lnTo>
                  <a:pt x="0" y="10461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5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25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grpSp>
        <p:nvGrpSpPr>
          <p:cNvPr id="2" name="Group 2"/>
          <p:cNvGrpSpPr/>
          <p:nvPr/>
        </p:nvGrpSpPr>
        <p:grpSpPr>
          <a:xfrm rot="0">
            <a:off x="4344849" y="2579968"/>
            <a:ext cx="10075120" cy="6975667"/>
            <a:chOff x="0" y="0"/>
            <a:chExt cx="13433493" cy="9300889"/>
          </a:xfrm>
        </p:grpSpPr>
        <p:sp>
          <p:nvSpPr>
            <p:cNvPr id="3" name="Freeform 3"/>
            <p:cNvSpPr/>
            <p:nvPr/>
          </p:nvSpPr>
          <p:spPr>
            <a:xfrm rot="-961217">
              <a:off x="7533066" y="5093168"/>
              <a:ext cx="1605490" cy="1932534"/>
            </a:xfrm>
            <a:custGeom>
              <a:avLst/>
              <a:gdLst/>
              <a:ahLst/>
              <a:cxnLst/>
              <a:rect l="l" t="t" r="r" b="b"/>
              <a:pathLst>
                <a:path w="1605490" h="1932534">
                  <a:moveTo>
                    <a:pt x="0" y="0"/>
                  </a:moveTo>
                  <a:lnTo>
                    <a:pt x="1605490" y="0"/>
                  </a:lnTo>
                  <a:lnTo>
                    <a:pt x="1605490" y="1932534"/>
                  </a:lnTo>
                  <a:lnTo>
                    <a:pt x="0" y="1932534"/>
                  </a:lnTo>
                  <a:lnTo>
                    <a:pt x="0" y="0"/>
                  </a:lnTo>
                  <a:close/>
                </a:path>
              </a:pathLst>
            </a:custGeom>
            <a:blipFill>
              <a:blip r:embed="rId1"/>
              <a:stretch>
                <a:fillRect/>
              </a:stretch>
            </a:blipFill>
          </p:spPr>
        </p:sp>
        <p:sp>
          <p:nvSpPr>
            <p:cNvPr id="4" name="Freeform 4"/>
            <p:cNvSpPr/>
            <p:nvPr/>
          </p:nvSpPr>
          <p:spPr>
            <a:xfrm rot="364181">
              <a:off x="4871390" y="3515388"/>
              <a:ext cx="3946260" cy="1686129"/>
            </a:xfrm>
            <a:custGeom>
              <a:avLst/>
              <a:gdLst/>
              <a:ahLst/>
              <a:cxnLst/>
              <a:rect l="l" t="t" r="r" b="b"/>
              <a:pathLst>
                <a:path w="3946260" h="1686129">
                  <a:moveTo>
                    <a:pt x="0" y="0"/>
                  </a:moveTo>
                  <a:lnTo>
                    <a:pt x="3946260" y="0"/>
                  </a:lnTo>
                  <a:lnTo>
                    <a:pt x="3946260" y="1686130"/>
                  </a:lnTo>
                  <a:lnTo>
                    <a:pt x="0" y="1686130"/>
                  </a:lnTo>
                  <a:lnTo>
                    <a:pt x="0" y="0"/>
                  </a:lnTo>
                  <a:close/>
                </a:path>
              </a:pathLst>
            </a:custGeom>
            <a:blipFill>
              <a:blip r:embed="rId2"/>
              <a:stretch>
                <a:fillRect/>
              </a:stretch>
            </a:blipFill>
          </p:spPr>
        </p:sp>
        <p:sp>
          <p:nvSpPr>
            <p:cNvPr id="5" name="Freeform 5"/>
            <p:cNvSpPr/>
            <p:nvPr/>
          </p:nvSpPr>
          <p:spPr>
            <a:xfrm>
              <a:off x="3252371" y="4551576"/>
              <a:ext cx="5634984" cy="2230514"/>
            </a:xfrm>
            <a:custGeom>
              <a:avLst/>
              <a:gdLst/>
              <a:ahLst/>
              <a:cxnLst/>
              <a:rect l="l" t="t" r="r" b="b"/>
              <a:pathLst>
                <a:path w="5634984" h="2230514">
                  <a:moveTo>
                    <a:pt x="0" y="0"/>
                  </a:moveTo>
                  <a:lnTo>
                    <a:pt x="5634984" y="0"/>
                  </a:lnTo>
                  <a:lnTo>
                    <a:pt x="5634984" y="2230514"/>
                  </a:lnTo>
                  <a:lnTo>
                    <a:pt x="0" y="2230514"/>
                  </a:lnTo>
                  <a:lnTo>
                    <a:pt x="0" y="0"/>
                  </a:lnTo>
                  <a:close/>
                </a:path>
              </a:pathLst>
            </a:custGeom>
            <a:blipFill>
              <a:blip r:embed="rId3"/>
              <a:stretch>
                <a:fillRect/>
              </a:stretch>
            </a:blipFill>
          </p:spPr>
        </p:sp>
        <p:sp>
          <p:nvSpPr>
            <p:cNvPr id="6" name="Freeform 6"/>
            <p:cNvSpPr/>
            <p:nvPr/>
          </p:nvSpPr>
          <p:spPr>
            <a:xfrm>
              <a:off x="0" y="6618029"/>
              <a:ext cx="8474138" cy="2682860"/>
            </a:xfrm>
            <a:custGeom>
              <a:avLst/>
              <a:gdLst/>
              <a:ahLst/>
              <a:cxnLst/>
              <a:rect l="l" t="t" r="r" b="b"/>
              <a:pathLst>
                <a:path w="8474138" h="2682860">
                  <a:moveTo>
                    <a:pt x="0" y="0"/>
                  </a:moveTo>
                  <a:lnTo>
                    <a:pt x="8474138" y="0"/>
                  </a:lnTo>
                  <a:lnTo>
                    <a:pt x="8474138" y="2682860"/>
                  </a:lnTo>
                  <a:lnTo>
                    <a:pt x="0" y="2682860"/>
                  </a:lnTo>
                  <a:lnTo>
                    <a:pt x="0" y="0"/>
                  </a:lnTo>
                  <a:close/>
                </a:path>
              </a:pathLst>
            </a:custGeom>
            <a:blipFill>
              <a:blip r:embed="rId4"/>
              <a:stretch>
                <a:fillRect/>
              </a:stretch>
            </a:blipFill>
          </p:spPr>
        </p:sp>
        <p:sp>
          <p:nvSpPr>
            <p:cNvPr id="7" name="Freeform 7"/>
            <p:cNvSpPr/>
            <p:nvPr/>
          </p:nvSpPr>
          <p:spPr>
            <a:xfrm>
              <a:off x="8474138" y="0"/>
              <a:ext cx="4959355" cy="7959459"/>
            </a:xfrm>
            <a:custGeom>
              <a:avLst/>
              <a:gdLst/>
              <a:ahLst/>
              <a:cxnLst/>
              <a:rect l="l" t="t" r="r" b="b"/>
              <a:pathLst>
                <a:path w="4959355" h="7959459">
                  <a:moveTo>
                    <a:pt x="0" y="0"/>
                  </a:moveTo>
                  <a:lnTo>
                    <a:pt x="4959355" y="0"/>
                  </a:lnTo>
                  <a:lnTo>
                    <a:pt x="4959355" y="7959459"/>
                  </a:lnTo>
                  <a:lnTo>
                    <a:pt x="0" y="7959459"/>
                  </a:lnTo>
                  <a:lnTo>
                    <a:pt x="0" y="0"/>
                  </a:lnTo>
                  <a:close/>
                </a:path>
              </a:pathLst>
            </a:custGeom>
            <a:blipFill>
              <a:blip r:embed="rId5"/>
              <a:stretch>
                <a:fillRect/>
              </a:stretch>
            </a:blipFill>
          </p:spPr>
        </p:sp>
      </p:grpSp>
      <p:sp>
        <p:nvSpPr>
          <p:cNvPr id="8" name="TextBox 8"/>
          <p:cNvSpPr txBox="1"/>
          <p:nvPr/>
        </p:nvSpPr>
        <p:spPr>
          <a:xfrm>
            <a:off x="737235" y="541020"/>
            <a:ext cx="7745095" cy="844550"/>
          </a:xfrm>
          <a:prstGeom prst="rect">
            <a:avLst/>
          </a:prstGeom>
        </p:spPr>
        <p:txBody>
          <a:bodyPr lIns="0" tIns="0" rIns="0" bIns="0" rtlCol="0" anchor="t">
            <a:noAutofit/>
          </a:bodyPr>
          <a:lstStyle/>
          <a:p>
            <a:pPr>
              <a:lnSpc>
                <a:spcPts val="6670"/>
              </a:lnSpc>
            </a:pPr>
            <a:r>
              <a:rPr lang="en-US" sz="3925">
                <a:solidFill>
                  <a:srgbClr val="1B1B1B"/>
                </a:solidFill>
                <a:latin typeface="Cabin" panose="00000500000000000000"/>
              </a:rPr>
              <a:t>Màn hình khi hoàn thành khởi động</a:t>
            </a:r>
            <a:endParaRPr lang="en-US" sz="3925">
              <a:solidFill>
                <a:srgbClr val="1B1B1B"/>
              </a:solidFill>
              <a:latin typeface="Cabin" panose="00000500000000000000"/>
            </a:endParaRPr>
          </a:p>
        </p:txBody>
      </p:sp>
      <p:sp>
        <p:nvSpPr>
          <p:cNvPr id="9" name="Freeform 9"/>
          <p:cNvSpPr/>
          <p:nvPr/>
        </p:nvSpPr>
        <p:spPr>
          <a:xfrm rot="-2263052">
            <a:off x="13208262" y="8496648"/>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2263052">
            <a:off x="13322485" y="883123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2491189">
            <a:off x="-3419421" y="858399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2491189">
            <a:off x="-3112053" y="8409301"/>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1578465" y="3580316"/>
            <a:ext cx="1295130" cy="1291892"/>
          </a:xfrm>
          <a:custGeom>
            <a:avLst/>
            <a:gdLst/>
            <a:ahLst/>
            <a:cxnLst/>
            <a:rect l="l" t="t" r="r" b="b"/>
            <a:pathLst>
              <a:path w="1295130" h="1291892">
                <a:moveTo>
                  <a:pt x="0" y="0"/>
                </a:moveTo>
                <a:lnTo>
                  <a:pt x="1295130" y="0"/>
                </a:lnTo>
                <a:lnTo>
                  <a:pt x="1295130" y="1291893"/>
                </a:lnTo>
                <a:lnTo>
                  <a:pt x="0" y="12918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15369921" y="3826099"/>
            <a:ext cx="2219862" cy="1046110"/>
          </a:xfrm>
          <a:custGeom>
            <a:avLst/>
            <a:gdLst/>
            <a:ahLst/>
            <a:cxnLst/>
            <a:rect l="l" t="t" r="r" b="b"/>
            <a:pathLst>
              <a:path w="2219862" h="1046110">
                <a:moveTo>
                  <a:pt x="0" y="0"/>
                </a:moveTo>
                <a:lnTo>
                  <a:pt x="2219862" y="0"/>
                </a:lnTo>
                <a:lnTo>
                  <a:pt x="2219862" y="1046110"/>
                </a:lnTo>
                <a:lnTo>
                  <a:pt x="0" y="10461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4344849" y="2810674"/>
            <a:ext cx="5749527" cy="4123070"/>
          </a:xfrm>
          <a:custGeom>
            <a:avLst/>
            <a:gdLst/>
            <a:ahLst/>
            <a:cxnLst/>
            <a:rect l="l" t="t" r="r" b="b"/>
            <a:pathLst>
              <a:path w="5749527" h="4123070">
                <a:moveTo>
                  <a:pt x="0" y="0"/>
                </a:moveTo>
                <a:lnTo>
                  <a:pt x="5749528" y="0"/>
                </a:lnTo>
                <a:lnTo>
                  <a:pt x="5749528" y="4123069"/>
                </a:lnTo>
                <a:lnTo>
                  <a:pt x="0" y="4123069"/>
                </a:lnTo>
                <a:lnTo>
                  <a:pt x="0" y="0"/>
                </a:lnTo>
                <a:close/>
              </a:path>
            </a:pathLst>
          </a:custGeom>
          <a:blipFill>
            <a:blip r:embed="rId14"/>
            <a:stretch>
              <a:fillRect/>
            </a:stretch>
          </a:blipFill>
        </p:spPr>
      </p:sp>
      <p:sp>
        <p:nvSpPr>
          <p:cNvPr id="16" name="AutoShape 16"/>
          <p:cNvSpPr/>
          <p:nvPr/>
        </p:nvSpPr>
        <p:spPr>
          <a:xfrm>
            <a:off x="3868031" y="1326035"/>
            <a:ext cx="2900227" cy="2900227"/>
          </a:xfrm>
          <a:prstGeom prst="line">
            <a:avLst/>
          </a:prstGeom>
          <a:ln w="76200" cap="flat">
            <a:solidFill>
              <a:srgbClr val="FF5757"/>
            </a:solidFill>
            <a:prstDash val="solid"/>
            <a:headEnd type="none" w="sm" len="sm"/>
            <a:tailEnd type="arrow" w="med"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grpSp>
        <p:nvGrpSpPr>
          <p:cNvPr id="2" name="Group 2"/>
          <p:cNvGrpSpPr/>
          <p:nvPr/>
        </p:nvGrpSpPr>
        <p:grpSpPr>
          <a:xfrm rot="0">
            <a:off x="2985060" y="4173573"/>
            <a:ext cx="12317881" cy="4279811"/>
            <a:chOff x="0" y="0"/>
            <a:chExt cx="3244215" cy="1127193"/>
          </a:xfrm>
        </p:grpSpPr>
        <p:sp>
          <p:nvSpPr>
            <p:cNvPr id="3" name="Freeform 3"/>
            <p:cNvSpPr/>
            <p:nvPr/>
          </p:nvSpPr>
          <p:spPr>
            <a:xfrm>
              <a:off x="0" y="0"/>
              <a:ext cx="3244215" cy="1127193"/>
            </a:xfrm>
            <a:custGeom>
              <a:avLst/>
              <a:gdLst/>
              <a:ahLst/>
              <a:cxnLst/>
              <a:rect l="l" t="t" r="r" b="b"/>
              <a:pathLst>
                <a:path w="3244215" h="1127193">
                  <a:moveTo>
                    <a:pt x="28283" y="0"/>
                  </a:moveTo>
                  <a:lnTo>
                    <a:pt x="3215932" y="0"/>
                  </a:lnTo>
                  <a:cubicBezTo>
                    <a:pt x="3223433" y="0"/>
                    <a:pt x="3230627" y="2980"/>
                    <a:pt x="3235932" y="8284"/>
                  </a:cubicBezTo>
                  <a:cubicBezTo>
                    <a:pt x="3241235" y="13588"/>
                    <a:pt x="3244215" y="20782"/>
                    <a:pt x="3244215" y="28283"/>
                  </a:cubicBezTo>
                  <a:lnTo>
                    <a:pt x="3244215" y="1098910"/>
                  </a:lnTo>
                  <a:cubicBezTo>
                    <a:pt x="3244215" y="1106411"/>
                    <a:pt x="3241235" y="1113605"/>
                    <a:pt x="3235932" y="1118909"/>
                  </a:cubicBezTo>
                  <a:cubicBezTo>
                    <a:pt x="3230627" y="1124213"/>
                    <a:pt x="3223433" y="1127193"/>
                    <a:pt x="3215932" y="1127193"/>
                  </a:cubicBezTo>
                  <a:lnTo>
                    <a:pt x="28283" y="1127193"/>
                  </a:lnTo>
                  <a:cubicBezTo>
                    <a:pt x="20782" y="1127193"/>
                    <a:pt x="13588" y="1124213"/>
                    <a:pt x="8284" y="1118909"/>
                  </a:cubicBezTo>
                  <a:cubicBezTo>
                    <a:pt x="2980" y="1113605"/>
                    <a:pt x="0" y="1106411"/>
                    <a:pt x="0" y="1098910"/>
                  </a:cubicBezTo>
                  <a:lnTo>
                    <a:pt x="0" y="28283"/>
                  </a:lnTo>
                  <a:cubicBezTo>
                    <a:pt x="0" y="20782"/>
                    <a:pt x="2980" y="13588"/>
                    <a:pt x="8284" y="8284"/>
                  </a:cubicBezTo>
                  <a:cubicBezTo>
                    <a:pt x="13588" y="2980"/>
                    <a:pt x="20782" y="0"/>
                    <a:pt x="28283" y="0"/>
                  </a:cubicBezTo>
                  <a:close/>
                </a:path>
              </a:pathLst>
            </a:custGeom>
            <a:solidFill>
              <a:srgbClr val="FFFFFF"/>
            </a:solidFill>
            <a:ln w="57150" cap="rnd">
              <a:solidFill>
                <a:srgbClr val="3E82A3"/>
              </a:solidFill>
              <a:prstDash val="solid"/>
              <a:round/>
            </a:ln>
          </p:spPr>
        </p:sp>
        <p:sp>
          <p:nvSpPr>
            <p:cNvPr id="4" name="TextBox 4"/>
            <p:cNvSpPr txBox="1"/>
            <p:nvPr/>
          </p:nvSpPr>
          <p:spPr>
            <a:xfrm>
              <a:off x="0" y="-38100"/>
              <a:ext cx="3244215" cy="1165293"/>
            </a:xfrm>
            <a:prstGeom prst="rect">
              <a:avLst/>
            </a:prstGeom>
          </p:spPr>
          <p:txBody>
            <a:bodyPr lIns="50800" tIns="50800" rIns="50800" bIns="50800" rtlCol="0" anchor="ctr"/>
            <a:lstStyle/>
            <a:p>
              <a:pPr algn="ctr">
                <a:lnSpc>
                  <a:spcPts val="2660"/>
                </a:lnSpc>
              </a:pPr>
            </a:p>
          </p:txBody>
        </p:sp>
      </p:grpSp>
      <p:sp>
        <p:nvSpPr>
          <p:cNvPr id="5" name="Freeform 5"/>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9" name="Freeform 9"/>
          <p:cNvSpPr/>
          <p:nvPr/>
        </p:nvSpPr>
        <p:spPr>
          <a:xfrm flipH="1">
            <a:off x="15302940" y="310591"/>
            <a:ext cx="3311820" cy="2396553"/>
          </a:xfrm>
          <a:custGeom>
            <a:avLst/>
            <a:gdLst/>
            <a:ahLst/>
            <a:cxnLst/>
            <a:rect l="l" t="t" r="r" b="b"/>
            <a:pathLst>
              <a:path w="3311820" h="2396553">
                <a:moveTo>
                  <a:pt x="3311820" y="0"/>
                </a:moveTo>
                <a:lnTo>
                  <a:pt x="0" y="0"/>
                </a:lnTo>
                <a:lnTo>
                  <a:pt x="0" y="2396553"/>
                </a:lnTo>
                <a:lnTo>
                  <a:pt x="3311820" y="2396553"/>
                </a:lnTo>
                <a:lnTo>
                  <a:pt x="331182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rot="0">
            <a:off x="7171569" y="496569"/>
            <a:ext cx="4098993" cy="1277322"/>
            <a:chOff x="0" y="0"/>
            <a:chExt cx="5465324" cy="1703096"/>
          </a:xfrm>
        </p:grpSpPr>
        <p:grpSp>
          <p:nvGrpSpPr>
            <p:cNvPr id="11" name="Group 11"/>
            <p:cNvGrpSpPr/>
            <p:nvPr/>
          </p:nvGrpSpPr>
          <p:grpSpPr>
            <a:xfrm rot="0">
              <a:off x="0" y="0"/>
              <a:ext cx="5465324" cy="1703096"/>
              <a:chOff x="0" y="0"/>
              <a:chExt cx="1082583" cy="337353"/>
            </a:xfrm>
          </p:grpSpPr>
          <p:sp>
            <p:nvSpPr>
              <p:cNvPr id="12" name="Freeform 12"/>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3" name="TextBox 13"/>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4" name="TextBox 14"/>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5" name="TextBox 15"/>
          <p:cNvSpPr txBox="1"/>
          <p:nvPr/>
        </p:nvSpPr>
        <p:spPr>
          <a:xfrm>
            <a:off x="1094105" y="2458720"/>
            <a:ext cx="9077325" cy="995045"/>
          </a:xfrm>
          <a:prstGeom prst="rect">
            <a:avLst/>
          </a:prstGeom>
        </p:spPr>
        <p:txBody>
          <a:bodyPr lIns="0" tIns="0" rIns="0" bIns="0" rtlCol="0" anchor="t">
            <a:noAutofit/>
          </a:bodyPr>
          <a:lstStyle/>
          <a:p>
            <a:pPr marL="1250315" lvl="1" indent="-625475">
              <a:lnSpc>
                <a:spcPts val="5790"/>
              </a:lnSpc>
              <a:buAutoNum type="arabicPeriod"/>
            </a:pPr>
            <a:r>
              <a:rPr lang="en-US" sz="5790">
                <a:solidFill>
                  <a:srgbClr val="1E1E1E"/>
                </a:solidFill>
                <a:latin typeface="Paytone One" panose="00000500000000000000"/>
              </a:rPr>
              <a:t> Khởi động máy tính</a:t>
            </a:r>
            <a:endParaRPr lang="en-US" sz="5790">
              <a:solidFill>
                <a:srgbClr val="1E1E1E"/>
              </a:solidFill>
              <a:latin typeface="Paytone One" panose="00000500000000000000"/>
            </a:endParaRPr>
          </a:p>
        </p:txBody>
      </p:sp>
      <p:sp>
        <p:nvSpPr>
          <p:cNvPr id="16" name="TextBox 16"/>
          <p:cNvSpPr txBox="1"/>
          <p:nvPr/>
        </p:nvSpPr>
        <p:spPr>
          <a:xfrm>
            <a:off x="4189730" y="4510405"/>
            <a:ext cx="10062845" cy="3483610"/>
          </a:xfrm>
          <a:prstGeom prst="rect">
            <a:avLst/>
          </a:prstGeom>
        </p:spPr>
        <p:txBody>
          <a:bodyPr lIns="0" tIns="0" rIns="0" bIns="0" rtlCol="0" anchor="t">
            <a:noAutofit/>
          </a:bodyPr>
          <a:lstStyle/>
          <a:p>
            <a:pPr>
              <a:lnSpc>
                <a:spcPts val="13240"/>
              </a:lnSpc>
            </a:pPr>
            <a:r>
              <a:rPr lang="en-US" sz="7785">
                <a:solidFill>
                  <a:srgbClr val="1B1B1B"/>
                </a:solidFill>
                <a:latin typeface="Cabin Bold" panose="00000800000000000000"/>
              </a:rPr>
              <a:t>Để khởi động máy tính, em làm thế nào?</a:t>
            </a:r>
            <a:endParaRPr lang="en-US" sz="7785">
              <a:solidFill>
                <a:srgbClr val="1B1B1B"/>
              </a:solidFill>
              <a:latin typeface="Cabin Bold" panose="0000080000000000000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F5FF"/>
        </a:solidFill>
        <a:effectLst/>
      </p:bgPr>
    </p:bg>
    <p:spTree>
      <p:nvGrpSpPr>
        <p:cNvPr id="1" name=""/>
        <p:cNvGrpSpPr/>
        <p:nvPr/>
      </p:nvGrpSpPr>
      <p:grpSpPr>
        <a:xfrm>
          <a:off x="0" y="0"/>
          <a:ext cx="0" cy="0"/>
          <a:chOff x="0" y="0"/>
          <a:chExt cx="0" cy="0"/>
        </a:xfrm>
      </p:grpSpPr>
      <p:sp>
        <p:nvSpPr>
          <p:cNvPr id="2" name="Freeform 2"/>
          <p:cNvSpPr/>
          <p:nvPr/>
        </p:nvSpPr>
        <p:spPr>
          <a:xfrm rot="1068554">
            <a:off x="13087167" y="683375"/>
            <a:ext cx="1405738" cy="1175548"/>
          </a:xfrm>
          <a:custGeom>
            <a:avLst/>
            <a:gdLst/>
            <a:ahLst/>
            <a:cxnLst/>
            <a:rect l="l" t="t" r="r" b="b"/>
            <a:pathLst>
              <a:path w="1405738" h="1175548">
                <a:moveTo>
                  <a:pt x="0" y="0"/>
                </a:moveTo>
                <a:lnTo>
                  <a:pt x="1405738" y="0"/>
                </a:lnTo>
                <a:lnTo>
                  <a:pt x="1405738" y="1175548"/>
                </a:lnTo>
                <a:lnTo>
                  <a:pt x="0" y="117554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1132091">
            <a:off x="-3280106" y="819089"/>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1132091">
            <a:off x="-3280106" y="465545"/>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2263052">
            <a:off x="14238299" y="8092302"/>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2263052">
            <a:off x="14352522" y="8426886"/>
            <a:ext cx="7315200" cy="1188720"/>
          </a:xfrm>
          <a:custGeom>
            <a:avLst/>
            <a:gdLst/>
            <a:ahLst/>
            <a:cxnLst/>
            <a:rect l="l" t="t" r="r" b="b"/>
            <a:pathLst>
              <a:path w="7315200" h="1188720">
                <a:moveTo>
                  <a:pt x="0" y="0"/>
                </a:moveTo>
                <a:lnTo>
                  <a:pt x="7315200" y="0"/>
                </a:lnTo>
                <a:lnTo>
                  <a:pt x="7315200" y="1188720"/>
                </a:lnTo>
                <a:lnTo>
                  <a:pt x="0" y="118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H="1">
            <a:off x="15302940" y="310591"/>
            <a:ext cx="3311820" cy="2396553"/>
          </a:xfrm>
          <a:custGeom>
            <a:avLst/>
            <a:gdLst/>
            <a:ahLst/>
            <a:cxnLst/>
            <a:rect l="l" t="t" r="r" b="b"/>
            <a:pathLst>
              <a:path w="3311820" h="2396553">
                <a:moveTo>
                  <a:pt x="3311820" y="0"/>
                </a:moveTo>
                <a:lnTo>
                  <a:pt x="0" y="0"/>
                </a:lnTo>
                <a:lnTo>
                  <a:pt x="0" y="2396553"/>
                </a:lnTo>
                <a:lnTo>
                  <a:pt x="3311820" y="2396553"/>
                </a:lnTo>
                <a:lnTo>
                  <a:pt x="331182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p:cNvGrpSpPr/>
          <p:nvPr/>
        </p:nvGrpSpPr>
        <p:grpSpPr>
          <a:xfrm rot="0">
            <a:off x="7171569" y="496569"/>
            <a:ext cx="4098993" cy="1277322"/>
            <a:chOff x="0" y="0"/>
            <a:chExt cx="5465324" cy="1703096"/>
          </a:xfrm>
        </p:grpSpPr>
        <p:grpSp>
          <p:nvGrpSpPr>
            <p:cNvPr id="9" name="Group 9"/>
            <p:cNvGrpSpPr/>
            <p:nvPr/>
          </p:nvGrpSpPr>
          <p:grpSpPr>
            <a:xfrm rot="0">
              <a:off x="0" y="0"/>
              <a:ext cx="5465324" cy="1703096"/>
              <a:chOff x="0" y="0"/>
              <a:chExt cx="1082583" cy="337353"/>
            </a:xfrm>
          </p:grpSpPr>
          <p:sp>
            <p:nvSpPr>
              <p:cNvPr id="10" name="Freeform 10"/>
              <p:cNvSpPr/>
              <p:nvPr/>
            </p:nvSpPr>
            <p:spPr>
              <a:xfrm>
                <a:off x="0" y="0"/>
                <a:ext cx="1082583" cy="337353"/>
              </a:xfrm>
              <a:custGeom>
                <a:avLst/>
                <a:gdLst/>
                <a:ahLst/>
                <a:cxnLst/>
                <a:rect l="l" t="t" r="r" b="b"/>
                <a:pathLst>
                  <a:path w="1082583" h="337353">
                    <a:moveTo>
                      <a:pt x="48970" y="0"/>
                    </a:moveTo>
                    <a:lnTo>
                      <a:pt x="1033613" y="0"/>
                    </a:lnTo>
                    <a:cubicBezTo>
                      <a:pt x="1046600" y="0"/>
                      <a:pt x="1059056" y="5159"/>
                      <a:pt x="1068240" y="14343"/>
                    </a:cubicBezTo>
                    <a:cubicBezTo>
                      <a:pt x="1077424" y="23527"/>
                      <a:pt x="1082583" y="35983"/>
                      <a:pt x="1082583" y="48970"/>
                    </a:cubicBezTo>
                    <a:lnTo>
                      <a:pt x="1082583" y="288382"/>
                    </a:lnTo>
                    <a:cubicBezTo>
                      <a:pt x="1082583" y="301370"/>
                      <a:pt x="1077424" y="313826"/>
                      <a:pt x="1068240" y="323010"/>
                    </a:cubicBezTo>
                    <a:cubicBezTo>
                      <a:pt x="1059056" y="332194"/>
                      <a:pt x="1046600" y="337353"/>
                      <a:pt x="1033613" y="337353"/>
                    </a:cubicBezTo>
                    <a:lnTo>
                      <a:pt x="48970" y="337353"/>
                    </a:lnTo>
                    <a:cubicBezTo>
                      <a:pt x="35983" y="337353"/>
                      <a:pt x="23527" y="332194"/>
                      <a:pt x="14343" y="323010"/>
                    </a:cubicBezTo>
                    <a:cubicBezTo>
                      <a:pt x="5159" y="313826"/>
                      <a:pt x="0" y="301370"/>
                      <a:pt x="0" y="288382"/>
                    </a:cubicBezTo>
                    <a:lnTo>
                      <a:pt x="0" y="48970"/>
                    </a:lnTo>
                    <a:cubicBezTo>
                      <a:pt x="0" y="35983"/>
                      <a:pt x="5159" y="23527"/>
                      <a:pt x="14343" y="14343"/>
                    </a:cubicBezTo>
                    <a:cubicBezTo>
                      <a:pt x="23527" y="5159"/>
                      <a:pt x="35983" y="0"/>
                      <a:pt x="48970" y="0"/>
                    </a:cubicBezTo>
                    <a:close/>
                  </a:path>
                </a:pathLst>
              </a:custGeom>
              <a:solidFill>
                <a:srgbClr val="FFD0E6"/>
              </a:solidFill>
              <a:ln w="57150" cap="rnd">
                <a:solidFill>
                  <a:srgbClr val="132B4F"/>
                </a:solidFill>
                <a:prstDash val="solid"/>
                <a:round/>
              </a:ln>
            </p:spPr>
          </p:sp>
          <p:sp>
            <p:nvSpPr>
              <p:cNvPr id="11" name="TextBox 11"/>
              <p:cNvSpPr txBox="1"/>
              <p:nvPr/>
            </p:nvSpPr>
            <p:spPr>
              <a:xfrm>
                <a:off x="0" y="0"/>
                <a:ext cx="1082583" cy="337353"/>
              </a:xfrm>
              <a:prstGeom prst="rect">
                <a:avLst/>
              </a:prstGeom>
            </p:spPr>
            <p:txBody>
              <a:bodyPr lIns="50800" tIns="50800" rIns="50800" bIns="50800" rtlCol="0" anchor="ctr"/>
              <a:lstStyle/>
              <a:p>
                <a:pPr algn="ctr">
                  <a:lnSpc>
                    <a:spcPts val="2850"/>
                  </a:lnSpc>
                </a:pPr>
              </a:p>
            </p:txBody>
          </p:sp>
        </p:grpSp>
        <p:sp>
          <p:nvSpPr>
            <p:cNvPr id="12" name="TextBox 12"/>
            <p:cNvSpPr txBox="1"/>
            <p:nvPr/>
          </p:nvSpPr>
          <p:spPr>
            <a:xfrm>
              <a:off x="0" y="219406"/>
              <a:ext cx="5310115" cy="1169035"/>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3" name="Freeform 13"/>
          <p:cNvSpPr/>
          <p:nvPr/>
        </p:nvSpPr>
        <p:spPr>
          <a:xfrm>
            <a:off x="3822532" y="7121626"/>
            <a:ext cx="3489466" cy="2664340"/>
          </a:xfrm>
          <a:custGeom>
            <a:avLst/>
            <a:gdLst/>
            <a:ahLst/>
            <a:cxnLst/>
            <a:rect l="l" t="t" r="r" b="b"/>
            <a:pathLst>
              <a:path w="3489466" h="2664340">
                <a:moveTo>
                  <a:pt x="0" y="0"/>
                </a:moveTo>
                <a:lnTo>
                  <a:pt x="3489466" y="0"/>
                </a:lnTo>
                <a:lnTo>
                  <a:pt x="3489466" y="2664340"/>
                </a:lnTo>
                <a:lnTo>
                  <a:pt x="0" y="2664340"/>
                </a:lnTo>
                <a:lnTo>
                  <a:pt x="0" y="0"/>
                </a:lnTo>
                <a:close/>
              </a:path>
            </a:pathLst>
          </a:custGeom>
          <a:blipFill>
            <a:blip r:embed="rId9"/>
            <a:stretch>
              <a:fillRect/>
            </a:stretch>
          </a:blipFill>
        </p:spPr>
      </p:sp>
      <p:sp>
        <p:nvSpPr>
          <p:cNvPr id="14" name="Freeform 14"/>
          <p:cNvSpPr/>
          <p:nvPr/>
        </p:nvSpPr>
        <p:spPr>
          <a:xfrm>
            <a:off x="10105830" y="7418815"/>
            <a:ext cx="4221825" cy="2367150"/>
          </a:xfrm>
          <a:custGeom>
            <a:avLst/>
            <a:gdLst/>
            <a:ahLst/>
            <a:cxnLst/>
            <a:rect l="l" t="t" r="r" b="b"/>
            <a:pathLst>
              <a:path w="4221825" h="2367150">
                <a:moveTo>
                  <a:pt x="0" y="0"/>
                </a:moveTo>
                <a:lnTo>
                  <a:pt x="4221825" y="0"/>
                </a:lnTo>
                <a:lnTo>
                  <a:pt x="4221825" y="2367151"/>
                </a:lnTo>
                <a:lnTo>
                  <a:pt x="0" y="2367151"/>
                </a:lnTo>
                <a:lnTo>
                  <a:pt x="0" y="0"/>
                </a:lnTo>
                <a:close/>
              </a:path>
            </a:pathLst>
          </a:custGeom>
          <a:blipFill>
            <a:blip r:embed="rId10"/>
            <a:stretch>
              <a:fillRect/>
            </a:stretch>
          </a:blipFill>
        </p:spPr>
      </p:sp>
      <p:sp>
        <p:nvSpPr>
          <p:cNvPr id="15" name="Freeform 15"/>
          <p:cNvSpPr/>
          <p:nvPr/>
        </p:nvSpPr>
        <p:spPr>
          <a:xfrm>
            <a:off x="7606115" y="8269001"/>
            <a:ext cx="1963362" cy="835321"/>
          </a:xfrm>
          <a:custGeom>
            <a:avLst/>
            <a:gdLst/>
            <a:ahLst/>
            <a:cxnLst/>
            <a:rect l="l" t="t" r="r" b="b"/>
            <a:pathLst>
              <a:path w="1963362" h="835321">
                <a:moveTo>
                  <a:pt x="0" y="0"/>
                </a:moveTo>
                <a:lnTo>
                  <a:pt x="1963362" y="0"/>
                </a:lnTo>
                <a:lnTo>
                  <a:pt x="1963362" y="835322"/>
                </a:lnTo>
                <a:lnTo>
                  <a:pt x="0" y="8353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Freeform 16"/>
          <p:cNvSpPr/>
          <p:nvPr/>
        </p:nvSpPr>
        <p:spPr>
          <a:xfrm rot="2012600" flipH="1">
            <a:off x="1598918" y="3481953"/>
            <a:ext cx="369626" cy="509829"/>
          </a:xfrm>
          <a:custGeom>
            <a:avLst/>
            <a:gdLst/>
            <a:ahLst/>
            <a:cxnLst/>
            <a:rect l="l" t="t" r="r" b="b"/>
            <a:pathLst>
              <a:path w="369626" h="509829">
                <a:moveTo>
                  <a:pt x="369627" y="0"/>
                </a:moveTo>
                <a:lnTo>
                  <a:pt x="0" y="0"/>
                </a:lnTo>
                <a:lnTo>
                  <a:pt x="0" y="509830"/>
                </a:lnTo>
                <a:lnTo>
                  <a:pt x="369627" y="509830"/>
                </a:lnTo>
                <a:lnTo>
                  <a:pt x="369627"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7" name="Freeform 17"/>
          <p:cNvSpPr/>
          <p:nvPr/>
        </p:nvSpPr>
        <p:spPr>
          <a:xfrm rot="2012600" flipH="1">
            <a:off x="1598918" y="6288553"/>
            <a:ext cx="369626" cy="509829"/>
          </a:xfrm>
          <a:custGeom>
            <a:avLst/>
            <a:gdLst/>
            <a:ahLst/>
            <a:cxnLst/>
            <a:rect l="l" t="t" r="r" b="b"/>
            <a:pathLst>
              <a:path w="369626" h="509829">
                <a:moveTo>
                  <a:pt x="369627" y="0"/>
                </a:moveTo>
                <a:lnTo>
                  <a:pt x="0" y="0"/>
                </a:lnTo>
                <a:lnTo>
                  <a:pt x="0" y="509830"/>
                </a:lnTo>
                <a:lnTo>
                  <a:pt x="369627" y="509830"/>
                </a:lnTo>
                <a:lnTo>
                  <a:pt x="369627"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TextBox 18"/>
          <p:cNvSpPr txBox="1"/>
          <p:nvPr/>
        </p:nvSpPr>
        <p:spPr>
          <a:xfrm>
            <a:off x="1028700" y="2322830"/>
            <a:ext cx="9077325" cy="996315"/>
          </a:xfrm>
          <a:prstGeom prst="rect">
            <a:avLst/>
          </a:prstGeom>
        </p:spPr>
        <p:txBody>
          <a:bodyPr lIns="0" tIns="0" rIns="0" bIns="0" rtlCol="0" anchor="t">
            <a:noAutofit/>
          </a:bodyPr>
          <a:lstStyle/>
          <a:p>
            <a:pPr marL="1250315" lvl="1" indent="-625475">
              <a:lnSpc>
                <a:spcPts val="5790"/>
              </a:lnSpc>
              <a:buAutoNum type="arabicPeriod"/>
            </a:pPr>
            <a:r>
              <a:rPr lang="en-US" sz="5790">
                <a:solidFill>
                  <a:srgbClr val="1E1E1E"/>
                </a:solidFill>
                <a:latin typeface="Paytone One" panose="00000500000000000000"/>
              </a:rPr>
              <a:t> Khởi động máy tính</a:t>
            </a:r>
            <a:endParaRPr lang="en-US" sz="5790">
              <a:solidFill>
                <a:srgbClr val="1E1E1E"/>
              </a:solidFill>
              <a:latin typeface="Paytone One" panose="00000500000000000000"/>
            </a:endParaRPr>
          </a:p>
        </p:txBody>
      </p:sp>
      <p:sp>
        <p:nvSpPr>
          <p:cNvPr id="19" name="TextBox 19"/>
          <p:cNvSpPr txBox="1"/>
          <p:nvPr/>
        </p:nvSpPr>
        <p:spPr>
          <a:xfrm>
            <a:off x="2183765" y="3211195"/>
            <a:ext cx="13220065" cy="1221740"/>
          </a:xfrm>
          <a:prstGeom prst="rect">
            <a:avLst/>
          </a:prstGeom>
        </p:spPr>
        <p:txBody>
          <a:bodyPr lIns="0" tIns="0" rIns="0" bIns="0" rtlCol="0" anchor="t">
            <a:noAutofit/>
          </a:bodyPr>
          <a:lstStyle/>
          <a:p>
            <a:pPr>
              <a:lnSpc>
                <a:spcPts val="7295"/>
              </a:lnSpc>
            </a:pPr>
            <a:r>
              <a:rPr lang="en-US" sz="4290">
                <a:solidFill>
                  <a:srgbClr val="1B1B1B"/>
                </a:solidFill>
                <a:latin typeface="Cabin Bold" panose="00000800000000000000"/>
              </a:rPr>
              <a:t>Thực hiện các thao tác dưới đây để khởi động máy tính:</a:t>
            </a:r>
            <a:endParaRPr lang="en-US" sz="4290">
              <a:solidFill>
                <a:srgbClr val="1B1B1B"/>
              </a:solidFill>
              <a:latin typeface="Cabin Bold" panose="00000800000000000000"/>
            </a:endParaRPr>
          </a:p>
        </p:txBody>
      </p:sp>
      <p:sp>
        <p:nvSpPr>
          <p:cNvPr id="20" name="TextBox 20"/>
          <p:cNvSpPr txBox="1"/>
          <p:nvPr/>
        </p:nvSpPr>
        <p:spPr>
          <a:xfrm>
            <a:off x="1783715" y="4146550"/>
            <a:ext cx="13220065" cy="956310"/>
          </a:xfrm>
          <a:prstGeom prst="rect">
            <a:avLst/>
          </a:prstGeom>
        </p:spPr>
        <p:txBody>
          <a:bodyPr lIns="0" tIns="0" rIns="0" bIns="0" rtlCol="0" anchor="t">
            <a:noAutofit/>
          </a:bodyPr>
          <a:lstStyle/>
          <a:p>
            <a:pPr>
              <a:lnSpc>
                <a:spcPts val="7295"/>
              </a:lnSpc>
            </a:pPr>
            <a:r>
              <a:rPr lang="en-US" sz="4290">
                <a:solidFill>
                  <a:srgbClr val="910002"/>
                </a:solidFill>
                <a:latin typeface="Cabin Bold" panose="00000800000000000000"/>
              </a:rPr>
              <a:t>[1] </a:t>
            </a:r>
            <a:r>
              <a:rPr lang="en-US" sz="4290">
                <a:solidFill>
                  <a:srgbClr val="1B1B1B"/>
                </a:solidFill>
                <a:latin typeface="Cabin Bold" panose="00000800000000000000"/>
              </a:rPr>
              <a:t>Nhấn nút nguồn màn hình</a:t>
            </a:r>
            <a:endParaRPr lang="en-US" sz="4290">
              <a:solidFill>
                <a:srgbClr val="1B1B1B"/>
              </a:solidFill>
              <a:latin typeface="Cabin Bold" panose="00000800000000000000"/>
            </a:endParaRPr>
          </a:p>
        </p:txBody>
      </p:sp>
      <p:sp>
        <p:nvSpPr>
          <p:cNvPr id="21" name="TextBox 21"/>
          <p:cNvSpPr txBox="1"/>
          <p:nvPr/>
        </p:nvSpPr>
        <p:spPr>
          <a:xfrm>
            <a:off x="1783715" y="5082540"/>
            <a:ext cx="8288655" cy="914400"/>
          </a:xfrm>
          <a:prstGeom prst="rect">
            <a:avLst/>
          </a:prstGeom>
        </p:spPr>
        <p:txBody>
          <a:bodyPr lIns="0" tIns="0" rIns="0" bIns="0" rtlCol="0" anchor="t">
            <a:noAutofit/>
          </a:bodyPr>
          <a:lstStyle/>
          <a:p>
            <a:pPr>
              <a:lnSpc>
                <a:spcPts val="7295"/>
              </a:lnSpc>
            </a:pPr>
            <a:r>
              <a:rPr lang="en-US" sz="4290">
                <a:solidFill>
                  <a:srgbClr val="910002"/>
                </a:solidFill>
                <a:latin typeface="Cabin Bold" panose="00000800000000000000"/>
              </a:rPr>
              <a:t>[2] </a:t>
            </a:r>
            <a:r>
              <a:rPr lang="en-US" sz="4290">
                <a:solidFill>
                  <a:srgbClr val="1B1B1B"/>
                </a:solidFill>
                <a:latin typeface="Cabin Bold" panose="00000800000000000000"/>
              </a:rPr>
              <a:t>Nhấn nút nguồn trên thân máy</a:t>
            </a:r>
            <a:endParaRPr lang="en-US" sz="4290">
              <a:solidFill>
                <a:srgbClr val="1B1B1B"/>
              </a:solidFill>
              <a:latin typeface="Cabin Bold" panose="00000800000000000000"/>
            </a:endParaRPr>
          </a:p>
        </p:txBody>
      </p:sp>
      <p:sp>
        <p:nvSpPr>
          <p:cNvPr id="22" name="TextBox 22"/>
          <p:cNvSpPr txBox="1"/>
          <p:nvPr/>
        </p:nvSpPr>
        <p:spPr>
          <a:xfrm>
            <a:off x="2183765" y="6017895"/>
            <a:ext cx="15475585" cy="1007110"/>
          </a:xfrm>
          <a:prstGeom prst="rect">
            <a:avLst/>
          </a:prstGeom>
        </p:spPr>
        <p:txBody>
          <a:bodyPr lIns="0" tIns="0" rIns="0" bIns="0" rtlCol="0" anchor="t">
            <a:noAutofit/>
          </a:bodyPr>
          <a:lstStyle/>
          <a:p>
            <a:pPr>
              <a:lnSpc>
                <a:spcPts val="7295"/>
              </a:lnSpc>
            </a:pPr>
            <a:r>
              <a:rPr lang="en-US" sz="4290">
                <a:solidFill>
                  <a:srgbClr val="1B1B1B"/>
                </a:solidFill>
                <a:latin typeface="Cabin Bold" panose="00000800000000000000"/>
              </a:rPr>
              <a:t>Với máy tính xách tay và máy tính bảng chỉ cần nhấn nút nguồn.</a:t>
            </a:r>
            <a:endParaRPr lang="en-US" sz="4290">
              <a:solidFill>
                <a:srgbClr val="1B1B1B"/>
              </a:solidFill>
              <a:latin typeface="Cabin Bold" panose="00000800000000000000"/>
            </a:endParaRPr>
          </a:p>
        </p:txBody>
      </p:sp>
      <p:sp>
        <p:nvSpPr>
          <p:cNvPr id="23" name="Freeform 12"/>
          <p:cNvSpPr/>
          <p:nvPr/>
        </p:nvSpPr>
        <p:spPr>
          <a:xfrm>
            <a:off x="8024573" y="8124221"/>
            <a:ext cx="1963362" cy="835321"/>
          </a:xfrm>
          <a:custGeom>
            <a:avLst/>
            <a:gdLst/>
            <a:ahLst/>
            <a:cxnLst/>
            <a:rect l="l" t="t" r="r" b="b"/>
            <a:pathLst>
              <a:path w="1963362" h="835321">
                <a:moveTo>
                  <a:pt x="0" y="0"/>
                </a:moveTo>
                <a:lnTo>
                  <a:pt x="1963362" y="0"/>
                </a:lnTo>
                <a:lnTo>
                  <a:pt x="1963362" y="835322"/>
                </a:lnTo>
                <a:lnTo>
                  <a:pt x="0" y="83532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Freeform 13"/>
          <p:cNvSpPr/>
          <p:nvPr/>
        </p:nvSpPr>
        <p:spPr>
          <a:xfrm>
            <a:off x="3822975" y="7048212"/>
            <a:ext cx="3355961" cy="2822481"/>
          </a:xfrm>
          <a:custGeom>
            <a:avLst/>
            <a:gdLst/>
            <a:ahLst/>
            <a:cxnLst/>
            <a:rect l="l" t="t" r="r" b="b"/>
            <a:pathLst>
              <a:path w="3355961" h="2822481">
                <a:moveTo>
                  <a:pt x="0" y="0"/>
                </a:moveTo>
                <a:lnTo>
                  <a:pt x="3355961" y="0"/>
                </a:lnTo>
                <a:lnTo>
                  <a:pt x="3355961" y="2822481"/>
                </a:lnTo>
                <a:lnTo>
                  <a:pt x="0" y="2822481"/>
                </a:lnTo>
                <a:lnTo>
                  <a:pt x="0" y="0"/>
                </a:lnTo>
                <a:close/>
              </a:path>
            </a:pathLst>
          </a:custGeom>
          <a:blipFill>
            <a:blip r:embed="rId15"/>
            <a:stretch>
              <a:fillRect/>
            </a:stretch>
          </a:blipFill>
        </p:spPr>
      </p:sp>
      <p:sp>
        <p:nvSpPr>
          <p:cNvPr id="25" name="Freeform 14"/>
          <p:cNvSpPr/>
          <p:nvPr/>
        </p:nvSpPr>
        <p:spPr>
          <a:xfrm>
            <a:off x="10581888" y="7316225"/>
            <a:ext cx="3973616" cy="2554468"/>
          </a:xfrm>
          <a:custGeom>
            <a:avLst/>
            <a:gdLst/>
            <a:ahLst/>
            <a:cxnLst/>
            <a:rect l="l" t="t" r="r" b="b"/>
            <a:pathLst>
              <a:path w="3973616" h="2554468">
                <a:moveTo>
                  <a:pt x="0" y="0"/>
                </a:moveTo>
                <a:lnTo>
                  <a:pt x="3973616" y="0"/>
                </a:lnTo>
                <a:lnTo>
                  <a:pt x="3973616" y="2554468"/>
                </a:lnTo>
                <a:lnTo>
                  <a:pt x="0" y="2554468"/>
                </a:lnTo>
                <a:lnTo>
                  <a:pt x="0" y="0"/>
                </a:lnTo>
                <a:close/>
              </a:path>
            </a:pathLst>
          </a:custGeom>
          <a:blipFill>
            <a:blip r:embed="rId16"/>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xit" presetSubtype="0" fill="hold"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19" grpId="0"/>
      <p:bldP spid="1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2391</Words>
  <Application>WPS Presentation</Application>
  <PresentationFormat>On-screen Show (4:3)</PresentationFormat>
  <Paragraphs>141</Paragraphs>
  <Slides>21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Arial</vt:lpstr>
      <vt:lpstr>SimSun</vt:lpstr>
      <vt:lpstr>Wingdings</vt:lpstr>
      <vt:lpstr>Paytone One</vt:lpstr>
      <vt:lpstr>Cabin Bold</vt:lpstr>
      <vt:lpstr>Cabin</vt:lpstr>
      <vt:lpstr>Microsoft YaHei</vt:lpstr>
      <vt:lpstr>Arial Unicode MS</vt:lpstr>
      <vt:lpstr>Calibri</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Dụng cụ Học tập Minh họa 3D Về Tôi Trống Bản thuyết trình Giáo dục</dc:title>
  <dc:creator/>
  <cp:lastModifiedBy>pc</cp:lastModifiedBy>
  <cp:revision>3</cp:revision>
  <dcterms:created xsi:type="dcterms:W3CDTF">2006-08-16T00:00:00Z</dcterms:created>
  <dcterms:modified xsi:type="dcterms:W3CDTF">2024-05-06T10:00:36Z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13785082FCC2417AA787E1DE8EA1C61E_12</vt:lpwstr>
  </property>
  <property fmtid="{D5CDD505-2E9C-101B-9397-08002B2CF9AE}" pid="3" name="KSOProductBuildVer">
    <vt:lpwstr>1033-12.2.0.16731</vt:lpwstr>
  </property>
</Properties>
</file>