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7.svg" ContentType="image/svg+xml"/>
  <Override PartName="/ppt/media/image2.svg" ContentType="image/svg+xml"/>
  <Override PartName="/ppt/media/image28.svg" ContentType="image/svg+xml"/>
  <Override PartName="/ppt/media/image30.svg" ContentType="image/svg+xml"/>
  <Override PartName="/ppt/media/image33.svg" ContentType="image/svg+xml"/>
  <Override PartName="/ppt/media/image35.svg" ContentType="image/svg+xml"/>
  <Override PartName="/ppt/media/image38.svg" ContentType="image/svg+xml"/>
  <Override PartName="/ppt/media/image4.svg" ContentType="image/svg+xml"/>
  <Override PartName="/ppt/media/image40.svg" ContentType="image/svg+xml"/>
  <Override PartName="/ppt/media/image42.svg" ContentType="image/svg+xml"/>
  <Override PartName="/ppt/media/image44.svg" ContentType="image/svg+xml"/>
  <Override PartName="/ppt/media/image48.svg" ContentType="image/svg+xml"/>
  <Override PartName="/ppt/media/image50.svg" ContentType="image/svg+xml"/>
  <Override PartName="/ppt/media/image52.svg" ContentType="image/svg+xml"/>
  <Override PartName="/ppt/media/image56.svg" ContentType="image/svg+xml"/>
  <Override PartName="/ppt/media/image6.svg" ContentType="image/svg+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8288000" cy="10287000"/>
  <p:notesSz cx="6858000" cy="9144000"/>
  <p:embeddedFontLst>
    <p:embeddedFont>
      <p:font typeface="Paytone One" panose="00000500000000000000"/>
      <p:regular r:id="rId19"/>
    </p:embeddedFont>
    <p:embeddedFont>
      <p:font typeface="Cabin" panose="00000500000000000000"/>
      <p:regular r:id="rId20"/>
    </p:embeddedFont>
    <p:embeddedFont>
      <p:font typeface="Cabin Bold" panose="00000800000000000000"/>
      <p:bold r:id="rId21"/>
    </p:embeddedFont>
    <p:embeddedFont>
      <p:font typeface="Cabin Italics" panose="00000500000000000000"/>
      <p:italic r:id="rId22"/>
    </p:embeddedFont>
    <p:embeddedFont>
      <p:font typeface="Calibri" panose="020F050202020403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55"/>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font" Target="fonts/font8.fntdata"/><Relationship Id="rId25" Type="http://schemas.openxmlformats.org/officeDocument/2006/relationships/font" Target="fonts/font7.fntdata"/><Relationship Id="rId24" Type="http://schemas.openxmlformats.org/officeDocument/2006/relationships/font" Target="fonts/font6.fntdata"/><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5.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42.svg"/><Relationship Id="rId1" Type="http://schemas.openxmlformats.org/officeDocument/2006/relationships/image" Target="../media/image41.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image" Target="../media/image46.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ED7FE"/>
        </a:solidFill>
        <a:effectLst/>
      </p:bgPr>
    </p:bg>
    <p:spTree>
      <p:nvGrpSpPr>
        <p:cNvPr id="1" name=""/>
        <p:cNvGrpSpPr/>
        <p:nvPr/>
      </p:nvGrpSpPr>
      <p:grpSpPr>
        <a:xfrm>
          <a:off x="0" y="0"/>
          <a:ext cx="0" cy="0"/>
          <a:chOff x="0" y="0"/>
          <a:chExt cx="0" cy="0"/>
        </a:xfrm>
      </p:grpSpPr>
      <p:grpSp>
        <p:nvGrpSpPr>
          <p:cNvPr id="2" name="Group 2"/>
          <p:cNvGrpSpPr/>
          <p:nvPr/>
        </p:nvGrpSpPr>
        <p:grpSpPr>
          <a:xfrm rot="0">
            <a:off x="1763274" y="1016271"/>
            <a:ext cx="14761452" cy="8254459"/>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960"/>
                </a:lnSpc>
                <a:spcBef>
                  <a:spcPct val="0"/>
                </a:spcBef>
              </a:pPr>
            </a:p>
          </p:txBody>
        </p:sp>
      </p:grpSp>
      <p:sp>
        <p:nvSpPr>
          <p:cNvPr id="5" name="Freeform 5"/>
          <p:cNvSpPr/>
          <p:nvPr/>
        </p:nvSpPr>
        <p:spPr>
          <a:xfrm>
            <a:off x="15344516" y="5923226"/>
            <a:ext cx="2943484" cy="2943484"/>
          </a:xfrm>
          <a:custGeom>
            <a:avLst/>
            <a:gdLst/>
            <a:ahLst/>
            <a:cxnLst/>
            <a:rect l="l" t="t" r="r" b="b"/>
            <a:pathLst>
              <a:path w="2943484" h="2943484">
                <a:moveTo>
                  <a:pt x="0" y="0"/>
                </a:moveTo>
                <a:lnTo>
                  <a:pt x="2943484" y="0"/>
                </a:lnTo>
                <a:lnTo>
                  <a:pt x="2943484" y="2943484"/>
                </a:lnTo>
                <a:lnTo>
                  <a:pt x="0" y="294348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a:off x="1174648" y="503330"/>
            <a:ext cx="1582794" cy="2917593"/>
          </a:xfrm>
          <a:custGeom>
            <a:avLst/>
            <a:gdLst/>
            <a:ahLst/>
            <a:cxnLst/>
            <a:rect l="l" t="t" r="r" b="b"/>
            <a:pathLst>
              <a:path w="1582794" h="2917593">
                <a:moveTo>
                  <a:pt x="0" y="0"/>
                </a:moveTo>
                <a:lnTo>
                  <a:pt x="1582795" y="0"/>
                </a:lnTo>
                <a:lnTo>
                  <a:pt x="1582795" y="2917593"/>
                </a:lnTo>
                <a:lnTo>
                  <a:pt x="0" y="29175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166688" y="8519238"/>
            <a:ext cx="7315200" cy="347472"/>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rot="0">
            <a:off x="4802239" y="503330"/>
            <a:ext cx="9118628" cy="1889653"/>
            <a:chOff x="0" y="0"/>
            <a:chExt cx="12158171" cy="2519537"/>
          </a:xfrm>
        </p:grpSpPr>
        <p:grpSp>
          <p:nvGrpSpPr>
            <p:cNvPr id="9" name="Group 9"/>
            <p:cNvGrpSpPr/>
            <p:nvPr/>
          </p:nvGrpSpPr>
          <p:grpSpPr>
            <a:xfrm rot="0">
              <a:off x="0" y="0"/>
              <a:ext cx="12158171" cy="2519537"/>
              <a:chOff x="0" y="0"/>
              <a:chExt cx="1627962" cy="337362"/>
            </a:xfrm>
          </p:grpSpPr>
          <p:sp>
            <p:nvSpPr>
              <p:cNvPr id="10" name="Freeform 10"/>
              <p:cNvSpPr/>
              <p:nvPr/>
            </p:nvSpPr>
            <p:spPr>
              <a:xfrm>
                <a:off x="0" y="0"/>
                <a:ext cx="1627962" cy="337362"/>
              </a:xfrm>
              <a:custGeom>
                <a:avLst/>
                <a:gdLst/>
                <a:ahLst/>
                <a:cxnLst/>
                <a:rect l="l" t="t" r="r" b="b"/>
                <a:pathLst>
                  <a:path w="1627962" h="337362">
                    <a:moveTo>
                      <a:pt x="32565" y="0"/>
                    </a:moveTo>
                    <a:lnTo>
                      <a:pt x="1595397" y="0"/>
                    </a:lnTo>
                    <a:cubicBezTo>
                      <a:pt x="1613382" y="0"/>
                      <a:pt x="1627962" y="14580"/>
                      <a:pt x="1627962" y="32565"/>
                    </a:cubicBezTo>
                    <a:lnTo>
                      <a:pt x="1627962" y="304797"/>
                    </a:lnTo>
                    <a:cubicBezTo>
                      <a:pt x="1627962" y="322783"/>
                      <a:pt x="1613382" y="337362"/>
                      <a:pt x="1595397" y="337362"/>
                    </a:cubicBezTo>
                    <a:lnTo>
                      <a:pt x="32565" y="337362"/>
                    </a:lnTo>
                    <a:cubicBezTo>
                      <a:pt x="14580" y="337362"/>
                      <a:pt x="0" y="322783"/>
                      <a:pt x="0" y="304797"/>
                    </a:cubicBezTo>
                    <a:lnTo>
                      <a:pt x="0" y="32565"/>
                    </a:lnTo>
                    <a:cubicBezTo>
                      <a:pt x="0" y="14580"/>
                      <a:pt x="14580" y="0"/>
                      <a:pt x="32565" y="0"/>
                    </a:cubicBezTo>
                    <a:close/>
                  </a:path>
                </a:pathLst>
              </a:custGeom>
              <a:solidFill>
                <a:srgbClr val="FAE9BD"/>
              </a:solidFill>
              <a:ln w="57150" cap="rnd">
                <a:solidFill>
                  <a:srgbClr val="132B4F"/>
                </a:solidFill>
                <a:prstDash val="solid"/>
                <a:round/>
              </a:ln>
            </p:spPr>
          </p:sp>
          <p:sp>
            <p:nvSpPr>
              <p:cNvPr id="11" name="TextBox 11"/>
              <p:cNvSpPr txBox="1"/>
              <p:nvPr/>
            </p:nvSpPr>
            <p:spPr>
              <a:xfrm>
                <a:off x="0" y="0"/>
                <a:ext cx="1627962" cy="337362"/>
              </a:xfrm>
              <a:prstGeom prst="rect">
                <a:avLst/>
              </a:prstGeom>
            </p:spPr>
            <p:txBody>
              <a:bodyPr lIns="50800" tIns="50800" rIns="50800" bIns="50800" rtlCol="0" anchor="ctr"/>
              <a:lstStyle/>
              <a:p>
                <a:pPr algn="ctr">
                  <a:lnSpc>
                    <a:spcPts val="2850"/>
                  </a:lnSpc>
                </a:pPr>
              </a:p>
            </p:txBody>
          </p:sp>
        </p:grpSp>
        <p:sp>
          <p:nvSpPr>
            <p:cNvPr id="12" name="TextBox 12"/>
            <p:cNvSpPr txBox="1"/>
            <p:nvPr/>
          </p:nvSpPr>
          <p:spPr>
            <a:xfrm>
              <a:off x="0" y="313084"/>
              <a:ext cx="11812893" cy="1740968"/>
            </a:xfrm>
            <a:prstGeom prst="rect">
              <a:avLst/>
            </a:prstGeom>
          </p:spPr>
          <p:txBody>
            <a:bodyPr lIns="0" tIns="0" rIns="0" bIns="0" rtlCol="0" anchor="t">
              <a:spAutoFit/>
            </a:bodyPr>
            <a:lstStyle/>
            <a:p>
              <a:pPr algn="ctr">
                <a:lnSpc>
                  <a:spcPts val="11005"/>
                </a:lnSpc>
              </a:pPr>
              <a:r>
                <a:rPr lang="en-US" sz="7860">
                  <a:solidFill>
                    <a:srgbClr val="1B1B1B"/>
                  </a:solidFill>
                  <a:latin typeface="Paytone One" panose="00000500000000000000"/>
                </a:rPr>
                <a:t>Kiểm tra bài cũ</a:t>
              </a:r>
              <a:endParaRPr lang="en-US" sz="7860">
                <a:solidFill>
                  <a:srgbClr val="1B1B1B"/>
                </a:solidFill>
                <a:latin typeface="Paytone One" panose="00000500000000000000"/>
              </a:endParaRPr>
            </a:p>
          </p:txBody>
        </p:sp>
      </p:grpSp>
      <p:sp>
        <p:nvSpPr>
          <p:cNvPr id="13" name="TextBox 13"/>
          <p:cNvSpPr txBox="1"/>
          <p:nvPr/>
        </p:nvSpPr>
        <p:spPr>
          <a:xfrm>
            <a:off x="1965960" y="4008755"/>
            <a:ext cx="14240510" cy="3646170"/>
          </a:xfrm>
          <a:prstGeom prst="rect">
            <a:avLst/>
          </a:prstGeom>
        </p:spPr>
        <p:txBody>
          <a:bodyPr lIns="0" tIns="0" rIns="0" bIns="0" rtlCol="0" anchor="t">
            <a:noAutofit/>
          </a:bodyPr>
          <a:lstStyle/>
          <a:p>
            <a:pPr marL="0" lvl="0" indent="0" algn="ctr">
              <a:lnSpc>
                <a:spcPts val="11570"/>
              </a:lnSpc>
              <a:spcBef>
                <a:spcPct val="0"/>
              </a:spcBef>
            </a:pPr>
            <a:r>
              <a:rPr lang="en-US" sz="8265">
                <a:solidFill>
                  <a:srgbClr val="000000"/>
                </a:solidFill>
                <a:latin typeface="Cabin" panose="00000500000000000000"/>
              </a:rPr>
              <a:t>Em hãy trình bày sự phân công của mỗi ngón tay khi gõ phím.</a:t>
            </a:r>
            <a:endParaRPr lang="en-US" sz="8265">
              <a:solidFill>
                <a:srgbClr val="000000"/>
              </a:solidFill>
              <a:latin typeface="Cabin" panose="00000500000000000000"/>
            </a:endParaRPr>
          </a:p>
        </p:txBody>
      </p:sp>
      <p:sp>
        <p:nvSpPr>
          <p:cNvPr id="14" name="TextBox 14"/>
          <p:cNvSpPr txBox="1"/>
          <p:nvPr/>
        </p:nvSpPr>
        <p:spPr>
          <a:xfrm>
            <a:off x="1676400" y="4037330"/>
            <a:ext cx="14240510" cy="3253105"/>
          </a:xfrm>
          <a:prstGeom prst="rect">
            <a:avLst/>
          </a:prstGeom>
        </p:spPr>
        <p:txBody>
          <a:bodyPr lIns="0" tIns="0" rIns="0" bIns="0" rtlCol="0" anchor="t">
            <a:noAutofit/>
          </a:bodyPr>
          <a:lstStyle/>
          <a:p>
            <a:pPr marL="0" lvl="0" indent="0" algn="ctr">
              <a:lnSpc>
                <a:spcPts val="11570"/>
              </a:lnSpc>
              <a:spcBef>
                <a:spcPct val="0"/>
              </a:spcBef>
            </a:pPr>
            <a:r>
              <a:rPr lang="en-US" sz="8265">
                <a:solidFill>
                  <a:srgbClr val="000000"/>
                </a:solidFill>
                <a:latin typeface="Cabin" panose="00000500000000000000"/>
              </a:rPr>
              <a:t>Em hãy nêu lại cách đặt ngón tay gõ phím.</a:t>
            </a:r>
            <a:endParaRPr lang="en-US" sz="8265">
              <a:solidFill>
                <a:srgbClr val="000000"/>
              </a:solidFill>
              <a:latin typeface="Cabin"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2"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4" grpId="0"/>
      <p:bldP spid="14"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CAEC"/>
        </a:solidFill>
        <a:effectLst/>
      </p:bgPr>
    </p:bg>
    <p:spTree>
      <p:nvGrpSpPr>
        <p:cNvPr id="1" name=""/>
        <p:cNvGrpSpPr/>
        <p:nvPr/>
      </p:nvGrpSpPr>
      <p:grpSpPr>
        <a:xfrm>
          <a:off x="0" y="0"/>
          <a:ext cx="0" cy="0"/>
          <a:chOff x="0" y="0"/>
          <a:chExt cx="0" cy="0"/>
        </a:xfrm>
      </p:grpSpPr>
      <p:grpSp>
        <p:nvGrpSpPr>
          <p:cNvPr id="2" name="Group 2"/>
          <p:cNvGrpSpPr/>
          <p:nvPr/>
        </p:nvGrpSpPr>
        <p:grpSpPr>
          <a:xfrm rot="0">
            <a:off x="1763274" y="1016271"/>
            <a:ext cx="14761452" cy="8691851"/>
            <a:chOff x="0" y="0"/>
            <a:chExt cx="3902883" cy="2298099"/>
          </a:xfrm>
        </p:grpSpPr>
        <p:sp>
          <p:nvSpPr>
            <p:cNvPr id="3" name="Freeform 3"/>
            <p:cNvSpPr/>
            <p:nvPr/>
          </p:nvSpPr>
          <p:spPr>
            <a:xfrm>
              <a:off x="0" y="0"/>
              <a:ext cx="3902883" cy="2298099"/>
            </a:xfrm>
            <a:custGeom>
              <a:avLst/>
              <a:gdLst/>
              <a:ahLst/>
              <a:cxnLst/>
              <a:rect l="l" t="t" r="r" b="b"/>
              <a:pathLst>
                <a:path w="3902883" h="2298099">
                  <a:moveTo>
                    <a:pt x="19405" y="0"/>
                  </a:moveTo>
                  <a:lnTo>
                    <a:pt x="3883477" y="0"/>
                  </a:lnTo>
                  <a:cubicBezTo>
                    <a:pt x="3888624" y="0"/>
                    <a:pt x="3893560" y="2044"/>
                    <a:pt x="3897199" y="5684"/>
                  </a:cubicBezTo>
                  <a:cubicBezTo>
                    <a:pt x="3900838" y="9323"/>
                    <a:pt x="3902883" y="14259"/>
                    <a:pt x="3902883" y="19405"/>
                  </a:cubicBezTo>
                  <a:lnTo>
                    <a:pt x="3902883" y="2278694"/>
                  </a:lnTo>
                  <a:cubicBezTo>
                    <a:pt x="3902883" y="2283840"/>
                    <a:pt x="3900838" y="2288776"/>
                    <a:pt x="3897199" y="2292415"/>
                  </a:cubicBezTo>
                  <a:cubicBezTo>
                    <a:pt x="3893560" y="2296055"/>
                    <a:pt x="3888624" y="2298099"/>
                    <a:pt x="3883477" y="2298099"/>
                  </a:cubicBezTo>
                  <a:lnTo>
                    <a:pt x="19405" y="2298099"/>
                  </a:lnTo>
                  <a:cubicBezTo>
                    <a:pt x="14259" y="2298099"/>
                    <a:pt x="9323" y="2296055"/>
                    <a:pt x="5684" y="2292415"/>
                  </a:cubicBezTo>
                  <a:cubicBezTo>
                    <a:pt x="2044" y="2288776"/>
                    <a:pt x="0" y="2283840"/>
                    <a:pt x="0" y="2278694"/>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326674"/>
            </a:xfrm>
            <a:prstGeom prst="rect">
              <a:avLst/>
            </a:prstGeom>
          </p:spPr>
          <p:txBody>
            <a:bodyPr lIns="50800" tIns="50800" rIns="50800" bIns="50800" rtlCol="0" anchor="ctr"/>
            <a:lstStyle/>
            <a:p>
              <a:pPr algn="ctr">
                <a:lnSpc>
                  <a:spcPts val="1960"/>
                </a:lnSpc>
                <a:spcBef>
                  <a:spcPct val="0"/>
                </a:spcBef>
              </a:pPr>
            </a:p>
          </p:txBody>
        </p:sp>
      </p:grpSp>
      <p:grpSp>
        <p:nvGrpSpPr>
          <p:cNvPr id="5" name="Group 5"/>
          <p:cNvGrpSpPr/>
          <p:nvPr/>
        </p:nvGrpSpPr>
        <p:grpSpPr>
          <a:xfrm rot="0">
            <a:off x="7021815" y="668127"/>
            <a:ext cx="4244369" cy="1363980"/>
            <a:chOff x="0" y="0"/>
            <a:chExt cx="5659159" cy="1818640"/>
          </a:xfrm>
        </p:grpSpPr>
        <p:grpSp>
          <p:nvGrpSpPr>
            <p:cNvPr id="6" name="Group 6"/>
            <p:cNvGrpSpPr/>
            <p:nvPr/>
          </p:nvGrpSpPr>
          <p:grpSpPr>
            <a:xfrm rot="0">
              <a:off x="0" y="0"/>
              <a:ext cx="5659159" cy="1703144"/>
              <a:chOff x="0" y="0"/>
              <a:chExt cx="1120978" cy="337362"/>
            </a:xfrm>
          </p:grpSpPr>
          <p:sp>
            <p:nvSpPr>
              <p:cNvPr id="7" name="Freeform 7"/>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8" name="TextBox 8"/>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9" name="TextBox 9"/>
            <p:cNvSpPr txBox="1"/>
            <p:nvPr/>
          </p:nvSpPr>
          <p:spPr>
            <a:xfrm>
              <a:off x="0" y="219287"/>
              <a:ext cx="5498254" cy="1599353"/>
            </a:xfrm>
            <a:prstGeom prst="rect">
              <a:avLst/>
            </a:prstGeom>
          </p:spPr>
          <p:txBody>
            <a:bodyPr lIns="0" tIns="0" rIns="0" bIns="0" rtlCol="0" anchor="t">
              <a:noAutofit/>
            </a:bodyPr>
            <a:lstStyle/>
            <a:p>
              <a:pPr algn="ctr">
                <a:lnSpc>
                  <a:spcPts val="7440"/>
                </a:lnSpc>
              </a:pPr>
              <a:r>
                <a:rPr lang="en-US" sz="5315">
                  <a:solidFill>
                    <a:srgbClr val="1B1B1B"/>
                  </a:solidFill>
                  <a:latin typeface="Paytone One" panose="00000500000000000000"/>
                </a:rPr>
                <a:t>Vận dụng</a:t>
              </a:r>
              <a:endParaRPr lang="en-US" sz="5315">
                <a:solidFill>
                  <a:srgbClr val="1B1B1B"/>
                </a:solidFill>
                <a:latin typeface="Paytone One" panose="00000500000000000000"/>
              </a:endParaRPr>
            </a:p>
          </p:txBody>
        </p:sp>
      </p:grpSp>
      <p:sp>
        <p:nvSpPr>
          <p:cNvPr id="10" name="Freeform 10"/>
          <p:cNvSpPr/>
          <p:nvPr/>
        </p:nvSpPr>
        <p:spPr>
          <a:xfrm>
            <a:off x="2635888" y="3442830"/>
            <a:ext cx="13016223" cy="5092576"/>
          </a:xfrm>
          <a:custGeom>
            <a:avLst/>
            <a:gdLst/>
            <a:ahLst/>
            <a:cxnLst/>
            <a:rect l="l" t="t" r="r" b="b"/>
            <a:pathLst>
              <a:path w="13016223" h="5092576">
                <a:moveTo>
                  <a:pt x="0" y="0"/>
                </a:moveTo>
                <a:lnTo>
                  <a:pt x="13016224" y="0"/>
                </a:lnTo>
                <a:lnTo>
                  <a:pt x="13016224" y="5092577"/>
                </a:lnTo>
                <a:lnTo>
                  <a:pt x="0" y="5092577"/>
                </a:lnTo>
                <a:lnTo>
                  <a:pt x="0" y="0"/>
                </a:lnTo>
                <a:close/>
              </a:path>
            </a:pathLst>
          </a:custGeom>
          <a:blipFill>
            <a:blip r:embed="rId1"/>
            <a:stretch>
              <a:fillRect/>
            </a:stretch>
          </a:blipFill>
        </p:spPr>
      </p:sp>
      <p:sp>
        <p:nvSpPr>
          <p:cNvPr id="11" name="Freeform 11"/>
          <p:cNvSpPr/>
          <p:nvPr/>
        </p:nvSpPr>
        <p:spPr>
          <a:xfrm>
            <a:off x="15570026" y="1028700"/>
            <a:ext cx="1909399" cy="2169772"/>
          </a:xfrm>
          <a:custGeom>
            <a:avLst/>
            <a:gdLst/>
            <a:ahLst/>
            <a:cxnLst/>
            <a:rect l="l" t="t" r="r" b="b"/>
            <a:pathLst>
              <a:path w="1909399" h="2169772">
                <a:moveTo>
                  <a:pt x="0" y="0"/>
                </a:moveTo>
                <a:lnTo>
                  <a:pt x="1909400" y="0"/>
                </a:lnTo>
                <a:lnTo>
                  <a:pt x="1909400" y="2169772"/>
                </a:lnTo>
                <a:lnTo>
                  <a:pt x="0" y="21697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2335028">
            <a:off x="1107192" y="605039"/>
            <a:ext cx="2104221" cy="1336181"/>
          </a:xfrm>
          <a:custGeom>
            <a:avLst/>
            <a:gdLst/>
            <a:ahLst/>
            <a:cxnLst/>
            <a:rect l="l" t="t" r="r" b="b"/>
            <a:pathLst>
              <a:path w="2104221" h="1336181">
                <a:moveTo>
                  <a:pt x="0" y="0"/>
                </a:moveTo>
                <a:lnTo>
                  <a:pt x="2104221" y="0"/>
                </a:lnTo>
                <a:lnTo>
                  <a:pt x="2104221" y="1336180"/>
                </a:lnTo>
                <a:lnTo>
                  <a:pt x="0" y="1336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2159000" y="2586990"/>
            <a:ext cx="12959080" cy="855345"/>
          </a:xfrm>
          <a:prstGeom prst="rect">
            <a:avLst/>
          </a:prstGeom>
        </p:spPr>
        <p:txBody>
          <a:bodyPr lIns="0" tIns="0" rIns="0" bIns="0" rtlCol="0" anchor="t">
            <a:noAutofit/>
          </a:bodyPr>
          <a:lstStyle/>
          <a:p>
            <a:pPr marL="0" lvl="0" indent="0" algn="l">
              <a:lnSpc>
                <a:spcPts val="5320"/>
              </a:lnSpc>
              <a:spcBef>
                <a:spcPct val="0"/>
              </a:spcBef>
            </a:pPr>
            <a:r>
              <a:rPr lang="en-US" sz="3800">
                <a:solidFill>
                  <a:srgbClr val="000000"/>
                </a:solidFill>
                <a:latin typeface="Cabin Bold" panose="00000800000000000000"/>
              </a:rPr>
              <a:t> Để chơi gõ chữ ở mức trung bình, em thực hiện các bước sau:</a:t>
            </a:r>
            <a:endParaRPr lang="en-US" sz="3800">
              <a:solidFill>
                <a:srgbClr val="000000"/>
              </a:solidFill>
              <a:latin typeface="Cabin Bold" panose="00000800000000000000"/>
            </a:endParaRPr>
          </a:p>
        </p:txBody>
      </p:sp>
      <p:sp>
        <p:nvSpPr>
          <p:cNvPr id="14" name="TextBox 14"/>
          <p:cNvSpPr txBox="1"/>
          <p:nvPr/>
        </p:nvSpPr>
        <p:spPr>
          <a:xfrm>
            <a:off x="2159000" y="8677910"/>
            <a:ext cx="13744575" cy="923290"/>
          </a:xfrm>
          <a:prstGeom prst="rect">
            <a:avLst/>
          </a:prstGeom>
        </p:spPr>
        <p:txBody>
          <a:bodyPr lIns="0" tIns="0" rIns="0" bIns="0" rtlCol="0" anchor="t">
            <a:noAutofit/>
          </a:bodyPr>
          <a:lstStyle/>
          <a:p>
            <a:pPr marL="0" lvl="0" indent="0" algn="l">
              <a:lnSpc>
                <a:spcPts val="4760"/>
              </a:lnSpc>
              <a:spcBef>
                <a:spcPct val="0"/>
              </a:spcBef>
            </a:pPr>
            <a:r>
              <a:rPr lang="en-US" sz="3400">
                <a:solidFill>
                  <a:srgbClr val="000000"/>
                </a:solidFill>
                <a:latin typeface="Cabin Italics" panose="00000500000000000000"/>
              </a:rPr>
              <a:t>Chú ý để thoát khỏi phần mềm Tux Typing, em gõ liên tiếp bốn lần vào phím Esc</a:t>
            </a:r>
            <a:endParaRPr lang="en-US" sz="3400">
              <a:solidFill>
                <a:srgbClr val="000000"/>
              </a:solidFill>
              <a:latin typeface="Cabin Italics" panose="0000050000000000000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D7FE"/>
        </a:solidFill>
        <a:effectLst/>
      </p:bgPr>
    </p:bg>
    <p:spTree>
      <p:nvGrpSpPr>
        <p:cNvPr id="1" name=""/>
        <p:cNvGrpSpPr/>
        <p:nvPr/>
      </p:nvGrpSpPr>
      <p:grpSpPr>
        <a:xfrm>
          <a:off x="0" y="0"/>
          <a:ext cx="0" cy="0"/>
          <a:chOff x="0" y="0"/>
          <a:chExt cx="0" cy="0"/>
        </a:xfrm>
      </p:grpSpPr>
      <p:grpSp>
        <p:nvGrpSpPr>
          <p:cNvPr id="2" name="Group 2"/>
          <p:cNvGrpSpPr/>
          <p:nvPr/>
        </p:nvGrpSpPr>
        <p:grpSpPr>
          <a:xfrm rot="0">
            <a:off x="1763274" y="1016271"/>
            <a:ext cx="14761452" cy="8254459"/>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960"/>
                </a:lnSpc>
                <a:spcBef>
                  <a:spcPct val="0"/>
                </a:spcBef>
              </a:pPr>
            </a:p>
          </p:txBody>
        </p:sp>
      </p:grpSp>
      <p:sp>
        <p:nvSpPr>
          <p:cNvPr id="5" name="Freeform 5"/>
          <p:cNvSpPr/>
          <p:nvPr/>
        </p:nvSpPr>
        <p:spPr>
          <a:xfrm>
            <a:off x="3559977" y="3200320"/>
            <a:ext cx="11986921" cy="5383217"/>
          </a:xfrm>
          <a:custGeom>
            <a:avLst/>
            <a:gdLst/>
            <a:ahLst/>
            <a:cxnLst/>
            <a:rect l="l" t="t" r="r" b="b"/>
            <a:pathLst>
              <a:path w="11986921" h="5383217">
                <a:moveTo>
                  <a:pt x="0" y="0"/>
                </a:moveTo>
                <a:lnTo>
                  <a:pt x="11986921" y="0"/>
                </a:lnTo>
                <a:lnTo>
                  <a:pt x="11986921" y="5383218"/>
                </a:lnTo>
                <a:lnTo>
                  <a:pt x="0" y="538321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a:off x="14339738" y="2701627"/>
            <a:ext cx="1418368" cy="1418368"/>
          </a:xfrm>
          <a:custGeom>
            <a:avLst/>
            <a:gdLst/>
            <a:ahLst/>
            <a:cxnLst/>
            <a:rect l="l" t="t" r="r" b="b"/>
            <a:pathLst>
              <a:path w="1418368" h="1418368">
                <a:moveTo>
                  <a:pt x="0" y="0"/>
                </a:moveTo>
                <a:lnTo>
                  <a:pt x="1418368" y="0"/>
                </a:lnTo>
                <a:lnTo>
                  <a:pt x="1418368" y="1418367"/>
                </a:lnTo>
                <a:lnTo>
                  <a:pt x="0" y="1418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3753421" y="2701627"/>
            <a:ext cx="1059796" cy="1424936"/>
          </a:xfrm>
          <a:custGeom>
            <a:avLst/>
            <a:gdLst/>
            <a:ahLst/>
            <a:cxnLst/>
            <a:rect l="l" t="t" r="r" b="b"/>
            <a:pathLst>
              <a:path w="1059796" h="1424936">
                <a:moveTo>
                  <a:pt x="1059797" y="0"/>
                </a:moveTo>
                <a:lnTo>
                  <a:pt x="0" y="0"/>
                </a:lnTo>
                <a:lnTo>
                  <a:pt x="0" y="1424936"/>
                </a:lnTo>
                <a:lnTo>
                  <a:pt x="1059797" y="1424936"/>
                </a:lnTo>
                <a:lnTo>
                  <a:pt x="1059797"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rot="0">
            <a:off x="7021815" y="668127"/>
            <a:ext cx="4244369" cy="1277358"/>
            <a:chOff x="0" y="0"/>
            <a:chExt cx="5659159" cy="1703144"/>
          </a:xfrm>
        </p:grpSpPr>
        <p:grpSp>
          <p:nvGrpSpPr>
            <p:cNvPr id="9" name="Group 9"/>
            <p:cNvGrpSpPr/>
            <p:nvPr/>
          </p:nvGrpSpPr>
          <p:grpSpPr>
            <a:xfrm rot="0">
              <a:off x="0" y="0"/>
              <a:ext cx="5659159" cy="1703144"/>
              <a:chOff x="0" y="0"/>
              <a:chExt cx="1120978" cy="337362"/>
            </a:xfrm>
          </p:grpSpPr>
          <p:sp>
            <p:nvSpPr>
              <p:cNvPr id="10" name="Freeform 10"/>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11" name="TextBox 11"/>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12" name="TextBox 12"/>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Ghi nhớ</a:t>
              </a:r>
              <a:endParaRPr lang="en-US" sz="5315">
                <a:solidFill>
                  <a:srgbClr val="1B1B1B"/>
                </a:solidFill>
                <a:latin typeface="Paytone One" panose="00000500000000000000"/>
              </a:endParaRPr>
            </a:p>
          </p:txBody>
        </p:sp>
      </p:grpSp>
      <p:sp>
        <p:nvSpPr>
          <p:cNvPr id="13" name="Freeform 13"/>
          <p:cNvSpPr/>
          <p:nvPr/>
        </p:nvSpPr>
        <p:spPr>
          <a:xfrm>
            <a:off x="190359" y="6651915"/>
            <a:ext cx="5143988" cy="3635085"/>
          </a:xfrm>
          <a:custGeom>
            <a:avLst/>
            <a:gdLst/>
            <a:ahLst/>
            <a:cxnLst/>
            <a:rect l="l" t="t" r="r" b="b"/>
            <a:pathLst>
              <a:path w="5143988" h="3635085">
                <a:moveTo>
                  <a:pt x="0" y="0"/>
                </a:moveTo>
                <a:lnTo>
                  <a:pt x="5143989" y="0"/>
                </a:lnTo>
                <a:lnTo>
                  <a:pt x="5143989" y="3635085"/>
                </a:lnTo>
                <a:lnTo>
                  <a:pt x="0" y="3635085"/>
                </a:lnTo>
                <a:lnTo>
                  <a:pt x="0" y="0"/>
                </a:lnTo>
                <a:close/>
              </a:path>
            </a:pathLst>
          </a:custGeom>
          <a:blipFill>
            <a:blip r:embed="rId7"/>
            <a:stretch>
              <a:fillRect/>
            </a:stretch>
          </a:blipFill>
        </p:spPr>
      </p:sp>
      <p:sp>
        <p:nvSpPr>
          <p:cNvPr id="14" name="TextBox 14"/>
          <p:cNvSpPr txBox="1"/>
          <p:nvPr/>
        </p:nvSpPr>
        <p:spPr>
          <a:xfrm>
            <a:off x="3906520" y="4889500"/>
            <a:ext cx="11294110" cy="2236470"/>
          </a:xfrm>
          <a:prstGeom prst="rect">
            <a:avLst/>
          </a:prstGeom>
        </p:spPr>
        <p:txBody>
          <a:bodyPr lIns="0" tIns="0" rIns="0" bIns="0" rtlCol="0" anchor="t">
            <a:noAutofit/>
          </a:bodyPr>
          <a:lstStyle/>
          <a:p>
            <a:pPr marL="0" lvl="0" indent="0" algn="ctr">
              <a:lnSpc>
                <a:spcPts val="7720"/>
              </a:lnSpc>
              <a:spcBef>
                <a:spcPct val="0"/>
              </a:spcBef>
            </a:pPr>
            <a:r>
              <a:rPr lang="en-US" sz="5515">
                <a:solidFill>
                  <a:srgbClr val="000000"/>
                </a:solidFill>
                <a:latin typeface="Cabin Bold" panose="00000800000000000000"/>
              </a:rPr>
              <a:t>Khi học trên phần mềm Tux Pyping em thấy mình học được gì?</a:t>
            </a:r>
            <a:endParaRPr lang="en-US" sz="5515">
              <a:solidFill>
                <a:srgbClr val="000000"/>
              </a:solidFill>
              <a:latin typeface="Cabin Bold" panose="000008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CCAEC"/>
        </a:solidFill>
        <a:effectLst/>
      </p:bgPr>
    </p:bg>
    <p:spTree>
      <p:nvGrpSpPr>
        <p:cNvPr id="1" name=""/>
        <p:cNvGrpSpPr/>
        <p:nvPr/>
      </p:nvGrpSpPr>
      <p:grpSpPr>
        <a:xfrm>
          <a:off x="0" y="0"/>
          <a:ext cx="0" cy="0"/>
          <a:chOff x="0" y="0"/>
          <a:chExt cx="0" cy="0"/>
        </a:xfrm>
      </p:grpSpPr>
      <p:grpSp>
        <p:nvGrpSpPr>
          <p:cNvPr id="2" name="Group 2"/>
          <p:cNvGrpSpPr/>
          <p:nvPr/>
        </p:nvGrpSpPr>
        <p:grpSpPr>
          <a:xfrm rot="0">
            <a:off x="1763274" y="1016271"/>
            <a:ext cx="14761452" cy="8254459"/>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960"/>
                </a:lnSpc>
                <a:spcBef>
                  <a:spcPct val="0"/>
                </a:spcBef>
              </a:pPr>
            </a:p>
          </p:txBody>
        </p:sp>
      </p:grpSp>
      <p:grpSp>
        <p:nvGrpSpPr>
          <p:cNvPr id="5" name="Group 5"/>
          <p:cNvGrpSpPr/>
          <p:nvPr/>
        </p:nvGrpSpPr>
        <p:grpSpPr>
          <a:xfrm rot="0">
            <a:off x="7021815" y="668127"/>
            <a:ext cx="4244369" cy="1277358"/>
            <a:chOff x="0" y="0"/>
            <a:chExt cx="5659159" cy="1703144"/>
          </a:xfrm>
        </p:grpSpPr>
        <p:grpSp>
          <p:nvGrpSpPr>
            <p:cNvPr id="6" name="Group 6"/>
            <p:cNvGrpSpPr/>
            <p:nvPr/>
          </p:nvGrpSpPr>
          <p:grpSpPr>
            <a:xfrm rot="0">
              <a:off x="0" y="0"/>
              <a:ext cx="5659159" cy="1703144"/>
              <a:chOff x="0" y="0"/>
              <a:chExt cx="1120978" cy="337362"/>
            </a:xfrm>
          </p:grpSpPr>
          <p:sp>
            <p:nvSpPr>
              <p:cNvPr id="7" name="Freeform 7"/>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8" name="TextBox 8"/>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9" name="TextBox 9"/>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Ghi nhớ</a:t>
              </a:r>
              <a:endParaRPr lang="en-US" sz="5315">
                <a:solidFill>
                  <a:srgbClr val="1B1B1B"/>
                </a:solidFill>
                <a:latin typeface="Paytone One" panose="00000500000000000000"/>
              </a:endParaRPr>
            </a:p>
          </p:txBody>
        </p:sp>
      </p:grpSp>
      <p:sp>
        <p:nvSpPr>
          <p:cNvPr id="10" name="Freeform 10"/>
          <p:cNvSpPr/>
          <p:nvPr/>
        </p:nvSpPr>
        <p:spPr>
          <a:xfrm>
            <a:off x="5923510" y="6006478"/>
            <a:ext cx="6043347" cy="4124585"/>
          </a:xfrm>
          <a:custGeom>
            <a:avLst/>
            <a:gdLst/>
            <a:ahLst/>
            <a:cxnLst/>
            <a:rect l="l" t="t" r="r" b="b"/>
            <a:pathLst>
              <a:path w="6043347" h="4124585">
                <a:moveTo>
                  <a:pt x="0" y="0"/>
                </a:moveTo>
                <a:lnTo>
                  <a:pt x="6043347" y="0"/>
                </a:lnTo>
                <a:lnTo>
                  <a:pt x="6043347" y="4124584"/>
                </a:lnTo>
                <a:lnTo>
                  <a:pt x="0" y="4124584"/>
                </a:lnTo>
                <a:lnTo>
                  <a:pt x="0" y="0"/>
                </a:lnTo>
                <a:close/>
              </a:path>
            </a:pathLst>
          </a:custGeom>
          <a:blipFill>
            <a:blip r:embed="rId1"/>
            <a:stretch>
              <a:fillRect/>
            </a:stretch>
          </a:blipFill>
        </p:spPr>
      </p:sp>
      <p:sp>
        <p:nvSpPr>
          <p:cNvPr id="11" name="Freeform 11"/>
          <p:cNvSpPr/>
          <p:nvPr/>
        </p:nvSpPr>
        <p:spPr>
          <a:xfrm>
            <a:off x="484376" y="8182289"/>
            <a:ext cx="1800523" cy="1735050"/>
          </a:xfrm>
          <a:custGeom>
            <a:avLst/>
            <a:gdLst/>
            <a:ahLst/>
            <a:cxnLst/>
            <a:rect l="l" t="t" r="r" b="b"/>
            <a:pathLst>
              <a:path w="1800523" h="1735050">
                <a:moveTo>
                  <a:pt x="0" y="0"/>
                </a:moveTo>
                <a:lnTo>
                  <a:pt x="1800524" y="0"/>
                </a:lnTo>
                <a:lnTo>
                  <a:pt x="1800524" y="1735049"/>
                </a:lnTo>
                <a:lnTo>
                  <a:pt x="0" y="1735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4096129" y="1546574"/>
            <a:ext cx="2031496" cy="797824"/>
          </a:xfrm>
          <a:custGeom>
            <a:avLst/>
            <a:gdLst/>
            <a:ahLst/>
            <a:cxnLst/>
            <a:rect l="l" t="t" r="r" b="b"/>
            <a:pathLst>
              <a:path w="2031496" h="797824">
                <a:moveTo>
                  <a:pt x="0" y="0"/>
                </a:moveTo>
                <a:lnTo>
                  <a:pt x="2031496" y="0"/>
                </a:lnTo>
                <a:lnTo>
                  <a:pt x="2031496" y="797824"/>
                </a:lnTo>
                <a:lnTo>
                  <a:pt x="0" y="7978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2619375" y="2917190"/>
            <a:ext cx="13049250" cy="3001645"/>
          </a:xfrm>
          <a:prstGeom prst="rect">
            <a:avLst/>
          </a:prstGeom>
        </p:spPr>
        <p:txBody>
          <a:bodyPr lIns="0" tIns="0" rIns="0" bIns="0" rtlCol="0" anchor="t">
            <a:noAutofit/>
          </a:bodyPr>
          <a:lstStyle/>
          <a:p>
            <a:pPr algn="ctr">
              <a:lnSpc>
                <a:spcPts val="10425"/>
              </a:lnSpc>
            </a:pPr>
            <a:r>
              <a:rPr lang="en-US" sz="7450">
                <a:solidFill>
                  <a:srgbClr val="000000"/>
                </a:solidFill>
                <a:latin typeface="Cabin Bold" panose="00000800000000000000"/>
              </a:rPr>
              <a:t>Phần mềm Tux Typing giúp em </a:t>
            </a:r>
            <a:endParaRPr lang="en-US" sz="7450">
              <a:solidFill>
                <a:srgbClr val="000000"/>
              </a:solidFill>
              <a:latin typeface="Cabin Bold" panose="00000800000000000000"/>
            </a:endParaRPr>
          </a:p>
          <a:p>
            <a:pPr marL="0" lvl="0" indent="0" algn="ctr">
              <a:lnSpc>
                <a:spcPts val="10425"/>
              </a:lnSpc>
              <a:spcBef>
                <a:spcPct val="0"/>
              </a:spcBef>
            </a:pPr>
            <a:r>
              <a:rPr lang="en-US" sz="7450">
                <a:solidFill>
                  <a:srgbClr val="000000"/>
                </a:solidFill>
                <a:latin typeface="Cabin Bold" panose="00000800000000000000"/>
              </a:rPr>
              <a:t>luyện gõ phím nhanh và đúng</a:t>
            </a:r>
            <a:endParaRPr lang="en-US" sz="7450">
              <a:solidFill>
                <a:srgbClr val="000000"/>
              </a:solidFill>
              <a:latin typeface="Cabin Bold" panose="0000080000000000000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7B4ED"/>
        </a:solidFill>
        <a:effectLst/>
      </p:bgPr>
    </p:bg>
    <p:spTree>
      <p:nvGrpSpPr>
        <p:cNvPr id="1" name=""/>
        <p:cNvGrpSpPr/>
        <p:nvPr/>
      </p:nvGrpSpPr>
      <p:grpSpPr>
        <a:xfrm>
          <a:off x="0" y="0"/>
          <a:ext cx="0" cy="0"/>
          <a:chOff x="0" y="0"/>
          <a:chExt cx="0" cy="0"/>
        </a:xfrm>
      </p:grpSpPr>
      <p:grpSp>
        <p:nvGrpSpPr>
          <p:cNvPr id="2" name="Group 2"/>
          <p:cNvGrpSpPr/>
          <p:nvPr/>
        </p:nvGrpSpPr>
        <p:grpSpPr>
          <a:xfrm rot="0">
            <a:off x="1763274" y="1016271"/>
            <a:ext cx="14761452" cy="8254459"/>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960"/>
                </a:lnSpc>
                <a:spcBef>
                  <a:spcPct val="0"/>
                </a:spcBef>
              </a:pPr>
            </a:p>
          </p:txBody>
        </p:sp>
      </p:grpSp>
      <p:sp>
        <p:nvSpPr>
          <p:cNvPr id="5" name="Freeform 5"/>
          <p:cNvSpPr/>
          <p:nvPr/>
        </p:nvSpPr>
        <p:spPr>
          <a:xfrm>
            <a:off x="11775978" y="5963683"/>
            <a:ext cx="6246376" cy="4114800"/>
          </a:xfrm>
          <a:custGeom>
            <a:avLst/>
            <a:gdLst/>
            <a:ahLst/>
            <a:cxnLst/>
            <a:rect l="l" t="t" r="r" b="b"/>
            <a:pathLst>
              <a:path w="6246376" h="4114800">
                <a:moveTo>
                  <a:pt x="0" y="0"/>
                </a:moveTo>
                <a:lnTo>
                  <a:pt x="6246376" y="0"/>
                </a:lnTo>
                <a:lnTo>
                  <a:pt x="6246376"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a:off x="161145" y="5859425"/>
            <a:ext cx="4343223" cy="4323317"/>
          </a:xfrm>
          <a:custGeom>
            <a:avLst/>
            <a:gdLst/>
            <a:ahLst/>
            <a:cxnLst/>
            <a:rect l="l" t="t" r="r" b="b"/>
            <a:pathLst>
              <a:path w="4343223" h="4323317">
                <a:moveTo>
                  <a:pt x="0" y="0"/>
                </a:moveTo>
                <a:lnTo>
                  <a:pt x="4343223" y="0"/>
                </a:lnTo>
                <a:lnTo>
                  <a:pt x="4343223" y="4323317"/>
                </a:lnTo>
                <a:lnTo>
                  <a:pt x="0" y="4323317"/>
                </a:lnTo>
                <a:lnTo>
                  <a:pt x="0" y="0"/>
                </a:lnTo>
                <a:close/>
              </a:path>
            </a:pathLst>
          </a:custGeom>
          <a:blipFill>
            <a:blip r:embed="rId3"/>
            <a:stretch>
              <a:fillRect/>
            </a:stretch>
          </a:blipFill>
        </p:spPr>
      </p:sp>
      <p:sp>
        <p:nvSpPr>
          <p:cNvPr id="7" name="Freeform 7"/>
          <p:cNvSpPr/>
          <p:nvPr/>
        </p:nvSpPr>
        <p:spPr>
          <a:xfrm>
            <a:off x="14060008" y="442860"/>
            <a:ext cx="2946064" cy="2959629"/>
          </a:xfrm>
          <a:custGeom>
            <a:avLst/>
            <a:gdLst/>
            <a:ahLst/>
            <a:cxnLst/>
            <a:rect l="l" t="t" r="r" b="b"/>
            <a:pathLst>
              <a:path w="2946064" h="2959629">
                <a:moveTo>
                  <a:pt x="0" y="0"/>
                </a:moveTo>
                <a:lnTo>
                  <a:pt x="2946065" y="0"/>
                </a:lnTo>
                <a:lnTo>
                  <a:pt x="2946065" y="2959629"/>
                </a:lnTo>
                <a:lnTo>
                  <a:pt x="0" y="2959629"/>
                </a:lnTo>
                <a:lnTo>
                  <a:pt x="0" y="0"/>
                </a:lnTo>
                <a:close/>
              </a:path>
            </a:pathLst>
          </a:custGeom>
          <a:blipFill>
            <a:blip r:embed="rId4"/>
            <a:stretch>
              <a:fillRect/>
            </a:stretch>
          </a:blipFill>
        </p:spPr>
      </p:sp>
      <p:sp>
        <p:nvSpPr>
          <p:cNvPr id="8" name="Freeform 8"/>
          <p:cNvSpPr/>
          <p:nvPr/>
        </p:nvSpPr>
        <p:spPr>
          <a:xfrm>
            <a:off x="733228" y="442860"/>
            <a:ext cx="2389901" cy="3240543"/>
          </a:xfrm>
          <a:custGeom>
            <a:avLst/>
            <a:gdLst/>
            <a:ahLst/>
            <a:cxnLst/>
            <a:rect l="l" t="t" r="r" b="b"/>
            <a:pathLst>
              <a:path w="2389901" h="3240543">
                <a:moveTo>
                  <a:pt x="0" y="0"/>
                </a:moveTo>
                <a:lnTo>
                  <a:pt x="2389900" y="0"/>
                </a:lnTo>
                <a:lnTo>
                  <a:pt x="2389900" y="3240543"/>
                </a:lnTo>
                <a:lnTo>
                  <a:pt x="0" y="32405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2538095" y="3828415"/>
            <a:ext cx="13211175" cy="2162810"/>
          </a:xfrm>
          <a:prstGeom prst="rect">
            <a:avLst/>
          </a:prstGeom>
        </p:spPr>
        <p:txBody>
          <a:bodyPr lIns="0" tIns="0" rIns="0" bIns="0" rtlCol="0" anchor="t">
            <a:noAutofit/>
          </a:bodyPr>
          <a:lstStyle/>
          <a:p>
            <a:pPr algn="ctr">
              <a:lnSpc>
                <a:spcPts val="12810"/>
              </a:lnSpc>
            </a:pPr>
            <a:r>
              <a:rPr lang="en-US" sz="9150">
                <a:solidFill>
                  <a:srgbClr val="1B1B1B"/>
                </a:solidFill>
                <a:latin typeface="Paytone One" panose="00000500000000000000"/>
              </a:rPr>
              <a:t>Chào tạm biệt các em!</a:t>
            </a:r>
            <a:endParaRPr lang="en-US" sz="9150">
              <a:solidFill>
                <a:srgbClr val="1B1B1B"/>
              </a:solidFill>
              <a:latin typeface="Paytone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500" fill="hold">
                                          <p:stCondLst>
                                            <p:cond delay="0"/>
                                          </p:stCondLst>
                                        </p:cTn>
                                        <p:tgtEl>
                                          <p:spTgt spid="9"/>
                                        </p:tgtEl>
                                        <p:attrNameLst>
                                          <p:attrName>style.visibility</p:attrName>
                                        </p:attrNameLst>
                                      </p:cBhvr>
                                      <p:to>
                                        <p:strVal val="visible"/>
                                      </p:to>
                                    </p:set>
                                    <p:animEffect transition="in" filter="plus(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CCAEC"/>
        </a:solidFill>
        <a:effectLst/>
      </p:bgPr>
    </p:bg>
    <p:spTree>
      <p:nvGrpSpPr>
        <p:cNvPr id="1" name=""/>
        <p:cNvGrpSpPr/>
        <p:nvPr/>
      </p:nvGrpSpPr>
      <p:grpSpPr>
        <a:xfrm>
          <a:off x="0" y="0"/>
          <a:ext cx="0" cy="0"/>
          <a:chOff x="0" y="0"/>
          <a:chExt cx="0" cy="0"/>
        </a:xfrm>
      </p:grpSpPr>
      <p:grpSp>
        <p:nvGrpSpPr>
          <p:cNvPr id="2" name="Group 2"/>
          <p:cNvGrpSpPr/>
          <p:nvPr/>
        </p:nvGrpSpPr>
        <p:grpSpPr>
          <a:xfrm rot="0">
            <a:off x="1763274" y="1016271"/>
            <a:ext cx="14761452" cy="8254459"/>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960"/>
                </a:lnSpc>
                <a:spcBef>
                  <a:spcPct val="0"/>
                </a:spcBef>
              </a:pPr>
            </a:p>
          </p:txBody>
        </p:sp>
      </p:grpSp>
      <p:sp>
        <p:nvSpPr>
          <p:cNvPr id="5" name="Freeform 5"/>
          <p:cNvSpPr/>
          <p:nvPr/>
        </p:nvSpPr>
        <p:spPr>
          <a:xfrm>
            <a:off x="14600382" y="1274596"/>
            <a:ext cx="1418368" cy="1418368"/>
          </a:xfrm>
          <a:custGeom>
            <a:avLst/>
            <a:gdLst/>
            <a:ahLst/>
            <a:cxnLst/>
            <a:rect l="l" t="t" r="r" b="b"/>
            <a:pathLst>
              <a:path w="1418368" h="1418368">
                <a:moveTo>
                  <a:pt x="0" y="0"/>
                </a:moveTo>
                <a:lnTo>
                  <a:pt x="1418368" y="0"/>
                </a:lnTo>
                <a:lnTo>
                  <a:pt x="1418368" y="1418367"/>
                </a:lnTo>
                <a:lnTo>
                  <a:pt x="0" y="141836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a:off x="3301943" y="1567699"/>
            <a:ext cx="662608" cy="832161"/>
          </a:xfrm>
          <a:custGeom>
            <a:avLst/>
            <a:gdLst/>
            <a:ahLst/>
            <a:cxnLst/>
            <a:rect l="l" t="t" r="r" b="b"/>
            <a:pathLst>
              <a:path w="662608" h="832161">
                <a:moveTo>
                  <a:pt x="0" y="0"/>
                </a:moveTo>
                <a:lnTo>
                  <a:pt x="662608" y="0"/>
                </a:lnTo>
                <a:lnTo>
                  <a:pt x="662608" y="832161"/>
                </a:lnTo>
                <a:lnTo>
                  <a:pt x="0" y="8321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2742424" y="3680497"/>
            <a:ext cx="13276325" cy="2493255"/>
          </a:xfrm>
          <a:prstGeom prst="rect">
            <a:avLst/>
          </a:prstGeom>
        </p:spPr>
        <p:txBody>
          <a:bodyPr lIns="0" tIns="0" rIns="0" bIns="0" rtlCol="0" anchor="t">
            <a:spAutoFit/>
          </a:bodyPr>
          <a:lstStyle/>
          <a:p>
            <a:pPr algn="ctr">
              <a:lnSpc>
                <a:spcPts val="10010"/>
              </a:lnSpc>
            </a:pPr>
            <a:r>
              <a:rPr lang="en-US" sz="7200">
                <a:solidFill>
                  <a:srgbClr val="1E1E1E"/>
                </a:solidFill>
                <a:latin typeface="Cabin Bold" panose="00000800000000000000"/>
              </a:rPr>
              <a:t>BÀI 12:</a:t>
            </a:r>
            <a:endParaRPr lang="en-US" sz="7200">
              <a:solidFill>
                <a:srgbClr val="1E1E1E"/>
              </a:solidFill>
              <a:latin typeface="Cabin Bold" panose="00000800000000000000"/>
            </a:endParaRPr>
          </a:p>
          <a:p>
            <a:pPr algn="ctr">
              <a:lnSpc>
                <a:spcPts val="10010"/>
              </a:lnSpc>
            </a:pPr>
            <a:r>
              <a:rPr lang="en-US" sz="7200">
                <a:solidFill>
                  <a:srgbClr val="1E1E1E"/>
                </a:solidFill>
                <a:latin typeface="Cabin Bold" panose="00000800000000000000"/>
              </a:rPr>
              <a:t>GÕ PHÍM VỚI PHẦN MỀM</a:t>
            </a:r>
            <a:endParaRPr lang="en-US" sz="7200">
              <a:solidFill>
                <a:srgbClr val="1E1E1E"/>
              </a:solidFill>
              <a:latin typeface="Cabin Bold" panose="00000800000000000000"/>
            </a:endParaRPr>
          </a:p>
        </p:txBody>
      </p:sp>
      <p:sp>
        <p:nvSpPr>
          <p:cNvPr id="8" name="Freeform 8"/>
          <p:cNvSpPr/>
          <p:nvPr/>
        </p:nvSpPr>
        <p:spPr>
          <a:xfrm>
            <a:off x="13952659" y="5797073"/>
            <a:ext cx="4335341" cy="4416306"/>
          </a:xfrm>
          <a:custGeom>
            <a:avLst/>
            <a:gdLst/>
            <a:ahLst/>
            <a:cxnLst/>
            <a:rect l="l" t="t" r="r" b="b"/>
            <a:pathLst>
              <a:path w="4335341" h="4416306">
                <a:moveTo>
                  <a:pt x="0" y="0"/>
                </a:moveTo>
                <a:lnTo>
                  <a:pt x="4335341" y="0"/>
                </a:lnTo>
                <a:lnTo>
                  <a:pt x="4335341" y="4416307"/>
                </a:lnTo>
                <a:lnTo>
                  <a:pt x="0" y="4416307"/>
                </a:lnTo>
                <a:lnTo>
                  <a:pt x="0" y="0"/>
                </a:lnTo>
                <a:close/>
              </a:path>
            </a:pathLst>
          </a:custGeom>
          <a:blipFill>
            <a:blip r:embed="rId5"/>
            <a:stretch>
              <a:fillRect/>
            </a:stretch>
          </a:blipFill>
        </p:spPr>
      </p:sp>
      <p:sp>
        <p:nvSpPr>
          <p:cNvPr id="9" name="Freeform 9"/>
          <p:cNvSpPr/>
          <p:nvPr/>
        </p:nvSpPr>
        <p:spPr>
          <a:xfrm>
            <a:off x="144023" y="6045110"/>
            <a:ext cx="5196803" cy="4168269"/>
          </a:xfrm>
          <a:custGeom>
            <a:avLst/>
            <a:gdLst/>
            <a:ahLst/>
            <a:cxnLst/>
            <a:rect l="l" t="t" r="r" b="b"/>
            <a:pathLst>
              <a:path w="5196803" h="4168269">
                <a:moveTo>
                  <a:pt x="0" y="0"/>
                </a:moveTo>
                <a:lnTo>
                  <a:pt x="5196803" y="0"/>
                </a:lnTo>
                <a:lnTo>
                  <a:pt x="5196803" y="4168270"/>
                </a:lnTo>
                <a:lnTo>
                  <a:pt x="0" y="4168270"/>
                </a:lnTo>
                <a:lnTo>
                  <a:pt x="0" y="0"/>
                </a:lnTo>
                <a:close/>
              </a:path>
            </a:pathLst>
          </a:custGeom>
          <a:blipFill>
            <a:blip r:embed="rId6"/>
            <a:stretch>
              <a:fillRect/>
            </a:stretch>
          </a:blipFill>
        </p:spPr>
      </p:sp>
      <p:sp>
        <p:nvSpPr>
          <p:cNvPr id="10" name="TextBox 10"/>
          <p:cNvSpPr txBox="1"/>
          <p:nvPr/>
        </p:nvSpPr>
        <p:spPr>
          <a:xfrm>
            <a:off x="3633247" y="1888530"/>
            <a:ext cx="11021506" cy="1009642"/>
          </a:xfrm>
          <a:prstGeom prst="rect">
            <a:avLst/>
          </a:prstGeom>
        </p:spPr>
        <p:txBody>
          <a:bodyPr lIns="0" tIns="0" rIns="0" bIns="0" rtlCol="0" anchor="t">
            <a:spAutoFit/>
          </a:bodyPr>
          <a:lstStyle/>
          <a:p>
            <a:pPr algn="ctr">
              <a:lnSpc>
                <a:spcPts val="8100"/>
              </a:lnSpc>
            </a:pPr>
            <a:r>
              <a:rPr lang="en-US" sz="6000" u="sng">
                <a:solidFill>
                  <a:srgbClr val="E48D7A"/>
                </a:solidFill>
                <a:latin typeface="Paytone One" panose="00000500000000000000"/>
              </a:rPr>
              <a:t>CHƯƠNG 1:</a:t>
            </a:r>
            <a:r>
              <a:rPr lang="en-US" sz="6000">
                <a:solidFill>
                  <a:srgbClr val="E48D7A"/>
                </a:solidFill>
                <a:latin typeface="Paytone One" panose="00000500000000000000"/>
              </a:rPr>
              <a:t> MÁY TÍNH VÀ EM</a:t>
            </a:r>
            <a:endParaRPr lang="en-US" sz="6000">
              <a:solidFill>
                <a:srgbClr val="E48D7A"/>
              </a:solidFill>
              <a:latin typeface="Paytone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500"/>
                                  </p:stCondLst>
                                  <p:childTnLst>
                                    <p:set>
                                      <p:cBhvr>
                                        <p:cTn id="10" dur="500"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0" grpId="1"/>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D7FE"/>
        </a:solidFill>
        <a:effectLst/>
      </p:bgPr>
    </p:bg>
    <p:spTree>
      <p:nvGrpSpPr>
        <p:cNvPr id="1" name=""/>
        <p:cNvGrpSpPr/>
        <p:nvPr/>
      </p:nvGrpSpPr>
      <p:grpSpPr>
        <a:xfrm>
          <a:off x="0" y="0"/>
          <a:ext cx="0" cy="0"/>
          <a:chOff x="0" y="0"/>
          <a:chExt cx="0" cy="0"/>
        </a:xfrm>
      </p:grpSpPr>
      <p:grpSp>
        <p:nvGrpSpPr>
          <p:cNvPr id="2" name="Group 2"/>
          <p:cNvGrpSpPr/>
          <p:nvPr/>
        </p:nvGrpSpPr>
        <p:grpSpPr>
          <a:xfrm rot="0">
            <a:off x="1763274" y="1016271"/>
            <a:ext cx="14761452" cy="8254459"/>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960"/>
                </a:lnSpc>
                <a:spcBef>
                  <a:spcPct val="0"/>
                </a:spcBef>
              </a:pPr>
            </a:p>
          </p:txBody>
        </p:sp>
      </p:grpSp>
      <p:grpSp>
        <p:nvGrpSpPr>
          <p:cNvPr id="5" name="Group 5"/>
          <p:cNvGrpSpPr/>
          <p:nvPr/>
        </p:nvGrpSpPr>
        <p:grpSpPr>
          <a:xfrm rot="0">
            <a:off x="6955608" y="465397"/>
            <a:ext cx="4376785" cy="1635723"/>
            <a:chOff x="0" y="0"/>
            <a:chExt cx="5835713" cy="2180965"/>
          </a:xfrm>
        </p:grpSpPr>
        <p:grpSp>
          <p:nvGrpSpPr>
            <p:cNvPr id="6" name="Group 6"/>
            <p:cNvGrpSpPr/>
            <p:nvPr/>
          </p:nvGrpSpPr>
          <p:grpSpPr>
            <a:xfrm rot="0">
              <a:off x="0" y="0"/>
              <a:ext cx="5835713" cy="2180965"/>
              <a:chOff x="0" y="0"/>
              <a:chExt cx="902672" cy="337353"/>
            </a:xfrm>
          </p:grpSpPr>
          <p:sp>
            <p:nvSpPr>
              <p:cNvPr id="7" name="Freeform 7"/>
              <p:cNvSpPr/>
              <p:nvPr/>
            </p:nvSpPr>
            <p:spPr>
              <a:xfrm>
                <a:off x="0" y="0"/>
                <a:ext cx="902672" cy="337353"/>
              </a:xfrm>
              <a:custGeom>
                <a:avLst/>
                <a:gdLst/>
                <a:ahLst/>
                <a:cxnLst/>
                <a:rect l="l" t="t" r="r" b="b"/>
                <a:pathLst>
                  <a:path w="902672" h="337353">
                    <a:moveTo>
                      <a:pt x="58731" y="0"/>
                    </a:moveTo>
                    <a:lnTo>
                      <a:pt x="843941" y="0"/>
                    </a:lnTo>
                    <a:cubicBezTo>
                      <a:pt x="876377" y="0"/>
                      <a:pt x="902672" y="26295"/>
                      <a:pt x="902672" y="58731"/>
                    </a:cubicBezTo>
                    <a:lnTo>
                      <a:pt x="902672" y="278622"/>
                    </a:lnTo>
                    <a:cubicBezTo>
                      <a:pt x="902672" y="311058"/>
                      <a:pt x="876377" y="337353"/>
                      <a:pt x="843941" y="337353"/>
                    </a:cubicBezTo>
                    <a:lnTo>
                      <a:pt x="58731" y="337353"/>
                    </a:lnTo>
                    <a:cubicBezTo>
                      <a:pt x="26295" y="337353"/>
                      <a:pt x="0" y="311058"/>
                      <a:pt x="0" y="278622"/>
                    </a:cubicBezTo>
                    <a:lnTo>
                      <a:pt x="0" y="58731"/>
                    </a:lnTo>
                    <a:cubicBezTo>
                      <a:pt x="0" y="26295"/>
                      <a:pt x="26295" y="0"/>
                      <a:pt x="58731" y="0"/>
                    </a:cubicBezTo>
                    <a:close/>
                  </a:path>
                </a:pathLst>
              </a:custGeom>
              <a:solidFill>
                <a:srgbClr val="FAE9BD"/>
              </a:solidFill>
              <a:ln w="57150" cap="rnd">
                <a:solidFill>
                  <a:srgbClr val="132B4F"/>
                </a:solidFill>
                <a:prstDash val="solid"/>
                <a:round/>
              </a:ln>
            </p:spPr>
          </p:sp>
          <p:sp>
            <p:nvSpPr>
              <p:cNvPr id="8" name="TextBox 8"/>
              <p:cNvSpPr txBox="1"/>
              <p:nvPr/>
            </p:nvSpPr>
            <p:spPr>
              <a:xfrm>
                <a:off x="0" y="0"/>
                <a:ext cx="902672" cy="337353"/>
              </a:xfrm>
              <a:prstGeom prst="rect">
                <a:avLst/>
              </a:prstGeom>
            </p:spPr>
            <p:txBody>
              <a:bodyPr lIns="50800" tIns="50800" rIns="50800" bIns="50800" rtlCol="0" anchor="ctr"/>
              <a:lstStyle/>
              <a:p>
                <a:pPr algn="ctr">
                  <a:lnSpc>
                    <a:spcPts val="2850"/>
                  </a:lnSpc>
                </a:pPr>
              </a:p>
            </p:txBody>
          </p:sp>
        </p:grpSp>
        <p:sp>
          <p:nvSpPr>
            <p:cNvPr id="9" name="TextBox 9"/>
            <p:cNvSpPr txBox="1"/>
            <p:nvPr/>
          </p:nvSpPr>
          <p:spPr>
            <a:xfrm>
              <a:off x="0" y="269594"/>
              <a:ext cx="5669986" cy="1508426"/>
            </a:xfrm>
            <a:prstGeom prst="rect">
              <a:avLst/>
            </a:prstGeom>
          </p:spPr>
          <p:txBody>
            <a:bodyPr lIns="0" tIns="0" rIns="0" bIns="0" rtlCol="0" anchor="t">
              <a:spAutoFit/>
            </a:bodyPr>
            <a:lstStyle/>
            <a:p>
              <a:pPr algn="ctr">
                <a:lnSpc>
                  <a:spcPts val="9525"/>
                </a:lnSpc>
              </a:pPr>
              <a:r>
                <a:rPr lang="en-US" sz="6805">
                  <a:solidFill>
                    <a:srgbClr val="1B1B1B"/>
                  </a:solidFill>
                  <a:latin typeface="Paytone One" panose="00000500000000000000"/>
                </a:rPr>
                <a:t>Mở đầu</a:t>
              </a:r>
              <a:endParaRPr lang="en-US" sz="6805">
                <a:solidFill>
                  <a:srgbClr val="1B1B1B"/>
                </a:solidFill>
                <a:latin typeface="Paytone One" panose="00000500000000000000"/>
              </a:endParaRPr>
            </a:p>
          </p:txBody>
        </p:sp>
      </p:grpSp>
      <p:sp>
        <p:nvSpPr>
          <p:cNvPr id="10" name="Freeform 10"/>
          <p:cNvSpPr/>
          <p:nvPr/>
        </p:nvSpPr>
        <p:spPr>
          <a:xfrm>
            <a:off x="343462" y="7051727"/>
            <a:ext cx="2780644" cy="2880253"/>
          </a:xfrm>
          <a:custGeom>
            <a:avLst/>
            <a:gdLst/>
            <a:ahLst/>
            <a:cxnLst/>
            <a:rect l="l" t="t" r="r" b="b"/>
            <a:pathLst>
              <a:path w="2780644" h="2880253">
                <a:moveTo>
                  <a:pt x="0" y="0"/>
                </a:moveTo>
                <a:lnTo>
                  <a:pt x="2780644" y="0"/>
                </a:lnTo>
                <a:lnTo>
                  <a:pt x="2780644" y="2880253"/>
                </a:lnTo>
                <a:lnTo>
                  <a:pt x="0" y="2880253"/>
                </a:lnTo>
                <a:lnTo>
                  <a:pt x="0" y="0"/>
                </a:lnTo>
                <a:close/>
              </a:path>
            </a:pathLst>
          </a:custGeom>
          <a:blipFill>
            <a:blip r:embed="rId1"/>
            <a:stretch>
              <a:fillRect/>
            </a:stretch>
          </a:blipFill>
        </p:spPr>
      </p:sp>
      <p:pic>
        <p:nvPicPr>
          <p:cNvPr id="11" name="bai 12 tux typing">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3733800" y="2552700"/>
            <a:ext cx="10836910" cy="609346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1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CCAEC"/>
        </a:solidFill>
        <a:effectLst/>
      </p:bgPr>
    </p:bg>
    <p:spTree>
      <p:nvGrpSpPr>
        <p:cNvPr id="1" name=""/>
        <p:cNvGrpSpPr/>
        <p:nvPr/>
      </p:nvGrpSpPr>
      <p:grpSpPr>
        <a:xfrm>
          <a:off x="0" y="0"/>
          <a:ext cx="0" cy="0"/>
          <a:chOff x="0" y="0"/>
          <a:chExt cx="0" cy="0"/>
        </a:xfrm>
      </p:grpSpPr>
      <p:grpSp>
        <p:nvGrpSpPr>
          <p:cNvPr id="2" name="Group 2"/>
          <p:cNvGrpSpPr/>
          <p:nvPr/>
        </p:nvGrpSpPr>
        <p:grpSpPr>
          <a:xfrm rot="0">
            <a:off x="1533067" y="1016271"/>
            <a:ext cx="15221865" cy="8574320"/>
            <a:chOff x="0" y="0"/>
            <a:chExt cx="4024615" cy="2267024"/>
          </a:xfrm>
        </p:grpSpPr>
        <p:sp>
          <p:nvSpPr>
            <p:cNvPr id="3" name="Freeform 3"/>
            <p:cNvSpPr/>
            <p:nvPr/>
          </p:nvSpPr>
          <p:spPr>
            <a:xfrm>
              <a:off x="0" y="0"/>
              <a:ext cx="4024615" cy="2267024"/>
            </a:xfrm>
            <a:custGeom>
              <a:avLst/>
              <a:gdLst/>
              <a:ahLst/>
              <a:cxnLst/>
              <a:rect l="l" t="t" r="r" b="b"/>
              <a:pathLst>
                <a:path w="4024615" h="2267024">
                  <a:moveTo>
                    <a:pt x="18818" y="0"/>
                  </a:moveTo>
                  <a:lnTo>
                    <a:pt x="4005797" y="0"/>
                  </a:lnTo>
                  <a:cubicBezTo>
                    <a:pt x="4016189" y="0"/>
                    <a:pt x="4024615" y="8425"/>
                    <a:pt x="4024615" y="18818"/>
                  </a:cubicBezTo>
                  <a:lnTo>
                    <a:pt x="4024615" y="2248206"/>
                  </a:lnTo>
                  <a:cubicBezTo>
                    <a:pt x="4024615" y="2253197"/>
                    <a:pt x="4022632" y="2257983"/>
                    <a:pt x="4019103" y="2261512"/>
                  </a:cubicBezTo>
                  <a:cubicBezTo>
                    <a:pt x="4015574" y="2265041"/>
                    <a:pt x="4010787" y="2267024"/>
                    <a:pt x="4005797" y="2267024"/>
                  </a:cubicBezTo>
                  <a:lnTo>
                    <a:pt x="18818" y="2267024"/>
                  </a:lnTo>
                  <a:cubicBezTo>
                    <a:pt x="8425" y="2267024"/>
                    <a:pt x="0" y="2258599"/>
                    <a:pt x="0" y="2248206"/>
                  </a:cubicBezTo>
                  <a:lnTo>
                    <a:pt x="0" y="18818"/>
                  </a:lnTo>
                  <a:cubicBezTo>
                    <a:pt x="0" y="8425"/>
                    <a:pt x="8425" y="0"/>
                    <a:pt x="18818" y="0"/>
                  </a:cubicBezTo>
                  <a:close/>
                </a:path>
              </a:pathLst>
            </a:custGeom>
            <a:solidFill>
              <a:srgbClr val="FFFFFF"/>
            </a:solidFill>
          </p:spPr>
        </p:sp>
        <p:sp>
          <p:nvSpPr>
            <p:cNvPr id="4" name="TextBox 4"/>
            <p:cNvSpPr txBox="1"/>
            <p:nvPr/>
          </p:nvSpPr>
          <p:spPr>
            <a:xfrm>
              <a:off x="0" y="-28575"/>
              <a:ext cx="4024615" cy="2295599"/>
            </a:xfrm>
            <a:prstGeom prst="rect">
              <a:avLst/>
            </a:prstGeom>
          </p:spPr>
          <p:txBody>
            <a:bodyPr lIns="50800" tIns="50800" rIns="50800" bIns="50800" rtlCol="0" anchor="ctr"/>
            <a:lstStyle/>
            <a:p>
              <a:pPr algn="ctr">
                <a:lnSpc>
                  <a:spcPts val="1960"/>
                </a:lnSpc>
                <a:spcBef>
                  <a:spcPct val="0"/>
                </a:spcBef>
              </a:pPr>
            </a:p>
          </p:txBody>
        </p:sp>
      </p:grpSp>
      <p:grpSp>
        <p:nvGrpSpPr>
          <p:cNvPr id="5" name="Group 5"/>
          <p:cNvGrpSpPr/>
          <p:nvPr/>
        </p:nvGrpSpPr>
        <p:grpSpPr>
          <a:xfrm rot="0">
            <a:off x="7641586" y="668127"/>
            <a:ext cx="4244369" cy="1277358"/>
            <a:chOff x="0" y="0"/>
            <a:chExt cx="5659159" cy="1703144"/>
          </a:xfrm>
        </p:grpSpPr>
        <p:grpSp>
          <p:nvGrpSpPr>
            <p:cNvPr id="6" name="Group 6"/>
            <p:cNvGrpSpPr/>
            <p:nvPr/>
          </p:nvGrpSpPr>
          <p:grpSpPr>
            <a:xfrm rot="0">
              <a:off x="0" y="0"/>
              <a:ext cx="5659159" cy="1703144"/>
              <a:chOff x="0" y="0"/>
              <a:chExt cx="1120978" cy="337362"/>
            </a:xfrm>
          </p:grpSpPr>
          <p:sp>
            <p:nvSpPr>
              <p:cNvPr id="7" name="Freeform 7"/>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8" name="TextBox 8"/>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9" name="TextBox 9"/>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sp>
        <p:nvSpPr>
          <p:cNvPr id="10" name="TextBox 10"/>
          <p:cNvSpPr txBox="1"/>
          <p:nvPr/>
        </p:nvSpPr>
        <p:spPr>
          <a:xfrm>
            <a:off x="2287905" y="3423285"/>
            <a:ext cx="13072110" cy="1236345"/>
          </a:xfrm>
          <a:prstGeom prst="rect">
            <a:avLst/>
          </a:prstGeom>
        </p:spPr>
        <p:txBody>
          <a:bodyPr lIns="0" tIns="0" rIns="0" bIns="0" rtlCol="0" anchor="t">
            <a:noAutofit/>
          </a:bodyPr>
          <a:lstStyle/>
          <a:p>
            <a:pPr algn="l">
              <a:lnSpc>
                <a:spcPts val="4480"/>
              </a:lnSpc>
            </a:pPr>
            <a:r>
              <a:rPr lang="en-US" sz="3200">
                <a:solidFill>
                  <a:srgbClr val="000000"/>
                </a:solidFill>
                <a:latin typeface="Cabin" panose="00000500000000000000"/>
              </a:rPr>
              <a:t>Nháy đúp chuột vào biểu tượng Tux Typing             trên màn hình.</a:t>
            </a:r>
            <a:endParaRPr lang="en-US" sz="3200">
              <a:solidFill>
                <a:srgbClr val="000000"/>
              </a:solidFill>
              <a:latin typeface="Cabin" panose="00000500000000000000"/>
            </a:endParaRPr>
          </a:p>
          <a:p>
            <a:pPr marL="0" lvl="0" indent="0" algn="l">
              <a:lnSpc>
                <a:spcPts val="4480"/>
              </a:lnSpc>
              <a:spcBef>
                <a:spcPct val="0"/>
              </a:spcBef>
            </a:pPr>
            <a:r>
              <a:rPr lang="en-US" sz="3200">
                <a:solidFill>
                  <a:srgbClr val="000000"/>
                </a:solidFill>
                <a:latin typeface="Cabin" panose="00000500000000000000"/>
              </a:rPr>
              <a:t>Cửa sổ xuất hiện như hình 12.1</a:t>
            </a:r>
            <a:endParaRPr lang="en-US" sz="3200">
              <a:solidFill>
                <a:srgbClr val="000000"/>
              </a:solidFill>
              <a:latin typeface="Cabin" panose="00000500000000000000"/>
            </a:endParaRPr>
          </a:p>
        </p:txBody>
      </p:sp>
      <p:sp>
        <p:nvSpPr>
          <p:cNvPr id="11" name="Freeform 11"/>
          <p:cNvSpPr/>
          <p:nvPr/>
        </p:nvSpPr>
        <p:spPr>
          <a:xfrm>
            <a:off x="9763770" y="3345196"/>
            <a:ext cx="951292" cy="928461"/>
          </a:xfrm>
          <a:custGeom>
            <a:avLst/>
            <a:gdLst/>
            <a:ahLst/>
            <a:cxnLst/>
            <a:rect l="l" t="t" r="r" b="b"/>
            <a:pathLst>
              <a:path w="951292" h="928461">
                <a:moveTo>
                  <a:pt x="0" y="0"/>
                </a:moveTo>
                <a:lnTo>
                  <a:pt x="951292" y="0"/>
                </a:lnTo>
                <a:lnTo>
                  <a:pt x="951292" y="928461"/>
                </a:lnTo>
                <a:lnTo>
                  <a:pt x="0" y="928461"/>
                </a:lnTo>
                <a:lnTo>
                  <a:pt x="0" y="0"/>
                </a:lnTo>
                <a:close/>
              </a:path>
            </a:pathLst>
          </a:custGeom>
          <a:blipFill>
            <a:blip r:embed="rId1"/>
            <a:stretch>
              <a:fillRect/>
            </a:stretch>
          </a:blipFill>
        </p:spPr>
      </p:sp>
      <p:sp>
        <p:nvSpPr>
          <p:cNvPr id="12" name="Freeform 12"/>
          <p:cNvSpPr/>
          <p:nvPr/>
        </p:nvSpPr>
        <p:spPr>
          <a:xfrm>
            <a:off x="5674083" y="4722126"/>
            <a:ext cx="6939833" cy="4536174"/>
          </a:xfrm>
          <a:custGeom>
            <a:avLst/>
            <a:gdLst/>
            <a:ahLst/>
            <a:cxnLst/>
            <a:rect l="l" t="t" r="r" b="b"/>
            <a:pathLst>
              <a:path w="6939833" h="4536174">
                <a:moveTo>
                  <a:pt x="0" y="0"/>
                </a:moveTo>
                <a:lnTo>
                  <a:pt x="6939834" y="0"/>
                </a:lnTo>
                <a:lnTo>
                  <a:pt x="6939834" y="4536174"/>
                </a:lnTo>
                <a:lnTo>
                  <a:pt x="0" y="4536174"/>
                </a:lnTo>
                <a:lnTo>
                  <a:pt x="0" y="0"/>
                </a:lnTo>
                <a:close/>
              </a:path>
            </a:pathLst>
          </a:custGeom>
          <a:blipFill>
            <a:blip r:embed="rId2"/>
            <a:stretch>
              <a:fillRect/>
            </a:stretch>
          </a:blipFill>
        </p:spPr>
      </p:sp>
      <p:sp>
        <p:nvSpPr>
          <p:cNvPr id="13" name="Freeform 13"/>
          <p:cNvSpPr/>
          <p:nvPr/>
        </p:nvSpPr>
        <p:spPr>
          <a:xfrm>
            <a:off x="13486574" y="3821979"/>
            <a:ext cx="4308798" cy="6336468"/>
          </a:xfrm>
          <a:custGeom>
            <a:avLst/>
            <a:gdLst/>
            <a:ahLst/>
            <a:cxnLst/>
            <a:rect l="l" t="t" r="r" b="b"/>
            <a:pathLst>
              <a:path w="4308798" h="6336468">
                <a:moveTo>
                  <a:pt x="0" y="0"/>
                </a:moveTo>
                <a:lnTo>
                  <a:pt x="4308799" y="0"/>
                </a:lnTo>
                <a:lnTo>
                  <a:pt x="4308799" y="6336468"/>
                </a:lnTo>
                <a:lnTo>
                  <a:pt x="0" y="6336468"/>
                </a:lnTo>
                <a:lnTo>
                  <a:pt x="0" y="0"/>
                </a:lnTo>
                <a:close/>
              </a:path>
            </a:pathLst>
          </a:custGeom>
          <a:blipFill>
            <a:blip r:embed="rId3"/>
            <a:stretch>
              <a:fillRect/>
            </a:stretch>
          </a:blipFill>
        </p:spPr>
      </p:sp>
      <p:sp>
        <p:nvSpPr>
          <p:cNvPr id="14" name="Freeform 14"/>
          <p:cNvSpPr/>
          <p:nvPr/>
        </p:nvSpPr>
        <p:spPr>
          <a:xfrm>
            <a:off x="277764" y="6990213"/>
            <a:ext cx="3516573" cy="3296787"/>
          </a:xfrm>
          <a:custGeom>
            <a:avLst/>
            <a:gdLst/>
            <a:ahLst/>
            <a:cxnLst/>
            <a:rect l="l" t="t" r="r" b="b"/>
            <a:pathLst>
              <a:path w="3516573" h="3296787">
                <a:moveTo>
                  <a:pt x="0" y="0"/>
                </a:moveTo>
                <a:lnTo>
                  <a:pt x="3516573" y="0"/>
                </a:lnTo>
                <a:lnTo>
                  <a:pt x="3516573" y="3296787"/>
                </a:lnTo>
                <a:lnTo>
                  <a:pt x="0" y="3296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763395" y="2478405"/>
            <a:ext cx="9991090" cy="748030"/>
          </a:xfrm>
          <a:prstGeom prst="rect">
            <a:avLst/>
          </a:prstGeom>
        </p:spPr>
        <p:txBody>
          <a:bodyPr lIns="0" tIns="0" rIns="0" bIns="0" rtlCol="0" anchor="t">
            <a:noAutofit/>
          </a:bodyPr>
          <a:lstStyle/>
          <a:p>
            <a:pPr marL="904875" lvl="1" indent="-452755" algn="l">
              <a:lnSpc>
                <a:spcPts val="4190"/>
              </a:lnSpc>
              <a:buAutoNum type="arabicPeriod"/>
            </a:pPr>
            <a:r>
              <a:rPr lang="en-US" sz="4190">
                <a:solidFill>
                  <a:srgbClr val="1E1E1E"/>
                </a:solidFill>
                <a:latin typeface="Paytone One" panose="00000500000000000000"/>
              </a:rPr>
              <a:t>  Kích hoạt phần mềm Tux Typing</a:t>
            </a:r>
            <a:endParaRPr lang="en-US" sz="4190">
              <a:solidFill>
                <a:srgbClr val="1E1E1E"/>
              </a:solidFill>
              <a:latin typeface="Paytone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ED7FE"/>
        </a:solidFill>
        <a:effectLst/>
      </p:bgPr>
    </p:bg>
    <p:spTree>
      <p:nvGrpSpPr>
        <p:cNvPr id="1" name=""/>
        <p:cNvGrpSpPr/>
        <p:nvPr/>
      </p:nvGrpSpPr>
      <p:grpSpPr>
        <a:xfrm>
          <a:off x="0" y="0"/>
          <a:ext cx="0" cy="0"/>
          <a:chOff x="0" y="0"/>
          <a:chExt cx="0" cy="0"/>
        </a:xfrm>
      </p:grpSpPr>
      <p:grpSp>
        <p:nvGrpSpPr>
          <p:cNvPr id="2" name="Group 2"/>
          <p:cNvGrpSpPr/>
          <p:nvPr/>
        </p:nvGrpSpPr>
        <p:grpSpPr>
          <a:xfrm rot="0">
            <a:off x="1484682" y="1016271"/>
            <a:ext cx="15318636" cy="8254459"/>
            <a:chOff x="0" y="0"/>
            <a:chExt cx="4050201" cy="2182454"/>
          </a:xfrm>
        </p:grpSpPr>
        <p:sp>
          <p:nvSpPr>
            <p:cNvPr id="3" name="Freeform 3"/>
            <p:cNvSpPr/>
            <p:nvPr/>
          </p:nvSpPr>
          <p:spPr>
            <a:xfrm>
              <a:off x="0" y="0"/>
              <a:ext cx="4050200" cy="2182454"/>
            </a:xfrm>
            <a:custGeom>
              <a:avLst/>
              <a:gdLst/>
              <a:ahLst/>
              <a:cxnLst/>
              <a:rect l="l" t="t" r="r" b="b"/>
              <a:pathLst>
                <a:path w="4050200" h="2182454">
                  <a:moveTo>
                    <a:pt x="18700" y="0"/>
                  </a:moveTo>
                  <a:lnTo>
                    <a:pt x="4031501" y="0"/>
                  </a:lnTo>
                  <a:cubicBezTo>
                    <a:pt x="4041828" y="0"/>
                    <a:pt x="4050200" y="8372"/>
                    <a:pt x="4050200" y="18700"/>
                  </a:cubicBezTo>
                  <a:lnTo>
                    <a:pt x="4050200" y="2163754"/>
                  </a:lnTo>
                  <a:cubicBezTo>
                    <a:pt x="4050200" y="2174082"/>
                    <a:pt x="4041828" y="2182454"/>
                    <a:pt x="4031501" y="2182454"/>
                  </a:cubicBezTo>
                  <a:lnTo>
                    <a:pt x="18700" y="2182454"/>
                  </a:lnTo>
                  <a:cubicBezTo>
                    <a:pt x="8372" y="2182454"/>
                    <a:pt x="0" y="2174082"/>
                    <a:pt x="0" y="2163754"/>
                  </a:cubicBezTo>
                  <a:lnTo>
                    <a:pt x="0" y="18700"/>
                  </a:lnTo>
                  <a:cubicBezTo>
                    <a:pt x="0" y="8372"/>
                    <a:pt x="8372" y="0"/>
                    <a:pt x="18700" y="0"/>
                  </a:cubicBezTo>
                  <a:close/>
                </a:path>
              </a:pathLst>
            </a:custGeom>
            <a:solidFill>
              <a:srgbClr val="FFFFFF"/>
            </a:solidFill>
          </p:spPr>
        </p:sp>
        <p:sp>
          <p:nvSpPr>
            <p:cNvPr id="4" name="TextBox 4"/>
            <p:cNvSpPr txBox="1"/>
            <p:nvPr/>
          </p:nvSpPr>
          <p:spPr>
            <a:xfrm>
              <a:off x="0" y="-28575"/>
              <a:ext cx="4050201" cy="2211029"/>
            </a:xfrm>
            <a:prstGeom prst="rect">
              <a:avLst/>
            </a:prstGeom>
          </p:spPr>
          <p:txBody>
            <a:bodyPr lIns="50800" tIns="50800" rIns="50800" bIns="50800" rtlCol="0" anchor="ctr"/>
            <a:lstStyle/>
            <a:p>
              <a:pPr algn="ctr">
                <a:lnSpc>
                  <a:spcPts val="1960"/>
                </a:lnSpc>
                <a:spcBef>
                  <a:spcPct val="0"/>
                </a:spcBef>
              </a:pPr>
            </a:p>
          </p:txBody>
        </p:sp>
      </p:grpSp>
      <p:grpSp>
        <p:nvGrpSpPr>
          <p:cNvPr id="5" name="Group 5"/>
          <p:cNvGrpSpPr/>
          <p:nvPr/>
        </p:nvGrpSpPr>
        <p:grpSpPr>
          <a:xfrm rot="0">
            <a:off x="7641586" y="668127"/>
            <a:ext cx="4244369" cy="1277358"/>
            <a:chOff x="0" y="0"/>
            <a:chExt cx="5659159" cy="1703144"/>
          </a:xfrm>
        </p:grpSpPr>
        <p:grpSp>
          <p:nvGrpSpPr>
            <p:cNvPr id="6" name="Group 6"/>
            <p:cNvGrpSpPr/>
            <p:nvPr/>
          </p:nvGrpSpPr>
          <p:grpSpPr>
            <a:xfrm rot="0">
              <a:off x="0" y="0"/>
              <a:ext cx="5659159" cy="1703144"/>
              <a:chOff x="0" y="0"/>
              <a:chExt cx="1120978" cy="337362"/>
            </a:xfrm>
          </p:grpSpPr>
          <p:sp>
            <p:nvSpPr>
              <p:cNvPr id="7" name="Freeform 7"/>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8" name="TextBox 8"/>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9" name="TextBox 9"/>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sp>
        <p:nvSpPr>
          <p:cNvPr id="10" name="Freeform 10"/>
          <p:cNvSpPr/>
          <p:nvPr/>
        </p:nvSpPr>
        <p:spPr>
          <a:xfrm>
            <a:off x="2100005" y="4510637"/>
            <a:ext cx="4669458" cy="4021980"/>
          </a:xfrm>
          <a:custGeom>
            <a:avLst/>
            <a:gdLst/>
            <a:ahLst/>
            <a:cxnLst/>
            <a:rect l="l" t="t" r="r" b="b"/>
            <a:pathLst>
              <a:path w="4669458" h="4021980">
                <a:moveTo>
                  <a:pt x="0" y="0"/>
                </a:moveTo>
                <a:lnTo>
                  <a:pt x="4669458" y="0"/>
                </a:lnTo>
                <a:lnTo>
                  <a:pt x="4669458" y="4021980"/>
                </a:lnTo>
                <a:lnTo>
                  <a:pt x="0" y="4021980"/>
                </a:lnTo>
                <a:lnTo>
                  <a:pt x="0" y="0"/>
                </a:lnTo>
                <a:close/>
              </a:path>
            </a:pathLst>
          </a:custGeom>
          <a:blipFill>
            <a:blip r:embed="rId1"/>
            <a:stretch>
              <a:fillRect/>
            </a:stretch>
          </a:blipFill>
        </p:spPr>
      </p:sp>
      <p:sp>
        <p:nvSpPr>
          <p:cNvPr id="11" name="Freeform 11"/>
          <p:cNvSpPr/>
          <p:nvPr/>
        </p:nvSpPr>
        <p:spPr>
          <a:xfrm>
            <a:off x="7093148" y="4510637"/>
            <a:ext cx="3881395" cy="4143984"/>
          </a:xfrm>
          <a:custGeom>
            <a:avLst/>
            <a:gdLst/>
            <a:ahLst/>
            <a:cxnLst/>
            <a:rect l="l" t="t" r="r" b="b"/>
            <a:pathLst>
              <a:path w="3881395" h="4143984">
                <a:moveTo>
                  <a:pt x="0" y="0"/>
                </a:moveTo>
                <a:lnTo>
                  <a:pt x="3881395" y="0"/>
                </a:lnTo>
                <a:lnTo>
                  <a:pt x="3881395" y="4143983"/>
                </a:lnTo>
                <a:lnTo>
                  <a:pt x="0" y="4143983"/>
                </a:lnTo>
                <a:lnTo>
                  <a:pt x="0" y="0"/>
                </a:lnTo>
                <a:close/>
              </a:path>
            </a:pathLst>
          </a:custGeom>
          <a:blipFill>
            <a:blip r:embed="rId2"/>
            <a:stretch>
              <a:fillRect/>
            </a:stretch>
          </a:blipFill>
        </p:spPr>
      </p:sp>
      <p:sp>
        <p:nvSpPr>
          <p:cNvPr id="12" name="Freeform 12"/>
          <p:cNvSpPr/>
          <p:nvPr/>
        </p:nvSpPr>
        <p:spPr>
          <a:xfrm>
            <a:off x="11517630" y="4510405"/>
            <a:ext cx="4394200" cy="4060190"/>
          </a:xfrm>
          <a:custGeom>
            <a:avLst/>
            <a:gdLst/>
            <a:ahLst/>
            <a:cxnLst/>
            <a:rect l="l" t="t" r="r" b="b"/>
            <a:pathLst>
              <a:path w="4261302" h="3937659">
                <a:moveTo>
                  <a:pt x="0" y="0"/>
                </a:moveTo>
                <a:lnTo>
                  <a:pt x="4261302" y="0"/>
                </a:lnTo>
                <a:lnTo>
                  <a:pt x="4261302" y="3937659"/>
                </a:lnTo>
                <a:lnTo>
                  <a:pt x="0" y="3937659"/>
                </a:lnTo>
                <a:lnTo>
                  <a:pt x="0" y="0"/>
                </a:lnTo>
                <a:close/>
              </a:path>
            </a:pathLst>
          </a:custGeom>
          <a:blipFill>
            <a:blip r:embed="rId3"/>
            <a:stretch>
              <a:fillRect/>
            </a:stretch>
          </a:blipFill>
        </p:spPr>
      </p:sp>
      <p:sp>
        <p:nvSpPr>
          <p:cNvPr id="13" name="Freeform 13"/>
          <p:cNvSpPr/>
          <p:nvPr/>
        </p:nvSpPr>
        <p:spPr>
          <a:xfrm>
            <a:off x="96346" y="7266045"/>
            <a:ext cx="4190920" cy="3020955"/>
          </a:xfrm>
          <a:custGeom>
            <a:avLst/>
            <a:gdLst/>
            <a:ahLst/>
            <a:cxnLst/>
            <a:rect l="l" t="t" r="r" b="b"/>
            <a:pathLst>
              <a:path w="4190920" h="3020955">
                <a:moveTo>
                  <a:pt x="0" y="0"/>
                </a:moveTo>
                <a:lnTo>
                  <a:pt x="4190919" y="0"/>
                </a:lnTo>
                <a:lnTo>
                  <a:pt x="4190919" y="3020955"/>
                </a:lnTo>
                <a:lnTo>
                  <a:pt x="0" y="3020955"/>
                </a:lnTo>
                <a:lnTo>
                  <a:pt x="0" y="0"/>
                </a:lnTo>
                <a:close/>
              </a:path>
            </a:pathLst>
          </a:custGeom>
          <a:blipFill>
            <a:blip r:embed="rId4"/>
            <a:stretch>
              <a:fillRect/>
            </a:stretch>
          </a:blipFill>
        </p:spPr>
      </p:sp>
      <p:sp>
        <p:nvSpPr>
          <p:cNvPr id="14" name="Freeform 14"/>
          <p:cNvSpPr/>
          <p:nvPr/>
        </p:nvSpPr>
        <p:spPr>
          <a:xfrm>
            <a:off x="15548842" y="7584248"/>
            <a:ext cx="2508951" cy="2384549"/>
          </a:xfrm>
          <a:custGeom>
            <a:avLst/>
            <a:gdLst/>
            <a:ahLst/>
            <a:cxnLst/>
            <a:rect l="l" t="t" r="r" b="b"/>
            <a:pathLst>
              <a:path w="2508951" h="2384549">
                <a:moveTo>
                  <a:pt x="0" y="0"/>
                </a:moveTo>
                <a:lnTo>
                  <a:pt x="2508951" y="0"/>
                </a:lnTo>
                <a:lnTo>
                  <a:pt x="2508951" y="2384549"/>
                </a:lnTo>
                <a:lnTo>
                  <a:pt x="0" y="2384549"/>
                </a:lnTo>
                <a:lnTo>
                  <a:pt x="0" y="0"/>
                </a:lnTo>
                <a:close/>
              </a:path>
            </a:pathLst>
          </a:custGeom>
          <a:blipFill>
            <a:blip r:embed="rId5"/>
            <a:stretch>
              <a:fillRect/>
            </a:stretch>
          </a:blipFill>
        </p:spPr>
      </p:sp>
      <p:sp>
        <p:nvSpPr>
          <p:cNvPr id="15" name="TextBox 15"/>
          <p:cNvSpPr txBox="1"/>
          <p:nvPr/>
        </p:nvSpPr>
        <p:spPr>
          <a:xfrm>
            <a:off x="2548890" y="3176270"/>
            <a:ext cx="10746740" cy="793750"/>
          </a:xfrm>
          <a:prstGeom prst="rect">
            <a:avLst/>
          </a:prstGeom>
        </p:spPr>
        <p:txBody>
          <a:bodyPr lIns="0" tIns="0" rIns="0" bIns="0" rtlCol="0" anchor="t">
            <a:noAutofit/>
          </a:bodyPr>
          <a:lstStyle/>
          <a:p>
            <a:pPr marL="0" lvl="0" indent="0" algn="l">
              <a:lnSpc>
                <a:spcPts val="5320"/>
              </a:lnSpc>
              <a:spcBef>
                <a:spcPct val="0"/>
              </a:spcBef>
            </a:pPr>
            <a:r>
              <a:rPr lang="en-US" sz="3800">
                <a:solidFill>
                  <a:srgbClr val="000000"/>
                </a:solidFill>
                <a:latin typeface="Cabin Bold" panose="00000800000000000000"/>
              </a:rPr>
              <a:t> Để vào chơi gõ chữ ta thực hiện các bước dưới đây: </a:t>
            </a:r>
            <a:endParaRPr lang="en-US" sz="3800">
              <a:solidFill>
                <a:srgbClr val="000000"/>
              </a:solidFill>
              <a:latin typeface="Cabin Bold" panose="00000800000000000000"/>
            </a:endParaRPr>
          </a:p>
        </p:txBody>
      </p:sp>
      <p:sp>
        <p:nvSpPr>
          <p:cNvPr id="16" name="TextBox 16"/>
          <p:cNvSpPr txBox="1"/>
          <p:nvPr/>
        </p:nvSpPr>
        <p:spPr>
          <a:xfrm>
            <a:off x="2099945" y="2345690"/>
            <a:ext cx="12856845" cy="740410"/>
          </a:xfrm>
          <a:prstGeom prst="rect">
            <a:avLst/>
          </a:prstGeom>
        </p:spPr>
        <p:txBody>
          <a:bodyPr lIns="0" tIns="0" rIns="0" bIns="0" rtlCol="0" anchor="t">
            <a:noAutofit/>
          </a:bodyPr>
          <a:lstStyle/>
          <a:p>
            <a:pPr algn="l">
              <a:lnSpc>
                <a:spcPts val="4200"/>
              </a:lnSpc>
            </a:pPr>
            <a:r>
              <a:rPr lang="en-US" sz="4200">
                <a:solidFill>
                  <a:srgbClr val="1E1E1E"/>
                </a:solidFill>
                <a:latin typeface="Paytone One" panose="00000500000000000000"/>
              </a:rPr>
              <a:t>2. Thực hiện trò chơi gõ chữ</a:t>
            </a:r>
            <a:endParaRPr lang="en-US" sz="4200">
              <a:solidFill>
                <a:srgbClr val="1E1E1E"/>
              </a:solidFill>
              <a:latin typeface="Paytone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ED7FE"/>
        </a:solidFill>
        <a:effectLst/>
      </p:bgPr>
    </p:bg>
    <p:spTree>
      <p:nvGrpSpPr>
        <p:cNvPr id="1" name=""/>
        <p:cNvGrpSpPr/>
        <p:nvPr/>
      </p:nvGrpSpPr>
      <p:grpSpPr>
        <a:xfrm>
          <a:off x="0" y="0"/>
          <a:ext cx="0" cy="0"/>
          <a:chOff x="0" y="0"/>
          <a:chExt cx="0" cy="0"/>
        </a:xfrm>
      </p:grpSpPr>
      <p:grpSp>
        <p:nvGrpSpPr>
          <p:cNvPr id="2" name="Group 2"/>
          <p:cNvGrpSpPr/>
          <p:nvPr/>
        </p:nvGrpSpPr>
        <p:grpSpPr>
          <a:xfrm rot="0">
            <a:off x="1464005" y="1016271"/>
            <a:ext cx="15359989" cy="8254459"/>
            <a:chOff x="0" y="0"/>
            <a:chExt cx="4061134" cy="2182454"/>
          </a:xfrm>
        </p:grpSpPr>
        <p:sp>
          <p:nvSpPr>
            <p:cNvPr id="3" name="Freeform 3"/>
            <p:cNvSpPr/>
            <p:nvPr/>
          </p:nvSpPr>
          <p:spPr>
            <a:xfrm>
              <a:off x="0" y="0"/>
              <a:ext cx="4061134" cy="2182454"/>
            </a:xfrm>
            <a:custGeom>
              <a:avLst/>
              <a:gdLst/>
              <a:ahLst/>
              <a:cxnLst/>
              <a:rect l="l" t="t" r="r" b="b"/>
              <a:pathLst>
                <a:path w="4061134" h="2182454">
                  <a:moveTo>
                    <a:pt x="18649" y="0"/>
                  </a:moveTo>
                  <a:lnTo>
                    <a:pt x="4042485" y="0"/>
                  </a:lnTo>
                  <a:cubicBezTo>
                    <a:pt x="4047431" y="0"/>
                    <a:pt x="4052175" y="1965"/>
                    <a:pt x="4055672" y="5462"/>
                  </a:cubicBezTo>
                  <a:cubicBezTo>
                    <a:pt x="4059169" y="8960"/>
                    <a:pt x="4061134" y="13703"/>
                    <a:pt x="4061134" y="18649"/>
                  </a:cubicBezTo>
                  <a:lnTo>
                    <a:pt x="4061134" y="2163805"/>
                  </a:lnTo>
                  <a:cubicBezTo>
                    <a:pt x="4061134" y="2174104"/>
                    <a:pt x="4052785" y="2182454"/>
                    <a:pt x="4042485" y="2182454"/>
                  </a:cubicBezTo>
                  <a:lnTo>
                    <a:pt x="18649" y="2182454"/>
                  </a:lnTo>
                  <a:cubicBezTo>
                    <a:pt x="13703" y="2182454"/>
                    <a:pt x="8960" y="2180489"/>
                    <a:pt x="5462" y="2176992"/>
                  </a:cubicBezTo>
                  <a:cubicBezTo>
                    <a:pt x="1965" y="2173494"/>
                    <a:pt x="0" y="2168751"/>
                    <a:pt x="0" y="2163805"/>
                  </a:cubicBezTo>
                  <a:lnTo>
                    <a:pt x="0" y="18649"/>
                  </a:lnTo>
                  <a:cubicBezTo>
                    <a:pt x="0" y="13703"/>
                    <a:pt x="1965" y="8960"/>
                    <a:pt x="5462" y="5462"/>
                  </a:cubicBezTo>
                  <a:cubicBezTo>
                    <a:pt x="8960" y="1965"/>
                    <a:pt x="13703" y="0"/>
                    <a:pt x="18649" y="0"/>
                  </a:cubicBezTo>
                  <a:close/>
                </a:path>
              </a:pathLst>
            </a:custGeom>
            <a:solidFill>
              <a:srgbClr val="FFFFFF"/>
            </a:solidFill>
          </p:spPr>
        </p:sp>
        <p:sp>
          <p:nvSpPr>
            <p:cNvPr id="4" name="TextBox 4"/>
            <p:cNvSpPr txBox="1"/>
            <p:nvPr/>
          </p:nvSpPr>
          <p:spPr>
            <a:xfrm>
              <a:off x="0" y="-28575"/>
              <a:ext cx="4061134" cy="2211029"/>
            </a:xfrm>
            <a:prstGeom prst="rect">
              <a:avLst/>
            </a:prstGeom>
          </p:spPr>
          <p:txBody>
            <a:bodyPr lIns="50800" tIns="50800" rIns="50800" bIns="50800" rtlCol="0" anchor="ctr"/>
            <a:lstStyle/>
            <a:p>
              <a:pPr algn="ctr">
                <a:lnSpc>
                  <a:spcPts val="1960"/>
                </a:lnSpc>
                <a:spcBef>
                  <a:spcPct val="0"/>
                </a:spcBef>
              </a:pPr>
            </a:p>
          </p:txBody>
        </p:sp>
      </p:grpSp>
      <p:grpSp>
        <p:nvGrpSpPr>
          <p:cNvPr id="5" name="Group 5"/>
          <p:cNvGrpSpPr/>
          <p:nvPr/>
        </p:nvGrpSpPr>
        <p:grpSpPr>
          <a:xfrm rot="0">
            <a:off x="7021815" y="599065"/>
            <a:ext cx="4244369" cy="1277358"/>
            <a:chOff x="0" y="0"/>
            <a:chExt cx="5659159" cy="1703144"/>
          </a:xfrm>
        </p:grpSpPr>
        <p:grpSp>
          <p:nvGrpSpPr>
            <p:cNvPr id="6" name="Group 6"/>
            <p:cNvGrpSpPr/>
            <p:nvPr/>
          </p:nvGrpSpPr>
          <p:grpSpPr>
            <a:xfrm rot="0">
              <a:off x="0" y="0"/>
              <a:ext cx="5659159" cy="1703144"/>
              <a:chOff x="0" y="0"/>
              <a:chExt cx="1120978" cy="337362"/>
            </a:xfrm>
          </p:grpSpPr>
          <p:sp>
            <p:nvSpPr>
              <p:cNvPr id="7" name="Freeform 7"/>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8" name="TextBox 8"/>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9" name="TextBox 9"/>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sp>
        <p:nvSpPr>
          <p:cNvPr id="10" name="Freeform 10"/>
          <p:cNvSpPr/>
          <p:nvPr/>
        </p:nvSpPr>
        <p:spPr>
          <a:xfrm>
            <a:off x="10659476" y="2925326"/>
            <a:ext cx="5446603" cy="4835689"/>
          </a:xfrm>
          <a:custGeom>
            <a:avLst/>
            <a:gdLst/>
            <a:ahLst/>
            <a:cxnLst/>
            <a:rect l="l" t="t" r="r" b="b"/>
            <a:pathLst>
              <a:path w="5446603" h="4835689">
                <a:moveTo>
                  <a:pt x="0" y="0"/>
                </a:moveTo>
                <a:lnTo>
                  <a:pt x="5446603" y="0"/>
                </a:lnTo>
                <a:lnTo>
                  <a:pt x="5446603" y="4835689"/>
                </a:lnTo>
                <a:lnTo>
                  <a:pt x="0" y="4835689"/>
                </a:lnTo>
                <a:lnTo>
                  <a:pt x="0" y="0"/>
                </a:lnTo>
                <a:close/>
              </a:path>
            </a:pathLst>
          </a:custGeom>
          <a:blipFill>
            <a:blip r:embed="rId1"/>
            <a:stretch>
              <a:fillRect/>
            </a:stretch>
          </a:blipFill>
        </p:spPr>
      </p:sp>
      <p:sp>
        <p:nvSpPr>
          <p:cNvPr id="11" name="Freeform 11"/>
          <p:cNvSpPr/>
          <p:nvPr/>
        </p:nvSpPr>
        <p:spPr>
          <a:xfrm>
            <a:off x="414315" y="7246946"/>
            <a:ext cx="2202221" cy="2806866"/>
          </a:xfrm>
          <a:custGeom>
            <a:avLst/>
            <a:gdLst/>
            <a:ahLst/>
            <a:cxnLst/>
            <a:rect l="l" t="t" r="r" b="b"/>
            <a:pathLst>
              <a:path w="2202221" h="2806866">
                <a:moveTo>
                  <a:pt x="0" y="0"/>
                </a:moveTo>
                <a:lnTo>
                  <a:pt x="2202220" y="0"/>
                </a:lnTo>
                <a:lnTo>
                  <a:pt x="2202220" y="2806866"/>
                </a:lnTo>
                <a:lnTo>
                  <a:pt x="0" y="2806866"/>
                </a:lnTo>
                <a:lnTo>
                  <a:pt x="0" y="0"/>
                </a:lnTo>
                <a:close/>
              </a:path>
            </a:pathLst>
          </a:custGeom>
          <a:blipFill>
            <a:blip r:embed="rId2"/>
            <a:stretch>
              <a:fillRect/>
            </a:stretch>
          </a:blipFill>
        </p:spPr>
      </p:sp>
      <p:sp>
        <p:nvSpPr>
          <p:cNvPr id="12" name="TextBox 12"/>
          <p:cNvSpPr txBox="1"/>
          <p:nvPr/>
        </p:nvSpPr>
        <p:spPr>
          <a:xfrm>
            <a:off x="2181860" y="3933825"/>
            <a:ext cx="7879080" cy="3623310"/>
          </a:xfrm>
          <a:prstGeom prst="rect">
            <a:avLst/>
          </a:prstGeom>
        </p:spPr>
        <p:txBody>
          <a:bodyPr lIns="0" tIns="0" rIns="0" bIns="0" rtlCol="0" anchor="t">
            <a:noAutofit/>
          </a:bodyPr>
          <a:lstStyle/>
          <a:p>
            <a:pPr marL="0" lvl="0" indent="0" algn="l">
              <a:lnSpc>
                <a:spcPts val="5320"/>
              </a:lnSpc>
              <a:spcBef>
                <a:spcPct val="0"/>
              </a:spcBef>
            </a:pPr>
            <a:r>
              <a:rPr lang="en-US" sz="3800">
                <a:solidFill>
                  <a:srgbClr val="000000"/>
                </a:solidFill>
                <a:latin typeface="Cabin" panose="00000500000000000000"/>
              </a:rPr>
              <a:t> Trên màn hình xuất hiện các con cá mang chữ cái rơi xuống. Em cần gõ đúng và nhanh phím có chữ giống chữ cái trên thân cá trước khi cá chạm đất thì chim cánh cụt mới ăn được.</a:t>
            </a:r>
            <a:endParaRPr lang="en-US" sz="3800">
              <a:solidFill>
                <a:srgbClr val="000000"/>
              </a:solidFill>
              <a:latin typeface="Cabin" panose="00000500000000000000"/>
            </a:endParaRPr>
          </a:p>
        </p:txBody>
      </p:sp>
      <p:sp>
        <p:nvSpPr>
          <p:cNvPr id="13" name="TextBox 13"/>
          <p:cNvSpPr txBox="1"/>
          <p:nvPr/>
        </p:nvSpPr>
        <p:spPr>
          <a:xfrm>
            <a:off x="2181860" y="2992120"/>
            <a:ext cx="7525385" cy="751840"/>
          </a:xfrm>
          <a:prstGeom prst="rect">
            <a:avLst/>
          </a:prstGeom>
        </p:spPr>
        <p:txBody>
          <a:bodyPr lIns="0" tIns="0" rIns="0" bIns="0" rtlCol="0" anchor="t">
            <a:noAutofit/>
          </a:bodyPr>
          <a:lstStyle/>
          <a:p>
            <a:pPr algn="l">
              <a:lnSpc>
                <a:spcPts val="4200"/>
              </a:lnSpc>
            </a:pPr>
            <a:r>
              <a:rPr lang="en-US" sz="4200">
                <a:solidFill>
                  <a:srgbClr val="1E1E1E"/>
                </a:solidFill>
                <a:latin typeface="Paytone One" panose="00000500000000000000"/>
              </a:rPr>
              <a:t>2. Thực hiện trò chơi gõ chữ</a:t>
            </a:r>
            <a:endParaRPr lang="en-US" sz="4200">
              <a:solidFill>
                <a:srgbClr val="1E1E1E"/>
              </a:solidFill>
              <a:latin typeface="Paytone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CCAEC"/>
        </a:solidFill>
        <a:effectLst/>
      </p:bgPr>
    </p:bg>
    <p:spTree>
      <p:nvGrpSpPr>
        <p:cNvPr id="1" name=""/>
        <p:cNvGrpSpPr/>
        <p:nvPr/>
      </p:nvGrpSpPr>
      <p:grpSpPr>
        <a:xfrm>
          <a:off x="0" y="0"/>
          <a:ext cx="0" cy="0"/>
          <a:chOff x="0" y="0"/>
          <a:chExt cx="0" cy="0"/>
        </a:xfrm>
      </p:grpSpPr>
      <p:grpSp>
        <p:nvGrpSpPr>
          <p:cNvPr id="2" name="Group 2"/>
          <p:cNvGrpSpPr/>
          <p:nvPr/>
        </p:nvGrpSpPr>
        <p:grpSpPr>
          <a:xfrm rot="0">
            <a:off x="1348902" y="1016271"/>
            <a:ext cx="15590196" cy="8622789"/>
            <a:chOff x="0" y="0"/>
            <a:chExt cx="4122000" cy="2279839"/>
          </a:xfrm>
        </p:grpSpPr>
        <p:sp>
          <p:nvSpPr>
            <p:cNvPr id="3" name="Freeform 3"/>
            <p:cNvSpPr/>
            <p:nvPr/>
          </p:nvSpPr>
          <p:spPr>
            <a:xfrm>
              <a:off x="0" y="0"/>
              <a:ext cx="4122000" cy="2279839"/>
            </a:xfrm>
            <a:custGeom>
              <a:avLst/>
              <a:gdLst/>
              <a:ahLst/>
              <a:cxnLst/>
              <a:rect l="l" t="t" r="r" b="b"/>
              <a:pathLst>
                <a:path w="4122000" h="2279839">
                  <a:moveTo>
                    <a:pt x="18374" y="0"/>
                  </a:moveTo>
                  <a:lnTo>
                    <a:pt x="4103627" y="0"/>
                  </a:lnTo>
                  <a:cubicBezTo>
                    <a:pt x="4108500" y="0"/>
                    <a:pt x="4113173" y="1936"/>
                    <a:pt x="4116619" y="5382"/>
                  </a:cubicBezTo>
                  <a:cubicBezTo>
                    <a:pt x="4120064" y="8827"/>
                    <a:pt x="4122000" y="13501"/>
                    <a:pt x="4122000" y="18374"/>
                  </a:cubicBezTo>
                  <a:lnTo>
                    <a:pt x="4122000" y="2261465"/>
                  </a:lnTo>
                  <a:cubicBezTo>
                    <a:pt x="4122000" y="2271613"/>
                    <a:pt x="4113774" y="2279839"/>
                    <a:pt x="4103627" y="2279839"/>
                  </a:cubicBezTo>
                  <a:lnTo>
                    <a:pt x="18374" y="2279839"/>
                  </a:lnTo>
                  <a:cubicBezTo>
                    <a:pt x="8226" y="2279839"/>
                    <a:pt x="0" y="2271613"/>
                    <a:pt x="0" y="2261465"/>
                  </a:cubicBezTo>
                  <a:lnTo>
                    <a:pt x="0" y="18374"/>
                  </a:lnTo>
                  <a:cubicBezTo>
                    <a:pt x="0" y="8226"/>
                    <a:pt x="8226" y="0"/>
                    <a:pt x="18374" y="0"/>
                  </a:cubicBezTo>
                  <a:close/>
                </a:path>
              </a:pathLst>
            </a:custGeom>
            <a:solidFill>
              <a:srgbClr val="FFFFFF"/>
            </a:solidFill>
          </p:spPr>
        </p:sp>
        <p:sp>
          <p:nvSpPr>
            <p:cNvPr id="4" name="TextBox 4"/>
            <p:cNvSpPr txBox="1"/>
            <p:nvPr/>
          </p:nvSpPr>
          <p:spPr>
            <a:xfrm>
              <a:off x="0" y="-28575"/>
              <a:ext cx="4122000" cy="2308414"/>
            </a:xfrm>
            <a:prstGeom prst="rect">
              <a:avLst/>
            </a:prstGeom>
          </p:spPr>
          <p:txBody>
            <a:bodyPr lIns="50800" tIns="50800" rIns="50800" bIns="50800" rtlCol="0" anchor="ctr"/>
            <a:lstStyle/>
            <a:p>
              <a:pPr algn="ctr">
                <a:lnSpc>
                  <a:spcPts val="1960"/>
                </a:lnSpc>
                <a:spcBef>
                  <a:spcPct val="0"/>
                </a:spcBef>
              </a:pPr>
            </a:p>
          </p:txBody>
        </p:sp>
      </p:grpSp>
      <p:grpSp>
        <p:nvGrpSpPr>
          <p:cNvPr id="5" name="Group 5"/>
          <p:cNvGrpSpPr/>
          <p:nvPr/>
        </p:nvGrpSpPr>
        <p:grpSpPr>
          <a:xfrm rot="0">
            <a:off x="7641586" y="668127"/>
            <a:ext cx="4244369" cy="1277358"/>
            <a:chOff x="0" y="0"/>
            <a:chExt cx="5659159" cy="1703144"/>
          </a:xfrm>
        </p:grpSpPr>
        <p:grpSp>
          <p:nvGrpSpPr>
            <p:cNvPr id="6" name="Group 6"/>
            <p:cNvGrpSpPr/>
            <p:nvPr/>
          </p:nvGrpSpPr>
          <p:grpSpPr>
            <a:xfrm rot="0">
              <a:off x="0" y="0"/>
              <a:ext cx="5659159" cy="1703144"/>
              <a:chOff x="0" y="0"/>
              <a:chExt cx="1120978" cy="337362"/>
            </a:xfrm>
          </p:grpSpPr>
          <p:sp>
            <p:nvSpPr>
              <p:cNvPr id="7" name="Freeform 7"/>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8" name="TextBox 8"/>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9" name="TextBox 9"/>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grpSp>
        <p:nvGrpSpPr>
          <p:cNvPr id="10" name="Group 10"/>
          <p:cNvGrpSpPr/>
          <p:nvPr/>
        </p:nvGrpSpPr>
        <p:grpSpPr>
          <a:xfrm rot="0">
            <a:off x="2704546" y="4143584"/>
            <a:ext cx="12878908" cy="5114716"/>
            <a:chOff x="0" y="0"/>
            <a:chExt cx="17171877" cy="6819621"/>
          </a:xfrm>
        </p:grpSpPr>
        <p:sp>
          <p:nvSpPr>
            <p:cNvPr id="11" name="Freeform 11"/>
            <p:cNvSpPr/>
            <p:nvPr/>
          </p:nvSpPr>
          <p:spPr>
            <a:xfrm>
              <a:off x="0" y="0"/>
              <a:ext cx="17171877" cy="6819621"/>
            </a:xfrm>
            <a:custGeom>
              <a:avLst/>
              <a:gdLst/>
              <a:ahLst/>
              <a:cxnLst/>
              <a:rect l="l" t="t" r="r" b="b"/>
              <a:pathLst>
                <a:path w="17171877" h="6819621">
                  <a:moveTo>
                    <a:pt x="0" y="0"/>
                  </a:moveTo>
                  <a:lnTo>
                    <a:pt x="17171877" y="0"/>
                  </a:lnTo>
                  <a:lnTo>
                    <a:pt x="17171877" y="6819621"/>
                  </a:lnTo>
                  <a:lnTo>
                    <a:pt x="0" y="6819621"/>
                  </a:lnTo>
                  <a:lnTo>
                    <a:pt x="0" y="0"/>
                  </a:lnTo>
                  <a:close/>
                </a:path>
              </a:pathLst>
            </a:custGeom>
            <a:blipFill>
              <a:blip r:embed="rId1"/>
              <a:stretch>
                <a:fillRect/>
              </a:stretch>
            </a:blipFill>
          </p:spPr>
        </p:sp>
        <p:grpSp>
          <p:nvGrpSpPr>
            <p:cNvPr id="12" name="Group 12"/>
            <p:cNvGrpSpPr/>
            <p:nvPr/>
          </p:nvGrpSpPr>
          <p:grpSpPr>
            <a:xfrm rot="0">
              <a:off x="440184" y="1010078"/>
              <a:ext cx="1157705" cy="946027"/>
              <a:chOff x="0" y="0"/>
              <a:chExt cx="228683" cy="186869"/>
            </a:xfrm>
          </p:grpSpPr>
          <p:sp>
            <p:nvSpPr>
              <p:cNvPr id="13" name="Freeform 13"/>
              <p:cNvSpPr/>
              <p:nvPr/>
            </p:nvSpPr>
            <p:spPr>
              <a:xfrm>
                <a:off x="0" y="0"/>
                <a:ext cx="228683" cy="186869"/>
              </a:xfrm>
              <a:custGeom>
                <a:avLst/>
                <a:gdLst/>
                <a:ahLst/>
                <a:cxnLst/>
                <a:rect l="l" t="t" r="r" b="b"/>
                <a:pathLst>
                  <a:path w="228683" h="186869">
                    <a:moveTo>
                      <a:pt x="93435" y="0"/>
                    </a:moveTo>
                    <a:lnTo>
                      <a:pt x="135248" y="0"/>
                    </a:lnTo>
                    <a:cubicBezTo>
                      <a:pt x="186850" y="0"/>
                      <a:pt x="228683" y="41832"/>
                      <a:pt x="228683" y="93435"/>
                    </a:cubicBezTo>
                    <a:lnTo>
                      <a:pt x="228683" y="93435"/>
                    </a:lnTo>
                    <a:cubicBezTo>
                      <a:pt x="228683" y="118215"/>
                      <a:pt x="218839" y="141981"/>
                      <a:pt x="201316" y="159503"/>
                    </a:cubicBezTo>
                    <a:cubicBezTo>
                      <a:pt x="183794" y="177025"/>
                      <a:pt x="160028" y="186869"/>
                      <a:pt x="135248" y="186869"/>
                    </a:cubicBezTo>
                    <a:lnTo>
                      <a:pt x="93435" y="186869"/>
                    </a:lnTo>
                    <a:cubicBezTo>
                      <a:pt x="41832" y="186869"/>
                      <a:pt x="0" y="145037"/>
                      <a:pt x="0" y="93435"/>
                    </a:cubicBezTo>
                    <a:lnTo>
                      <a:pt x="0" y="93435"/>
                    </a:lnTo>
                    <a:cubicBezTo>
                      <a:pt x="0" y="41832"/>
                      <a:pt x="41832" y="0"/>
                      <a:pt x="93435" y="0"/>
                    </a:cubicBezTo>
                    <a:close/>
                  </a:path>
                </a:pathLst>
              </a:custGeom>
              <a:solidFill>
                <a:srgbClr val="000000">
                  <a:alpha val="0"/>
                </a:srgbClr>
              </a:solidFill>
              <a:ln w="38100" cap="rnd">
                <a:solidFill>
                  <a:srgbClr val="FF3131"/>
                </a:solidFill>
                <a:prstDash val="solid"/>
                <a:round/>
              </a:ln>
            </p:spPr>
          </p:sp>
          <p:sp>
            <p:nvSpPr>
              <p:cNvPr id="14" name="TextBox 14"/>
              <p:cNvSpPr txBox="1"/>
              <p:nvPr/>
            </p:nvSpPr>
            <p:spPr>
              <a:xfrm>
                <a:off x="0" y="-28575"/>
                <a:ext cx="228683" cy="215444"/>
              </a:xfrm>
              <a:prstGeom prst="rect">
                <a:avLst/>
              </a:prstGeom>
            </p:spPr>
            <p:txBody>
              <a:bodyPr lIns="50800" tIns="50800" rIns="50800" bIns="50800" rtlCol="0" anchor="ctr"/>
              <a:lstStyle/>
              <a:p>
                <a:pPr algn="ctr">
                  <a:lnSpc>
                    <a:spcPts val="1960"/>
                  </a:lnSpc>
                </a:pPr>
              </a:p>
            </p:txBody>
          </p:sp>
        </p:grpSp>
      </p:grpSp>
      <p:sp>
        <p:nvSpPr>
          <p:cNvPr id="15" name="TextBox 15"/>
          <p:cNvSpPr txBox="1"/>
          <p:nvPr/>
        </p:nvSpPr>
        <p:spPr>
          <a:xfrm>
            <a:off x="2131060" y="3173730"/>
            <a:ext cx="12667615" cy="829310"/>
          </a:xfrm>
          <a:prstGeom prst="rect">
            <a:avLst/>
          </a:prstGeom>
        </p:spPr>
        <p:txBody>
          <a:bodyPr lIns="0" tIns="0" rIns="0" bIns="0" rtlCol="0" anchor="t">
            <a:noAutofit/>
          </a:bodyPr>
          <a:lstStyle/>
          <a:p>
            <a:pPr marL="0" lvl="0" indent="0" algn="l">
              <a:lnSpc>
                <a:spcPts val="5320"/>
              </a:lnSpc>
              <a:spcBef>
                <a:spcPct val="0"/>
              </a:spcBef>
            </a:pPr>
            <a:r>
              <a:rPr lang="en-US" sz="3800">
                <a:solidFill>
                  <a:srgbClr val="000000"/>
                </a:solidFill>
                <a:latin typeface="Cabin Bold" panose="00000800000000000000"/>
              </a:rPr>
              <a:t>Để thoát khỏi trò chơi, em hãy gõ ba lần liên tiếp phím ESC</a:t>
            </a:r>
            <a:endParaRPr lang="en-US" sz="3800">
              <a:solidFill>
                <a:srgbClr val="000000"/>
              </a:solidFill>
              <a:latin typeface="Cabin Bold" panose="00000800000000000000"/>
            </a:endParaRPr>
          </a:p>
        </p:txBody>
      </p:sp>
      <p:sp>
        <p:nvSpPr>
          <p:cNvPr id="16" name="TextBox 16"/>
          <p:cNvSpPr txBox="1"/>
          <p:nvPr/>
        </p:nvSpPr>
        <p:spPr>
          <a:xfrm>
            <a:off x="2131060" y="2343150"/>
            <a:ext cx="5950585" cy="690880"/>
          </a:xfrm>
          <a:prstGeom prst="rect">
            <a:avLst/>
          </a:prstGeom>
        </p:spPr>
        <p:txBody>
          <a:bodyPr lIns="0" tIns="0" rIns="0" bIns="0" rtlCol="0" anchor="t">
            <a:noAutofit/>
          </a:bodyPr>
          <a:lstStyle/>
          <a:p>
            <a:pPr algn="l">
              <a:lnSpc>
                <a:spcPts val="4200"/>
              </a:lnSpc>
            </a:pPr>
            <a:r>
              <a:rPr lang="en-US" sz="4200">
                <a:solidFill>
                  <a:srgbClr val="1E1E1E"/>
                </a:solidFill>
                <a:latin typeface="Paytone One" panose="00000500000000000000"/>
              </a:rPr>
              <a:t>3. Thoát khỏi trò chơi</a:t>
            </a:r>
            <a:endParaRPr lang="en-US" sz="4200">
              <a:solidFill>
                <a:srgbClr val="1E1E1E"/>
              </a:solidFill>
              <a:latin typeface="Paytone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D7FE"/>
        </a:solidFill>
        <a:effectLst/>
      </p:bgPr>
    </p:bg>
    <p:spTree>
      <p:nvGrpSpPr>
        <p:cNvPr id="1" name=""/>
        <p:cNvGrpSpPr/>
        <p:nvPr/>
      </p:nvGrpSpPr>
      <p:grpSpPr>
        <a:xfrm>
          <a:off x="0" y="0"/>
          <a:ext cx="0" cy="0"/>
          <a:chOff x="0" y="0"/>
          <a:chExt cx="0" cy="0"/>
        </a:xfrm>
      </p:grpSpPr>
      <p:grpSp>
        <p:nvGrpSpPr>
          <p:cNvPr id="2" name="Group 2"/>
          <p:cNvGrpSpPr/>
          <p:nvPr/>
        </p:nvGrpSpPr>
        <p:grpSpPr>
          <a:xfrm rot="0">
            <a:off x="1763274" y="1016271"/>
            <a:ext cx="14761452" cy="8576748"/>
            <a:chOff x="0" y="0"/>
            <a:chExt cx="3902883" cy="2267666"/>
          </a:xfrm>
        </p:grpSpPr>
        <p:sp>
          <p:nvSpPr>
            <p:cNvPr id="3" name="Freeform 3"/>
            <p:cNvSpPr/>
            <p:nvPr/>
          </p:nvSpPr>
          <p:spPr>
            <a:xfrm>
              <a:off x="0" y="0"/>
              <a:ext cx="3902883" cy="2267666"/>
            </a:xfrm>
            <a:custGeom>
              <a:avLst/>
              <a:gdLst/>
              <a:ahLst/>
              <a:cxnLst/>
              <a:rect l="l" t="t" r="r" b="b"/>
              <a:pathLst>
                <a:path w="3902883" h="2267666">
                  <a:moveTo>
                    <a:pt x="19405" y="0"/>
                  </a:moveTo>
                  <a:lnTo>
                    <a:pt x="3883477" y="0"/>
                  </a:lnTo>
                  <a:cubicBezTo>
                    <a:pt x="3888624" y="0"/>
                    <a:pt x="3893560" y="2044"/>
                    <a:pt x="3897199" y="5684"/>
                  </a:cubicBezTo>
                  <a:cubicBezTo>
                    <a:pt x="3900838" y="9323"/>
                    <a:pt x="3902883" y="14259"/>
                    <a:pt x="3902883" y="19405"/>
                  </a:cubicBezTo>
                  <a:lnTo>
                    <a:pt x="3902883" y="2248261"/>
                  </a:lnTo>
                  <a:cubicBezTo>
                    <a:pt x="3902883" y="2253407"/>
                    <a:pt x="3900838" y="2258343"/>
                    <a:pt x="3897199" y="2261982"/>
                  </a:cubicBezTo>
                  <a:cubicBezTo>
                    <a:pt x="3893560" y="2265622"/>
                    <a:pt x="3888624" y="2267666"/>
                    <a:pt x="3883477" y="2267666"/>
                  </a:cubicBezTo>
                  <a:lnTo>
                    <a:pt x="19405" y="2267666"/>
                  </a:lnTo>
                  <a:cubicBezTo>
                    <a:pt x="14259" y="2267666"/>
                    <a:pt x="9323" y="2265622"/>
                    <a:pt x="5684" y="2261982"/>
                  </a:cubicBezTo>
                  <a:cubicBezTo>
                    <a:pt x="2044" y="2258343"/>
                    <a:pt x="0" y="2253407"/>
                    <a:pt x="0" y="2248261"/>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96241"/>
            </a:xfrm>
            <a:prstGeom prst="rect">
              <a:avLst/>
            </a:prstGeom>
          </p:spPr>
          <p:txBody>
            <a:bodyPr lIns="50800" tIns="50800" rIns="50800" bIns="50800" rtlCol="0" anchor="ctr"/>
            <a:lstStyle/>
            <a:p>
              <a:pPr algn="ctr">
                <a:lnSpc>
                  <a:spcPts val="1960"/>
                </a:lnSpc>
                <a:spcBef>
                  <a:spcPct val="0"/>
                </a:spcBef>
              </a:pPr>
            </a:p>
          </p:txBody>
        </p:sp>
      </p:grpSp>
      <p:grpSp>
        <p:nvGrpSpPr>
          <p:cNvPr id="5" name="Group 5"/>
          <p:cNvGrpSpPr/>
          <p:nvPr/>
        </p:nvGrpSpPr>
        <p:grpSpPr>
          <a:xfrm rot="0">
            <a:off x="7021815" y="667972"/>
            <a:ext cx="4244369" cy="1415415"/>
            <a:chOff x="0" y="0"/>
            <a:chExt cx="5659159" cy="1887220"/>
          </a:xfrm>
        </p:grpSpPr>
        <p:grpSp>
          <p:nvGrpSpPr>
            <p:cNvPr id="6" name="Group 6"/>
            <p:cNvGrpSpPr/>
            <p:nvPr/>
          </p:nvGrpSpPr>
          <p:grpSpPr>
            <a:xfrm rot="0">
              <a:off x="0" y="0"/>
              <a:ext cx="5659159" cy="1703144"/>
              <a:chOff x="0" y="0"/>
              <a:chExt cx="1120978" cy="337362"/>
            </a:xfrm>
          </p:grpSpPr>
          <p:sp>
            <p:nvSpPr>
              <p:cNvPr id="7" name="Freeform 7"/>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8" name="TextBox 8"/>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9" name="TextBox 9"/>
            <p:cNvSpPr txBox="1"/>
            <p:nvPr/>
          </p:nvSpPr>
          <p:spPr>
            <a:xfrm>
              <a:off x="0" y="219287"/>
              <a:ext cx="5498254" cy="1667933"/>
            </a:xfrm>
            <a:prstGeom prst="rect">
              <a:avLst/>
            </a:prstGeom>
          </p:spPr>
          <p:txBody>
            <a:bodyPr lIns="0" tIns="0" rIns="0" bIns="0" rtlCol="0" anchor="t">
              <a:noAutofit/>
            </a:bodyPr>
            <a:lstStyle/>
            <a:p>
              <a:pPr algn="ctr">
                <a:lnSpc>
                  <a:spcPts val="7440"/>
                </a:lnSpc>
              </a:pPr>
              <a:r>
                <a:rPr lang="en-US" sz="5315">
                  <a:solidFill>
                    <a:srgbClr val="1B1B1B"/>
                  </a:solidFill>
                  <a:latin typeface="Paytone One" panose="00000500000000000000"/>
                </a:rPr>
                <a:t>Luyện tập</a:t>
              </a:r>
              <a:endParaRPr lang="en-US" sz="5315">
                <a:solidFill>
                  <a:srgbClr val="1B1B1B"/>
                </a:solidFill>
                <a:latin typeface="Paytone One" panose="00000500000000000000"/>
              </a:endParaRPr>
            </a:p>
          </p:txBody>
        </p:sp>
      </p:grpSp>
      <p:sp>
        <p:nvSpPr>
          <p:cNvPr id="10" name="Freeform 10"/>
          <p:cNvSpPr/>
          <p:nvPr/>
        </p:nvSpPr>
        <p:spPr>
          <a:xfrm>
            <a:off x="4005860" y="3620305"/>
            <a:ext cx="10276281" cy="5637995"/>
          </a:xfrm>
          <a:custGeom>
            <a:avLst/>
            <a:gdLst/>
            <a:ahLst/>
            <a:cxnLst/>
            <a:rect l="l" t="t" r="r" b="b"/>
            <a:pathLst>
              <a:path w="10276281" h="5637995">
                <a:moveTo>
                  <a:pt x="0" y="0"/>
                </a:moveTo>
                <a:lnTo>
                  <a:pt x="10276280" y="0"/>
                </a:lnTo>
                <a:lnTo>
                  <a:pt x="10276280" y="5637995"/>
                </a:lnTo>
                <a:lnTo>
                  <a:pt x="0" y="5637995"/>
                </a:lnTo>
                <a:lnTo>
                  <a:pt x="0" y="0"/>
                </a:lnTo>
                <a:close/>
              </a:path>
            </a:pathLst>
          </a:custGeom>
          <a:blipFill>
            <a:blip r:embed="rId1"/>
            <a:stretch>
              <a:fillRect/>
            </a:stretch>
          </a:blipFill>
        </p:spPr>
      </p:sp>
      <p:sp>
        <p:nvSpPr>
          <p:cNvPr id="11" name="Freeform 11"/>
          <p:cNvSpPr/>
          <p:nvPr/>
        </p:nvSpPr>
        <p:spPr>
          <a:xfrm>
            <a:off x="15849639" y="7990382"/>
            <a:ext cx="1598136" cy="2057400"/>
          </a:xfrm>
          <a:custGeom>
            <a:avLst/>
            <a:gdLst/>
            <a:ahLst/>
            <a:cxnLst/>
            <a:rect l="l" t="t" r="r" b="b"/>
            <a:pathLst>
              <a:path w="1598136" h="2057400">
                <a:moveTo>
                  <a:pt x="0" y="0"/>
                </a:moveTo>
                <a:lnTo>
                  <a:pt x="1598136" y="0"/>
                </a:lnTo>
                <a:lnTo>
                  <a:pt x="1598136"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2418602" y="2268545"/>
            <a:ext cx="1587257" cy="1648461"/>
          </a:xfrm>
          <a:custGeom>
            <a:avLst/>
            <a:gdLst/>
            <a:ahLst/>
            <a:cxnLst/>
            <a:rect l="l" t="t" r="r" b="b"/>
            <a:pathLst>
              <a:path w="1587257" h="1648461">
                <a:moveTo>
                  <a:pt x="0" y="0"/>
                </a:moveTo>
                <a:lnTo>
                  <a:pt x="1587258" y="0"/>
                </a:lnTo>
                <a:lnTo>
                  <a:pt x="1587258" y="1648461"/>
                </a:lnTo>
                <a:lnTo>
                  <a:pt x="0" y="16484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7362190" y="2397125"/>
            <a:ext cx="3562985" cy="908685"/>
          </a:xfrm>
          <a:prstGeom prst="rect">
            <a:avLst/>
          </a:prstGeom>
        </p:spPr>
        <p:txBody>
          <a:bodyPr lIns="0" tIns="0" rIns="0" bIns="0" rtlCol="0" anchor="t">
            <a:noAutofit/>
          </a:bodyPr>
          <a:lstStyle/>
          <a:p>
            <a:pPr marL="0" lvl="0" indent="0" algn="l">
              <a:lnSpc>
                <a:spcPts val="5740"/>
              </a:lnSpc>
              <a:spcBef>
                <a:spcPct val="0"/>
              </a:spcBef>
            </a:pPr>
            <a:r>
              <a:rPr lang="en-US" sz="4100">
                <a:solidFill>
                  <a:srgbClr val="000000"/>
                </a:solidFill>
                <a:latin typeface="Cabin Bold" panose="00000800000000000000"/>
              </a:rPr>
              <a:t>Bắn thiên thạch</a:t>
            </a:r>
            <a:endParaRPr lang="en-US" sz="4100">
              <a:solidFill>
                <a:srgbClr val="000000"/>
              </a:solidFill>
              <a:latin typeface="Cabin Bold" panose="000008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D7FE"/>
        </a:solidFill>
        <a:effectLst/>
      </p:bgPr>
    </p:bg>
    <p:spTree>
      <p:nvGrpSpPr>
        <p:cNvPr id="1" name=""/>
        <p:cNvGrpSpPr/>
        <p:nvPr/>
      </p:nvGrpSpPr>
      <p:grpSpPr>
        <a:xfrm>
          <a:off x="0" y="0"/>
          <a:ext cx="0" cy="0"/>
          <a:chOff x="0" y="0"/>
          <a:chExt cx="0" cy="0"/>
        </a:xfrm>
      </p:grpSpPr>
      <p:grpSp>
        <p:nvGrpSpPr>
          <p:cNvPr id="2" name="Group 2"/>
          <p:cNvGrpSpPr/>
          <p:nvPr/>
        </p:nvGrpSpPr>
        <p:grpSpPr>
          <a:xfrm rot="0">
            <a:off x="1763274" y="1016271"/>
            <a:ext cx="14761452" cy="8254459"/>
            <a:chOff x="0" y="0"/>
            <a:chExt cx="3902883" cy="2182454"/>
          </a:xfrm>
        </p:grpSpPr>
        <p:sp>
          <p:nvSpPr>
            <p:cNvPr id="3" name="Freeform 3"/>
            <p:cNvSpPr/>
            <p:nvPr/>
          </p:nvSpPr>
          <p:spPr>
            <a:xfrm>
              <a:off x="0" y="0"/>
              <a:ext cx="3902883" cy="2182454"/>
            </a:xfrm>
            <a:custGeom>
              <a:avLst/>
              <a:gdLst/>
              <a:ahLst/>
              <a:cxnLst/>
              <a:rect l="l" t="t" r="r" b="b"/>
              <a:pathLst>
                <a:path w="3902883" h="2182454">
                  <a:moveTo>
                    <a:pt x="19405" y="0"/>
                  </a:moveTo>
                  <a:lnTo>
                    <a:pt x="3883477" y="0"/>
                  </a:lnTo>
                  <a:cubicBezTo>
                    <a:pt x="3888624" y="0"/>
                    <a:pt x="3893560" y="2044"/>
                    <a:pt x="3897199" y="5684"/>
                  </a:cubicBezTo>
                  <a:cubicBezTo>
                    <a:pt x="3900838" y="9323"/>
                    <a:pt x="3902883" y="14259"/>
                    <a:pt x="3902883" y="19405"/>
                  </a:cubicBezTo>
                  <a:lnTo>
                    <a:pt x="3902883" y="2163048"/>
                  </a:lnTo>
                  <a:cubicBezTo>
                    <a:pt x="3902883" y="2168195"/>
                    <a:pt x="3900838" y="2173131"/>
                    <a:pt x="3897199" y="2176770"/>
                  </a:cubicBezTo>
                  <a:cubicBezTo>
                    <a:pt x="3893560" y="2180409"/>
                    <a:pt x="3888624" y="2182454"/>
                    <a:pt x="3883477" y="2182454"/>
                  </a:cubicBezTo>
                  <a:lnTo>
                    <a:pt x="19405" y="2182454"/>
                  </a:lnTo>
                  <a:cubicBezTo>
                    <a:pt x="14259" y="2182454"/>
                    <a:pt x="9323" y="2180409"/>
                    <a:pt x="5684" y="2176770"/>
                  </a:cubicBezTo>
                  <a:cubicBezTo>
                    <a:pt x="2044" y="2173131"/>
                    <a:pt x="0" y="2168195"/>
                    <a:pt x="0" y="2163048"/>
                  </a:cubicBezTo>
                  <a:lnTo>
                    <a:pt x="0" y="19405"/>
                  </a:lnTo>
                  <a:cubicBezTo>
                    <a:pt x="0" y="14259"/>
                    <a:pt x="2044" y="9323"/>
                    <a:pt x="5684" y="5684"/>
                  </a:cubicBezTo>
                  <a:cubicBezTo>
                    <a:pt x="9323" y="2044"/>
                    <a:pt x="14259" y="0"/>
                    <a:pt x="19405" y="0"/>
                  </a:cubicBezTo>
                  <a:close/>
                </a:path>
              </a:pathLst>
            </a:custGeom>
            <a:solidFill>
              <a:srgbClr val="FFFFFF"/>
            </a:solidFill>
          </p:spPr>
        </p:sp>
        <p:sp>
          <p:nvSpPr>
            <p:cNvPr id="4" name="TextBox 4"/>
            <p:cNvSpPr txBox="1"/>
            <p:nvPr/>
          </p:nvSpPr>
          <p:spPr>
            <a:xfrm>
              <a:off x="0" y="-28575"/>
              <a:ext cx="3902883" cy="2211029"/>
            </a:xfrm>
            <a:prstGeom prst="rect">
              <a:avLst/>
            </a:prstGeom>
          </p:spPr>
          <p:txBody>
            <a:bodyPr lIns="50800" tIns="50800" rIns="50800" bIns="50800" rtlCol="0" anchor="ctr"/>
            <a:lstStyle/>
            <a:p>
              <a:pPr algn="ctr">
                <a:lnSpc>
                  <a:spcPts val="1960"/>
                </a:lnSpc>
                <a:spcBef>
                  <a:spcPct val="0"/>
                </a:spcBef>
              </a:pPr>
            </a:p>
          </p:txBody>
        </p:sp>
      </p:grpSp>
      <p:grpSp>
        <p:nvGrpSpPr>
          <p:cNvPr id="5" name="Group 5"/>
          <p:cNvGrpSpPr/>
          <p:nvPr/>
        </p:nvGrpSpPr>
        <p:grpSpPr>
          <a:xfrm rot="0">
            <a:off x="7021815" y="668127"/>
            <a:ext cx="4244369" cy="1337945"/>
            <a:chOff x="0" y="0"/>
            <a:chExt cx="5659159" cy="1783927"/>
          </a:xfrm>
        </p:grpSpPr>
        <p:grpSp>
          <p:nvGrpSpPr>
            <p:cNvPr id="6" name="Group 6"/>
            <p:cNvGrpSpPr/>
            <p:nvPr/>
          </p:nvGrpSpPr>
          <p:grpSpPr>
            <a:xfrm rot="0">
              <a:off x="0" y="0"/>
              <a:ext cx="5659159" cy="1703144"/>
              <a:chOff x="0" y="0"/>
              <a:chExt cx="1120978" cy="337362"/>
            </a:xfrm>
          </p:grpSpPr>
          <p:sp>
            <p:nvSpPr>
              <p:cNvPr id="7" name="Freeform 7"/>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8" name="TextBox 8"/>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9" name="TextBox 9"/>
            <p:cNvSpPr txBox="1"/>
            <p:nvPr/>
          </p:nvSpPr>
          <p:spPr>
            <a:xfrm>
              <a:off x="0" y="219287"/>
              <a:ext cx="5498254" cy="1564640"/>
            </a:xfrm>
            <a:prstGeom prst="rect">
              <a:avLst/>
            </a:prstGeom>
          </p:spPr>
          <p:txBody>
            <a:bodyPr lIns="0" tIns="0" rIns="0" bIns="0" rtlCol="0" anchor="t">
              <a:noAutofit/>
            </a:bodyPr>
            <a:lstStyle/>
            <a:p>
              <a:pPr algn="ctr">
                <a:lnSpc>
                  <a:spcPts val="7440"/>
                </a:lnSpc>
              </a:pPr>
              <a:r>
                <a:rPr lang="en-US" sz="5315">
                  <a:solidFill>
                    <a:srgbClr val="1B1B1B"/>
                  </a:solidFill>
                  <a:latin typeface="Paytone One" panose="00000500000000000000"/>
                </a:rPr>
                <a:t>Luyện tập</a:t>
              </a:r>
              <a:endParaRPr lang="en-US" sz="5315">
                <a:solidFill>
                  <a:srgbClr val="1B1B1B"/>
                </a:solidFill>
                <a:latin typeface="Paytone One" panose="00000500000000000000"/>
              </a:endParaRPr>
            </a:p>
          </p:txBody>
        </p:sp>
      </p:grpSp>
      <p:sp>
        <p:nvSpPr>
          <p:cNvPr id="10" name="Freeform 10"/>
          <p:cNvSpPr/>
          <p:nvPr/>
        </p:nvSpPr>
        <p:spPr>
          <a:xfrm>
            <a:off x="2643529" y="4362280"/>
            <a:ext cx="13000942" cy="4420657"/>
          </a:xfrm>
          <a:custGeom>
            <a:avLst/>
            <a:gdLst/>
            <a:ahLst/>
            <a:cxnLst/>
            <a:rect l="l" t="t" r="r" b="b"/>
            <a:pathLst>
              <a:path w="13000942" h="4420657">
                <a:moveTo>
                  <a:pt x="0" y="0"/>
                </a:moveTo>
                <a:lnTo>
                  <a:pt x="13000942" y="0"/>
                </a:lnTo>
                <a:lnTo>
                  <a:pt x="13000942" y="4420657"/>
                </a:lnTo>
                <a:lnTo>
                  <a:pt x="0" y="4420657"/>
                </a:lnTo>
                <a:lnTo>
                  <a:pt x="0" y="0"/>
                </a:lnTo>
                <a:close/>
              </a:path>
            </a:pathLst>
          </a:custGeom>
          <a:blipFill>
            <a:blip r:embed="rId1"/>
            <a:stretch>
              <a:fillRect/>
            </a:stretch>
          </a:blipFill>
        </p:spPr>
      </p:sp>
      <p:sp>
        <p:nvSpPr>
          <p:cNvPr id="11" name="Freeform 11"/>
          <p:cNvSpPr/>
          <p:nvPr/>
        </p:nvSpPr>
        <p:spPr>
          <a:xfrm>
            <a:off x="598775" y="321906"/>
            <a:ext cx="2328998" cy="2057988"/>
          </a:xfrm>
          <a:custGeom>
            <a:avLst/>
            <a:gdLst/>
            <a:ahLst/>
            <a:cxnLst/>
            <a:rect l="l" t="t" r="r" b="b"/>
            <a:pathLst>
              <a:path w="2328998" h="2057988">
                <a:moveTo>
                  <a:pt x="0" y="0"/>
                </a:moveTo>
                <a:lnTo>
                  <a:pt x="2328998" y="0"/>
                </a:lnTo>
                <a:lnTo>
                  <a:pt x="2328998" y="2057988"/>
                </a:lnTo>
                <a:lnTo>
                  <a:pt x="0" y="20579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3991886" y="2379894"/>
            <a:ext cx="3593377" cy="633741"/>
          </a:xfrm>
          <a:custGeom>
            <a:avLst/>
            <a:gdLst/>
            <a:ahLst/>
            <a:cxnLst/>
            <a:rect l="l" t="t" r="r" b="b"/>
            <a:pathLst>
              <a:path w="3593377" h="633741">
                <a:moveTo>
                  <a:pt x="0" y="0"/>
                </a:moveTo>
                <a:lnTo>
                  <a:pt x="3593378" y="0"/>
                </a:lnTo>
                <a:lnTo>
                  <a:pt x="3593378" y="633741"/>
                </a:lnTo>
                <a:lnTo>
                  <a:pt x="0" y="633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7178040" y="2303780"/>
            <a:ext cx="3931920" cy="1184910"/>
          </a:xfrm>
          <a:prstGeom prst="rect">
            <a:avLst/>
          </a:prstGeom>
        </p:spPr>
        <p:txBody>
          <a:bodyPr lIns="0" tIns="0" rIns="0" bIns="0" rtlCol="0" anchor="t">
            <a:noAutofit/>
          </a:bodyPr>
          <a:lstStyle/>
          <a:p>
            <a:pPr marL="0" lvl="0" indent="0" algn="l">
              <a:lnSpc>
                <a:spcPts val="6300"/>
              </a:lnSpc>
              <a:spcBef>
                <a:spcPct val="0"/>
              </a:spcBef>
            </a:pPr>
            <a:r>
              <a:rPr lang="en-US" sz="4500">
                <a:solidFill>
                  <a:srgbClr val="000000"/>
                </a:solidFill>
                <a:latin typeface="Cabin Bold" panose="00000800000000000000"/>
              </a:rPr>
              <a:t>Bắn thiên thạch</a:t>
            </a:r>
            <a:endParaRPr lang="en-US" sz="4500">
              <a:solidFill>
                <a:srgbClr val="000000"/>
              </a:solidFill>
              <a:latin typeface="Cabin Bold" panose="00000800000000000000"/>
            </a:endParaRPr>
          </a:p>
        </p:txBody>
      </p:sp>
      <p:sp>
        <p:nvSpPr>
          <p:cNvPr id="14" name="TextBox 14"/>
          <p:cNvSpPr txBox="1"/>
          <p:nvPr/>
        </p:nvSpPr>
        <p:spPr>
          <a:xfrm>
            <a:off x="2643505" y="3418205"/>
            <a:ext cx="5716905" cy="878205"/>
          </a:xfrm>
          <a:prstGeom prst="rect">
            <a:avLst/>
          </a:prstGeom>
        </p:spPr>
        <p:txBody>
          <a:bodyPr lIns="0" tIns="0" rIns="0" bIns="0" rtlCol="0" anchor="t">
            <a:noAutofit/>
          </a:bodyPr>
          <a:lstStyle/>
          <a:p>
            <a:pPr marL="0" lvl="0" indent="0" algn="l">
              <a:lnSpc>
                <a:spcPts val="5320"/>
              </a:lnSpc>
              <a:spcBef>
                <a:spcPct val="0"/>
              </a:spcBef>
            </a:pPr>
            <a:r>
              <a:rPr lang="en-US" sz="3800">
                <a:solidFill>
                  <a:srgbClr val="000000"/>
                </a:solidFill>
                <a:latin typeface="Cabin Bold" panose="00000800000000000000"/>
              </a:rPr>
              <a:t>Em thực hiện các bước sau:</a:t>
            </a:r>
            <a:endParaRPr lang="en-US" sz="3800">
              <a:solidFill>
                <a:srgbClr val="000000"/>
              </a:solidFill>
              <a:latin typeface="Cabin Bold" panose="000008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1063</Words>
  <Application>WPS Presentation</Application>
  <PresentationFormat>On-screen Show (4:3)</PresentationFormat>
  <Paragraphs>65</Paragraphs>
  <Slides>13</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13</vt:i4>
      </vt:variant>
    </vt:vector>
  </HeadingPairs>
  <TitlesOfParts>
    <vt:vector size="24" baseType="lpstr">
      <vt:lpstr>Arial</vt:lpstr>
      <vt:lpstr>SimSun</vt:lpstr>
      <vt:lpstr>Wingdings</vt:lpstr>
      <vt:lpstr>Paytone One</vt:lpstr>
      <vt:lpstr>Cabin</vt:lpstr>
      <vt:lpstr>Cabin Bold</vt:lpstr>
      <vt:lpstr>Cabin Italics</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Purple Cute Hand Drawn Group Project Animated Presentation</dc:title>
  <dc:creator/>
  <cp:lastModifiedBy>pc</cp:lastModifiedBy>
  <cp:revision>3</cp:revision>
  <dcterms:created xsi:type="dcterms:W3CDTF">2006-08-16T00:00:00Z</dcterms:created>
  <dcterms:modified xsi:type="dcterms:W3CDTF">2024-05-06T10:08:13Z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6F8F13A019D94790AE68A1FC94D22D26_12</vt:lpwstr>
  </property>
  <property fmtid="{D5CDD505-2E9C-101B-9397-08002B2CF9AE}" pid="3" name="KSOProductBuildVer">
    <vt:lpwstr>1033-12.2.0.16731</vt:lpwstr>
  </property>
</Properties>
</file>