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96" r:id="rId3"/>
    <p:sldId id="297" r:id="rId4"/>
    <p:sldId id="298" r:id="rId5"/>
    <p:sldId id="299" r:id="rId6"/>
    <p:sldId id="283" r:id="rId7"/>
    <p:sldId id="290" r:id="rId8"/>
    <p:sldId id="291" r:id="rId9"/>
    <p:sldId id="292" r:id="rId10"/>
    <p:sldId id="286" r:id="rId11"/>
    <p:sldId id="294" r:id="rId12"/>
    <p:sldId id="287" r:id="rId13"/>
    <p:sldId id="295" r:id="rId14"/>
    <p:sldId id="282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8A6"/>
    <a:srgbClr val="00D25F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-804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Các</a:t>
            </a:r>
            <a:r>
              <a:rPr lang="en-US" baseline="0" smtClean="0"/>
              <a:t> con vật đều cho rằng mình trả lời đúng</a:t>
            </a:r>
          </a:p>
          <a:p>
            <a:r>
              <a:rPr lang="en-US" baseline="0" smtClean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các con vật để ra đáp án</a:t>
            </a:r>
          </a:p>
          <a:p>
            <a:r>
              <a:rPr lang="en-US" baseline="0" smtClean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Viết</a:t>
            </a:r>
            <a:r>
              <a:rPr lang="en-US" baseline="0" smtClean="0"/>
              <a:t> dấu trừ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69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openxmlformats.org/officeDocument/2006/relationships/image" Target="../media/image2.jp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8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43243" y="4245951"/>
            <a:ext cx="4274820" cy="22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4967" y="1360521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Còn lại mấy quả bưởi trên cây?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4" t="30555" r="29053" b="34723"/>
          <a:stretch/>
        </p:blipFill>
        <p:spPr bwMode="auto">
          <a:xfrm>
            <a:off x="7288667" y="2223801"/>
            <a:ext cx="4724400" cy="448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1309988" y="3200400"/>
            <a:ext cx="5978679" cy="1263763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08803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6443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4751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926239" y="3466521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33119" y="3466521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6443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54751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6194" y="-76200"/>
            <a:ext cx="3193925" cy="159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9988" y="663714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Còn lại mấy quả trứng chưa nở?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40859" y="2938983"/>
            <a:ext cx="5978679" cy="1263763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42101" y="3205104"/>
            <a:ext cx="885139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9531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37839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757110" y="3205104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463990" y="3205104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9531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37839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3" t="33846" r="6716" b="46462"/>
          <a:stretch/>
        </p:blipFill>
        <p:spPr>
          <a:xfrm>
            <a:off x="7266552" y="1524000"/>
            <a:ext cx="4736615" cy="36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 t="58667" r="42327" b="5333"/>
          <a:stretch/>
        </p:blipFill>
        <p:spPr>
          <a:xfrm>
            <a:off x="1175612" y="1320800"/>
            <a:ext cx="5211286" cy="540512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452519" y="1480027"/>
            <a:ext cx="3276600" cy="697546"/>
          </a:xfrm>
          <a:prstGeom prst="roundRect">
            <a:avLst/>
          </a:prstGeom>
          <a:solidFill>
            <a:srgbClr val="B3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7 – 2 =  ?</a:t>
            </a:r>
            <a:endParaRPr lang="en-US" sz="4000" b="1">
              <a:solidFill>
                <a:schemeClr val="tx1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653228" y="1552598"/>
            <a:ext cx="604562" cy="54960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452519" y="2514600"/>
            <a:ext cx="3276600" cy="697546"/>
          </a:xfrm>
          <a:prstGeom prst="roundRect">
            <a:avLst/>
          </a:prstGeom>
          <a:solidFill>
            <a:srgbClr val="B3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7 – 5 =  ?</a:t>
            </a:r>
            <a:endParaRPr lang="en-US" sz="4000" b="1">
              <a:solidFill>
                <a:schemeClr val="tx1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653228" y="2587171"/>
            <a:ext cx="604562" cy="54960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452519" y="3581400"/>
            <a:ext cx="3276600" cy="697546"/>
          </a:xfrm>
          <a:prstGeom prst="roundRect">
            <a:avLst/>
          </a:prstGeom>
          <a:solidFill>
            <a:srgbClr val="B3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8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 – 5 =  ?</a:t>
            </a:r>
            <a:endParaRPr lang="en-US" sz="4000" b="1">
              <a:solidFill>
                <a:schemeClr val="tx1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653228" y="3653971"/>
            <a:ext cx="604562" cy="54960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452519" y="4648200"/>
            <a:ext cx="3276600" cy="697546"/>
          </a:xfrm>
          <a:prstGeom prst="roundRect">
            <a:avLst/>
          </a:prstGeom>
          <a:solidFill>
            <a:srgbClr val="B3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6 – 4 =  ?</a:t>
            </a:r>
            <a:endParaRPr lang="en-US" sz="4000" b="1">
              <a:solidFill>
                <a:schemeClr val="tx1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653228" y="4720771"/>
            <a:ext cx="604562" cy="54960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452519" y="5791200"/>
            <a:ext cx="3276600" cy="697546"/>
          </a:xfrm>
          <a:prstGeom prst="roundRect">
            <a:avLst/>
          </a:prstGeom>
          <a:solidFill>
            <a:srgbClr val="B3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9 – 4 =  ?</a:t>
            </a:r>
            <a:endParaRPr lang="en-US" sz="4000" b="1">
              <a:solidFill>
                <a:schemeClr val="tx1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653228" y="5863771"/>
            <a:ext cx="604562" cy="54960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6" grpId="0" animBg="1"/>
      <p:bldP spid="28" grpId="0" animBg="1"/>
      <p:bldP spid="30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2347119" y="222126"/>
            <a:ext cx="8041514" cy="663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9" y="1143000"/>
            <a:ext cx="3886200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7291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3001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6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05880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04238" y="2662470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468" y="4327188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  <a:endParaRPr lang="en-US" sz="2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323857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8504238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  <a:endParaRPr lang="en-US" sz="2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56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55771" y="2767720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  <a:endParaRPr lang="en-US" sz="2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81719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smtClean="0">
                <a:solidFill>
                  <a:srgbClr val="002060"/>
                </a:solidFill>
                <a:latin typeface="Arial 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smtClean="0">
                <a:solidFill>
                  <a:srgbClr val="002060"/>
                </a:solidFill>
                <a:latin typeface="Arial "/>
                <a:ea typeface="Arial-Rounded" pitchFamily="34" charset="0"/>
                <a:cs typeface="Arial-Rounded" pitchFamily="34" charset="0"/>
              </a:rPr>
              <a:t>		10</a:t>
            </a:r>
            <a:endParaRPr lang="en-US" sz="4400" dirty="0">
              <a:solidFill>
                <a:srgbClr val="002060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rgbClr val="002060"/>
                </a:solidFill>
                <a:latin typeface="Arial "/>
                <a:ea typeface="Arial-Rounded" pitchFamily="34" charset="0"/>
                <a:cs typeface="Arial-Rounded" pitchFamily="34" charset="0"/>
              </a:rPr>
              <a:t>		5</a:t>
            </a:r>
            <a:endParaRPr lang="en-US" sz="4400" dirty="0">
              <a:solidFill>
                <a:srgbClr val="002060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92" y="436496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5851950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rgbClr val="002060"/>
                </a:solidFill>
                <a:latin typeface="Arial "/>
                <a:ea typeface="Arial-Rounded" pitchFamily="34" charset="0"/>
                <a:cs typeface="Arial-Rounded" pitchFamily="34" charset="0"/>
              </a:rPr>
              <a:t> 		0</a:t>
            </a:r>
            <a:endParaRPr lang="en-US" sz="4400" dirty="0">
              <a:solidFill>
                <a:srgbClr val="002060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54" y="2892692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002060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5519" y="697577"/>
            <a:ext cx="571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 "/>
                <a:ea typeface="Arial-Rounded" pitchFamily="34" charset="0"/>
                <a:cs typeface="Arial-Rounded" pitchFamily="34" charset="0"/>
              </a:rPr>
              <a:t>5 + 5 = ?</a:t>
            </a:r>
            <a:endParaRPr lang="en-US" sz="5400">
              <a:solidFill>
                <a:srgbClr val="002060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3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smtClean="0">
                <a:solidFill>
                  <a:schemeClr val="accent6"/>
                </a:solidFill>
                <a:latin typeface="Arial  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smtClean="0">
                <a:solidFill>
                  <a:schemeClr val="accent6"/>
                </a:solidFill>
                <a:latin typeface="Arial  "/>
                <a:ea typeface="Arial-Rounded" pitchFamily="34" charset="0"/>
                <a:cs typeface="Arial-Rounded" pitchFamily="34" charset="0"/>
              </a:rPr>
              <a:t>		</a:t>
            </a:r>
            <a:r>
              <a:rPr lang="en-US" sz="4400" smtClean="0">
                <a:solidFill>
                  <a:srgbClr val="002060"/>
                </a:solidFill>
                <a:latin typeface="Arial  "/>
                <a:ea typeface="Arial-Rounded" pitchFamily="34" charset="0"/>
                <a:cs typeface="Arial-Rounded" pitchFamily="34" charset="0"/>
              </a:rPr>
              <a:t>5</a:t>
            </a:r>
            <a:endParaRPr lang="en-US" sz="4400" dirty="0">
              <a:solidFill>
                <a:srgbClr val="002060"/>
              </a:solidFill>
              <a:latin typeface="Arial  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rgbClr val="002060"/>
                </a:solidFill>
                <a:latin typeface="Arial  "/>
                <a:ea typeface="Arial-Rounded" pitchFamily="34" charset="0"/>
                <a:cs typeface="Arial-Rounded" pitchFamily="34" charset="0"/>
              </a:rPr>
              <a:t>		8</a:t>
            </a:r>
            <a:endParaRPr lang="en-US" sz="4400" dirty="0">
              <a:solidFill>
                <a:srgbClr val="002060"/>
              </a:solidFill>
              <a:latin typeface="Arial  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5851950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latin typeface="Arial  "/>
                <a:ea typeface="Arial-Rounded" pitchFamily="34" charset="0"/>
                <a:cs typeface="Arial-Rounded" pitchFamily="34" charset="0"/>
              </a:rPr>
              <a:t> 		7</a:t>
            </a:r>
            <a:endParaRPr lang="en-US" sz="4400" dirty="0">
              <a:latin typeface="Arial  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4378146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  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5519" y="702014"/>
            <a:ext cx="571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Arial  "/>
                <a:ea typeface="Arial-Rounded" pitchFamily="34" charset="0"/>
                <a:cs typeface="Arial-Rounded" pitchFamily="34" charset="0"/>
              </a:rPr>
              <a:t>1 + 6 = ?</a:t>
            </a:r>
            <a:endParaRPr lang="en-US" sz="5400">
              <a:latin typeface="Arial  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70" y="2883875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smtClean="0">
                <a:solidFill>
                  <a:schemeClr val="accent6"/>
                </a:solidFill>
                <a:latin typeface="Arial    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smtClean="0">
                <a:solidFill>
                  <a:schemeClr val="accent6"/>
                </a:solidFill>
                <a:latin typeface="Arial    "/>
                <a:ea typeface="Arial-Rounded" pitchFamily="34" charset="0"/>
                <a:cs typeface="Arial-Rounded" pitchFamily="34" charset="0"/>
              </a:rPr>
              <a:t>			</a:t>
            </a:r>
            <a:r>
              <a:rPr lang="en-US" sz="4400" smtClean="0">
                <a:solidFill>
                  <a:srgbClr val="002060"/>
                </a:solidFill>
                <a:latin typeface="Arial    "/>
                <a:ea typeface="Arial-Rounded" pitchFamily="34" charset="0"/>
                <a:cs typeface="Arial-Rounded" pitchFamily="34" charset="0"/>
              </a:rPr>
              <a:t>8</a:t>
            </a:r>
            <a:endParaRPr lang="en-US" sz="4400" dirty="0">
              <a:solidFill>
                <a:srgbClr val="002060"/>
              </a:solidFill>
              <a:latin typeface="Arial    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rgbClr val="002060"/>
                </a:solidFill>
                <a:latin typeface="Arial    "/>
                <a:ea typeface="Arial-Rounded" pitchFamily="34" charset="0"/>
                <a:cs typeface="Arial-Rounded" pitchFamily="34" charset="0"/>
              </a:rPr>
              <a:t>			9</a:t>
            </a:r>
            <a:endParaRPr lang="en-US" sz="4400" dirty="0">
              <a:solidFill>
                <a:srgbClr val="002060"/>
              </a:solidFill>
              <a:latin typeface="Arial    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latin typeface="Arial    "/>
                <a:ea typeface="Arial-Rounded" pitchFamily="34" charset="0"/>
                <a:cs typeface="Arial-Rounded" pitchFamily="34" charset="0"/>
              </a:rPr>
              <a:t> 			10</a:t>
            </a:r>
            <a:endParaRPr lang="en-US" sz="4400" dirty="0">
              <a:latin typeface="Arial    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4378146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    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5519" y="657530"/>
            <a:ext cx="571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Arial    "/>
                <a:ea typeface="Arial-Rounded" pitchFamily="34" charset="0"/>
                <a:cs typeface="Arial-Rounded" pitchFamily="34" charset="0"/>
              </a:rPr>
              <a:t>1 + 9 = ? + 1</a:t>
            </a:r>
            <a:endParaRPr lang="en-US" sz="4400">
              <a:latin typeface="Arial    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44" y="5863039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270" y="2885870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542722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TRỪ 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74262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11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68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43243" y="4245951"/>
            <a:ext cx="4274820" cy="22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12" y="698784"/>
            <a:ext cx="3852352" cy="3492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 đi còn lại mấy?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8" y="1232259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09303" y="1232259"/>
            <a:ext cx="3380581" cy="1103531"/>
          </a:xfrm>
          <a:prstGeom prst="wedgeRoundRectCallout">
            <a:avLst>
              <a:gd name="adj1" fmla="val 61095"/>
              <a:gd name="adj2" fmla="val 1864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Bớt 1 quả</a:t>
            </a:r>
          </a:p>
          <a:p>
            <a:pPr algn="ctr"/>
            <a:r>
              <a:rPr lang="en-US" sz="32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còn lại mấy quả?</a:t>
            </a:r>
            <a:endParaRPr lang="en-US" sz="3200" i="1">
              <a:solidFill>
                <a:srgbClr val="0070C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8318" y="4092524"/>
            <a:ext cx="11125201" cy="266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01132" y="4876800"/>
            <a:ext cx="6096001" cy="11049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983334" y="4912993"/>
            <a:ext cx="1069875" cy="11620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1971756" y="4912993"/>
            <a:ext cx="1069875" cy="11620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2960178" y="4912993"/>
            <a:ext cx="1069875" cy="11620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3948600" y="4912993"/>
            <a:ext cx="1069875" cy="11620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4937022" y="4912993"/>
            <a:ext cx="1069875" cy="11620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5925444" y="4912993"/>
            <a:ext cx="1069875" cy="116205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6080918" y="5010150"/>
            <a:ext cx="609601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27130" y="4467839"/>
            <a:ext cx="443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6 - 1 = 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29183" y="5237280"/>
            <a:ext cx="44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 trừ một bằng năm.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27878" y="4474719"/>
            <a:ext cx="56277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43120" y="5877580"/>
            <a:ext cx="44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Dấu trừ: -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813005" y="2444893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quả cam, bớt 1 quả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 5 quả.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813005" y="2444892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“bớt” 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nghĩa là ta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794" y="57466"/>
            <a:ext cx="2100306" cy="10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27" grpId="0" animBg="1"/>
      <p:bldP spid="38" grpId="0"/>
      <p:bldP spid="39" grpId="0"/>
      <p:bldP spid="40" grpId="0" animBg="1"/>
      <p:bldP spid="41" grpId="0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t="64410" r="3801" b="7077"/>
          <a:stretch/>
        </p:blipFill>
        <p:spPr>
          <a:xfrm>
            <a:off x="900345" y="800686"/>
            <a:ext cx="10727549" cy="5383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5590" y="476347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23919" y="4425460"/>
            <a:ext cx="4191000" cy="168802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88303" y="4617860"/>
            <a:ext cx="443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5 - 2 = ?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1634" y="5410200"/>
            <a:ext cx="44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Năm trừ hai bằng ba.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94598" y="4631928"/>
            <a:ext cx="56277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39153"/>
              </p:ext>
            </p:extLst>
          </p:nvPr>
        </p:nvGraphicFramePr>
        <p:xfrm>
          <a:off x="9530699" y="1143000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42241"/>
              </p:ext>
            </p:extLst>
          </p:nvPr>
        </p:nvGraphicFramePr>
        <p:xfrm>
          <a:off x="289719" y="111857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8563" y="2691848"/>
            <a:ext cx="2067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–</a:t>
            </a:r>
            <a:endParaRPr lang="en-US" sz="144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917" y="823916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567535"/>
              </p:ext>
            </p:extLst>
          </p:nvPr>
        </p:nvGraphicFramePr>
        <p:xfrm>
          <a:off x="4866535" y="113182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596849"/>
              </p:ext>
            </p:extLst>
          </p:nvPr>
        </p:nvGraphicFramePr>
        <p:xfrm>
          <a:off x="7198949" y="113182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24389" y="2921437"/>
            <a:ext cx="73761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HP001 4 hàng" pitchFamily="34" charset="0"/>
              </a:rPr>
              <a:t>3</a:t>
            </a:r>
            <a:r>
              <a:rPr lang="en-US" sz="9600" b="1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–</a:t>
            </a:r>
            <a:r>
              <a:rPr lang="en-US" sz="9600" b="1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11500" smtClean="0">
                <a:solidFill>
                  <a:srgbClr val="FF0000"/>
                </a:solidFill>
                <a:latin typeface="HP001 4 hàng" pitchFamily="34" charset="0"/>
              </a:rPr>
              <a:t>2 = 1</a:t>
            </a:r>
            <a:endParaRPr lang="en-US" sz="115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9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511E-6 2.22222E-6 L 0.04803 0.00023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382</Words>
  <Application>Microsoft Office PowerPoint</Application>
  <PresentationFormat>Custom</PresentationFormat>
  <Paragraphs>104</Paragraphs>
  <Slides>14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83</cp:revision>
  <dcterms:created xsi:type="dcterms:W3CDTF">2021-05-23T10:25:42Z</dcterms:created>
  <dcterms:modified xsi:type="dcterms:W3CDTF">2021-09-04T16:12:59Z</dcterms:modified>
</cp:coreProperties>
</file>