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65" r:id="rId4"/>
    <p:sldId id="259" r:id="rId5"/>
    <p:sldId id="256" r:id="rId6"/>
    <p:sldId id="292" r:id="rId7"/>
    <p:sldId id="293" r:id="rId8"/>
    <p:sldId id="258" r:id="rId9"/>
    <p:sldId id="291" r:id="rId10"/>
    <p:sldId id="295" r:id="rId11"/>
    <p:sldId id="297" r:id="rId12"/>
    <p:sldId id="296" r:id="rId13"/>
    <p:sldId id="298" r:id="rId14"/>
    <p:sldId id="294" r:id="rId15"/>
    <p:sldId id="276" r:id="rId16"/>
  </p:sldIdLst>
  <p:sldSz cx="12192000" cy="6858000"/>
  <p:notesSz cx="6858000" cy="9144000"/>
  <p:embeddedFontLst>
    <p:embeddedFont>
      <p:font typeface="#9Slide01 Noi dung ngan" panose="00000600000000000000" pitchFamily="2" charset="0"/>
      <p:regular r:id="rId18"/>
    </p:embeddedFont>
    <p:embeddedFont>
      <p:font typeface="Arial-Rounded" panose="020B05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utura-Condensed-Normal" panose="020B0604020202020204" charset="0"/>
      <p:regular r:id="rId24"/>
    </p:embeddedFont>
    <p:embeddedFont>
      <p:font typeface="iCiel Panton Black" panose="00000A00000000000000" pitchFamily="50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895551"/>
    <a:srgbClr val="FF9D53"/>
    <a:srgbClr val="F79830"/>
    <a:srgbClr val="9A5F5B"/>
    <a:srgbClr val="FFB141"/>
    <a:srgbClr val="9ACDE2"/>
    <a:srgbClr val="E27B1A"/>
    <a:srgbClr val="E37915"/>
    <a:srgbClr val="77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>
      <p:cViewPr varScale="1">
        <p:scale>
          <a:sx n="103" d="100"/>
          <a:sy n="103" d="100"/>
        </p:scale>
        <p:origin x="-19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+ Trong 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nh c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ó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nh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ữ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ng ai?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+ M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ọ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ng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ườ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trong 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nh 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đ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ang l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m 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+ M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ọ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ng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ườ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l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m c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ô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ng vi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ệ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c nh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th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ế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n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o?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6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+ Trong 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nh c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ó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nh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ữ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ng ai?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+ M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ọ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ng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ườ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trong 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nh 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đ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ang l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m 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+ M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ọ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ng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ườ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l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m c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ô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ng vi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ệ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c nh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th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ế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n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o?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+ Trong 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nh c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ó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nh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ữ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ng ai?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+ M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ọ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ng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ườ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trong 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nh 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đ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ang l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m 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ì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+ M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ọ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ng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ườ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i l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m c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ô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ng vi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ệ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c nh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ư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th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ế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 n</a:t>
            </a:r>
            <a:r>
              <a:rPr lang="en-US" sz="1800">
                <a:effectLst/>
                <a:latin typeface="#9Slide01 Noi dung ngan" panose="00000600000000000000" pitchFamily="2" charset="0"/>
                <a:ea typeface="TimesNewRomanPSMT"/>
                <a:cs typeface="TimesNewRomanPSMT"/>
              </a:rPr>
              <a:t>à</a:t>
            </a:r>
            <a:r>
              <a:rPr lang="en-US" sz="1800">
                <a:effectLst/>
                <a:latin typeface="#9Slide01 Noi dung ngan" panose="00000600000000000000" pitchFamily="2" charset="0"/>
                <a:ea typeface="Yu Mincho" panose="02020400000000000000" pitchFamily="18" charset="-128"/>
                <a:cs typeface="TimesNewRomanPSMT"/>
              </a:rPr>
              <a:t>o?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huống 1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Hai bạn HS nhặt rác bỏ vào thùng rác giúp cô lao công.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6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huống 2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Các bạn khi đi học về ra cổng gặp bác bảo vệ: Cúi đầu chào bác.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1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huống 3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Đến giờ ăn trưa, các bạn đang xếp hàng lấy cơm và nói lời cảm ơn bác. Có 1 bạn chạy đến không xếp hàng và giành thức ăn</a:t>
            </a:r>
            <a:r>
              <a:rPr lang="fr-FR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6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25A6E7AC-77CD-92F8-FE10-4D08348AF74A}"/>
              </a:ext>
            </a:extLst>
          </p:cNvPr>
          <p:cNvSpPr/>
          <p:nvPr userDrawn="1"/>
        </p:nvSpPr>
        <p:spPr>
          <a:xfrm>
            <a:off x="0" y="0"/>
            <a:ext cx="12192000" cy="1676400"/>
          </a:xfrm>
          <a:custGeom>
            <a:avLst/>
            <a:gdLst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1371600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444467"/>
              <a:gd name="connsiteX1" fmla="*/ 12192000 w 12192000"/>
              <a:gd name="connsiteY1" fmla="*/ 0 h 1444467"/>
              <a:gd name="connsiteX2" fmla="*/ 12192000 w 12192000"/>
              <a:gd name="connsiteY2" fmla="*/ 918927 h 1444467"/>
              <a:gd name="connsiteX3" fmla="*/ 0 w 12192000"/>
              <a:gd name="connsiteY3" fmla="*/ 1072836 h 1444467"/>
              <a:gd name="connsiteX4" fmla="*/ 0 w 12192000"/>
              <a:gd name="connsiteY4" fmla="*/ 0 h 1444467"/>
              <a:gd name="connsiteX0" fmla="*/ 0 w 12192000"/>
              <a:gd name="connsiteY0" fmla="*/ 0 h 1406180"/>
              <a:gd name="connsiteX1" fmla="*/ 12192000 w 12192000"/>
              <a:gd name="connsiteY1" fmla="*/ 0 h 1406180"/>
              <a:gd name="connsiteX2" fmla="*/ 12192000 w 12192000"/>
              <a:gd name="connsiteY2" fmla="*/ 656377 h 1406180"/>
              <a:gd name="connsiteX3" fmla="*/ 0 w 12192000"/>
              <a:gd name="connsiteY3" fmla="*/ 1072836 h 1406180"/>
              <a:gd name="connsiteX4" fmla="*/ 0 w 12192000"/>
              <a:gd name="connsiteY4" fmla="*/ 0 h 140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06180">
                <a:moveTo>
                  <a:pt x="0" y="0"/>
                </a:moveTo>
                <a:lnTo>
                  <a:pt x="12192000" y="0"/>
                </a:lnTo>
                <a:lnTo>
                  <a:pt x="12192000" y="656377"/>
                </a:lnTo>
                <a:cubicBezTo>
                  <a:pt x="8010305" y="255006"/>
                  <a:pt x="3665647" y="2144163"/>
                  <a:pt x="0" y="1072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BDC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6B5FA54A-4C48-2DF6-E200-DAB1F7863C93}"/>
              </a:ext>
            </a:extLst>
          </p:cNvPr>
          <p:cNvSpPr/>
          <p:nvPr userDrawn="1"/>
        </p:nvSpPr>
        <p:spPr>
          <a:xfrm>
            <a:off x="0" y="0"/>
            <a:ext cx="2311400" cy="1498600"/>
          </a:xfrm>
          <a:custGeom>
            <a:avLst/>
            <a:gdLst>
              <a:gd name="connsiteX0" fmla="*/ 0 w 2311400"/>
              <a:gd name="connsiteY0" fmla="*/ 0 h 1347459"/>
              <a:gd name="connsiteX1" fmla="*/ 2281572 w 2311400"/>
              <a:gd name="connsiteY1" fmla="*/ 0 h 1347459"/>
              <a:gd name="connsiteX2" fmla="*/ 2311400 w 2311400"/>
              <a:gd name="connsiteY2" fmla="*/ 209834 h 1347459"/>
              <a:gd name="connsiteX3" fmla="*/ 707219 w 2311400"/>
              <a:gd name="connsiteY3" fmla="*/ 1347459 h 1347459"/>
              <a:gd name="connsiteX4" fmla="*/ 82799 w 2311400"/>
              <a:gd name="connsiteY4" fmla="*/ 1258059 h 1347459"/>
              <a:gd name="connsiteX5" fmla="*/ 0 w 2311400"/>
              <a:gd name="connsiteY5" fmla="*/ 1226187 h 1347459"/>
              <a:gd name="connsiteX0" fmla="*/ 0 w 2311400"/>
              <a:gd name="connsiteY0" fmla="*/ 0 h 1461759"/>
              <a:gd name="connsiteX1" fmla="*/ 2281572 w 2311400"/>
              <a:gd name="connsiteY1" fmla="*/ 0 h 1461759"/>
              <a:gd name="connsiteX2" fmla="*/ 2311400 w 2311400"/>
              <a:gd name="connsiteY2" fmla="*/ 209834 h 1461759"/>
              <a:gd name="connsiteX3" fmla="*/ 935819 w 2311400"/>
              <a:gd name="connsiteY3" fmla="*/ 1461759 h 1461759"/>
              <a:gd name="connsiteX4" fmla="*/ 82799 w 2311400"/>
              <a:gd name="connsiteY4" fmla="*/ 1258059 h 1461759"/>
              <a:gd name="connsiteX5" fmla="*/ 0 w 2311400"/>
              <a:gd name="connsiteY5" fmla="*/ 1226187 h 1461759"/>
              <a:gd name="connsiteX6" fmla="*/ 0 w 2311400"/>
              <a:gd name="connsiteY6" fmla="*/ 0 h 14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400" h="1461759">
                <a:moveTo>
                  <a:pt x="0" y="0"/>
                </a:moveTo>
                <a:lnTo>
                  <a:pt x="2281572" y="0"/>
                </a:lnTo>
                <a:lnTo>
                  <a:pt x="2311400" y="209834"/>
                </a:lnTo>
                <a:cubicBezTo>
                  <a:pt x="2311400" y="838127"/>
                  <a:pt x="1821785" y="1461759"/>
                  <a:pt x="935819" y="1461759"/>
                </a:cubicBezTo>
                <a:cubicBezTo>
                  <a:pt x="714328" y="1461759"/>
                  <a:pt x="274721" y="1315626"/>
                  <a:pt x="82799" y="1258059"/>
                </a:cubicBezTo>
                <a:lnTo>
                  <a:pt x="0" y="1226187"/>
                </a:lnTo>
                <a:lnTo>
                  <a:pt x="0" y="0"/>
                </a:lnTo>
                <a:close/>
              </a:path>
            </a:pathLst>
          </a:custGeom>
          <a:solidFill>
            <a:srgbClr val="8D91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0" name="PHẠM DUYÊN 3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06973B1-DBB5-9263-7759-2E538F92EB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>
            <a:fillRect/>
          </a:stretch>
        </p:blipFill>
        <p:spPr>
          <a:xfrm>
            <a:off x="255516" y="941575"/>
            <a:ext cx="6583434" cy="5546542"/>
          </a:xfrm>
          <a:prstGeom prst="rect">
            <a:avLst/>
          </a:prstGeom>
        </p:spPr>
      </p:pic>
      <p:pic>
        <p:nvPicPr>
          <p:cNvPr id="25" name="PHẠM DUYÊN 5 - 9Slide.vn">
            <a:extLst>
              <a:ext uri="{FF2B5EF4-FFF2-40B4-BE49-F238E27FC236}">
                <a16:creationId xmlns:a16="http://schemas.microsoft.com/office/drawing/2014/main" id="{C356B5D0-E647-B6E7-934C-FB3EF2EC3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953000"/>
            <a:ext cx="12192000" cy="1905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6 - 9Slide.vn">
            <a:extLst>
              <a:ext uri="{FF2B5EF4-FFF2-40B4-BE49-F238E27FC236}">
                <a16:creationId xmlns:a16="http://schemas.microsoft.com/office/drawing/2014/main" id="{03A4FC96-9F73-CF7D-E615-70730D20B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>
            <a:fillRect/>
          </a:stretch>
        </p:blipFill>
        <p:spPr>
          <a:xfrm>
            <a:off x="5951466" y="941575"/>
            <a:ext cx="6583434" cy="5546542"/>
          </a:xfrm>
          <a:prstGeom prst="rect">
            <a:avLst/>
          </a:prstGeom>
        </p:spPr>
      </p:pic>
      <p:pic>
        <p:nvPicPr>
          <p:cNvPr id="229" name="PHẠM DUYÊN 7 - 9Slide.vn">
            <a:extLst>
              <a:ext uri="{FF2B5EF4-FFF2-40B4-BE49-F238E27FC236}">
                <a16:creationId xmlns:a16="http://schemas.microsoft.com/office/drawing/2014/main" id="{353DBE91-BA7E-CD96-6CFF-852DE8530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5771704" y="10989149"/>
            <a:ext cx="1222427" cy="36705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31" name="PHẠM DUYÊN 8 - 9Slide.vn">
            <a:extLst>
              <a:ext uri="{FF2B5EF4-FFF2-40B4-BE49-F238E27FC236}">
                <a16:creationId xmlns:a16="http://schemas.microsoft.com/office/drawing/2014/main" id="{7E0E0454-1402-43D7-AC31-2D2E11678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10025289" y="8579321"/>
            <a:ext cx="1222427" cy="36705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71E2BF0A-79F1-1D6C-2A66-F0FB4DF497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276068" y="4362450"/>
            <a:ext cx="2017400" cy="221085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53991316-F352-A69F-20D1-F4CC0616A3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902132">
            <a:off x="9829800" y="4431896"/>
            <a:ext cx="1994116" cy="2194350"/>
          </a:xfrm>
          <a:prstGeom prst="rect">
            <a:avLst/>
          </a:prstGeom>
        </p:spPr>
      </p:pic>
      <p:pic>
        <p:nvPicPr>
          <p:cNvPr id="15" name="PHẠM DUYÊN 11 - 9Slide.vn">
            <a:extLst>
              <a:ext uri="{FF2B5EF4-FFF2-40B4-BE49-F238E27FC236}">
                <a16:creationId xmlns:a16="http://schemas.microsoft.com/office/drawing/2014/main" id="{6387D92A-70DC-FD66-96BE-9725EF05DE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292350" y="5865481"/>
            <a:ext cx="613775" cy="8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5B8E33A-7A23-490F-B462-A5D2A224DB22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38F701-AC86-4F71-9D33-2993A679553E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01EA42-9E73-1031-3A08-82B072082548}"/>
                </a:ext>
              </a:extLst>
            </p:cNvPr>
            <p:cNvSpPr/>
            <p:nvPr userDrawn="1"/>
          </p:nvSpPr>
          <p:spPr>
            <a:xfrm>
              <a:off x="851389" y="822317"/>
              <a:ext cx="10489223" cy="5213366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5938E38-A53E-BCFE-6ECB-54624AF8B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5632" y="0"/>
            <a:ext cx="3800735" cy="822341"/>
          </a:xfrm>
          <a:prstGeom prst="rect">
            <a:avLst/>
          </a:prstGeom>
        </p:spPr>
      </p:pic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D6F7FDC6-4709-A89A-F3B5-289B057B4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47041" y="5225143"/>
            <a:ext cx="1346898" cy="1532764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C5CF31A-AB31-E187-4B3C-B5F2A0B7D2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462564" y="5889810"/>
            <a:ext cx="409781" cy="579932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4067A5E3-581B-C3F4-5954-89C3787089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0902132">
            <a:off x="10769807" y="5326615"/>
            <a:ext cx="1133680" cy="124751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5B8E33A-7A23-490F-B462-A5D2A224DB22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38F701-AC86-4F71-9D33-2993A679553E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01EA42-9E73-1031-3A08-82B072082548}"/>
                </a:ext>
              </a:extLst>
            </p:cNvPr>
            <p:cNvSpPr/>
            <p:nvPr userDrawn="1"/>
          </p:nvSpPr>
          <p:spPr>
            <a:xfrm>
              <a:off x="851389" y="822317"/>
              <a:ext cx="10489223" cy="5213366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D6F7FDC6-4709-A89A-F3B5-289B057B4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47041" y="5225143"/>
            <a:ext cx="1346898" cy="1532764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C5CF31A-AB31-E187-4B3C-B5F2A0B7D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462564" y="5889810"/>
            <a:ext cx="409781" cy="579932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4067A5E3-581B-C3F4-5954-89C3787089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0902132">
            <a:off x="10769807" y="5326615"/>
            <a:ext cx="1133680" cy="124751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898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9C815AB-8001-2725-E441-5AB9E9ED1138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534EE2-010F-A104-39BC-DF9235EE981B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rgbClr val="8D9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EBE5056-4019-8290-1826-593DC9EAFD2C}"/>
                </a:ext>
              </a:extLst>
            </p:cNvPr>
            <p:cNvSpPr/>
            <p:nvPr userDrawn="1"/>
          </p:nvSpPr>
          <p:spPr>
            <a:xfrm>
              <a:off x="835559" y="814449"/>
              <a:ext cx="10520884" cy="5229101"/>
            </a:xfrm>
            <a:prstGeom prst="roundRect">
              <a:avLst>
                <a:gd name="adj" fmla="val 2891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ẠM DUYÊN 1 - 9Slide.vn">
            <a:extLst>
              <a:ext uri="{FF2B5EF4-FFF2-40B4-BE49-F238E27FC236}">
                <a16:creationId xmlns:a16="http://schemas.microsoft.com/office/drawing/2014/main" id="{EB2E1A56-95B3-2059-75B1-9EAC1698C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255516" y="941575"/>
            <a:ext cx="6583434" cy="5546542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E011D9F8-421F-9BE7-B920-F71A2F9DE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C8563832-EC17-5BC4-6F1D-85B769FA4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5951466" y="941575"/>
            <a:ext cx="6583434" cy="5546542"/>
          </a:xfrm>
          <a:prstGeom prst="rect">
            <a:avLst/>
          </a:prstGeom>
        </p:spPr>
      </p:pic>
      <p:grpSp>
        <p:nvGrpSpPr>
          <p:cNvPr id="4" name="PHẠM DUYÊN 4 - 9Slide.vn">
            <a:extLst>
              <a:ext uri="{FF2B5EF4-FFF2-40B4-BE49-F238E27FC236}">
                <a16:creationId xmlns:a16="http://schemas.microsoft.com/office/drawing/2014/main" id="{1CAB00B5-C399-0DD6-10B1-A8F35B141A35}"/>
              </a:ext>
            </a:extLst>
          </p:cNvPr>
          <p:cNvGrpSpPr/>
          <p:nvPr userDrawn="1"/>
        </p:nvGrpSpPr>
        <p:grpSpPr>
          <a:xfrm>
            <a:off x="377087" y="737826"/>
            <a:ext cx="11437826" cy="4253862"/>
            <a:chOff x="723900" y="685800"/>
            <a:chExt cx="10744200" cy="5486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1934CC0-DF6C-D568-9242-D7CA16A23614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gradFill>
              <a:gsLst>
                <a:gs pos="55000">
                  <a:schemeClr val="bg1"/>
                </a:gs>
                <a:gs pos="85000">
                  <a:srgbClr val="BDC0F5"/>
                </a:gs>
                <a:gs pos="23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E2CDD3-101A-2B30-9C06-F6F05C63A2E9}"/>
                </a:ext>
              </a:extLst>
            </p:cNvPr>
            <p:cNvSpPr/>
            <p:nvPr userDrawn="1"/>
          </p:nvSpPr>
          <p:spPr>
            <a:xfrm>
              <a:off x="879231" y="872951"/>
              <a:ext cx="10433538" cy="5112098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38100" cap="rnd" cmpd="sng">
              <a:solidFill>
                <a:schemeClr val="accent5">
                  <a:lumMod val="40000"/>
                  <a:lumOff val="60000"/>
                </a:schemeClr>
              </a:solidFill>
              <a:prstDash val="lgDash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F54331A-EBA0-6539-EA68-F69AB26871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95632" y="0"/>
            <a:ext cx="3800735" cy="822341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5153A213-16EE-6E1E-9968-01397878B48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334126" y="3741896"/>
            <a:ext cx="2573759" cy="2928926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F19D4605-C5E2-4EAE-190C-BBBB65F8CE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656843" y="5011994"/>
            <a:ext cx="783042" cy="1108180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BEA760EF-7EF2-52CC-2474-A3938360C42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0902132">
            <a:off x="9505514" y="4015724"/>
            <a:ext cx="2269161" cy="249701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C4383167-8DC6-8A5D-6457-8B1AAEFA9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255516" y="457200"/>
            <a:ext cx="6583434" cy="554654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0B84A02F-03F1-92C7-1433-81B33723C2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425C9CB-0F0E-9175-D898-5BB3661ED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5951466" y="457200"/>
            <a:ext cx="6583434" cy="5546542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4FFB367-929F-219A-DE66-F0A931084A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68811" y="5359399"/>
            <a:ext cx="1334869" cy="1293427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40CC8DF2-F527-5CA5-FDE4-AF04284D55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473479" y="5920280"/>
            <a:ext cx="406121" cy="48937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3629E3-D039-8721-8652-7EAB796F56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902132">
            <a:off x="10841916" y="5481117"/>
            <a:ext cx="1043439" cy="114821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91000">
              <a:srgbClr val="BDC0F5"/>
            </a:gs>
            <a:gs pos="22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21A2663-E11E-E4F5-BCA4-C204F478C9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55" r:id="rId4"/>
    <p:sldLayoutId id="2147483659" r:id="rId5"/>
    <p:sldLayoutId id="2147483662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6A76017-9B33-A257-7279-5316AE059235}"/>
              </a:ext>
            </a:extLst>
          </p:cNvPr>
          <p:cNvSpPr txBox="1"/>
          <p:nvPr/>
        </p:nvSpPr>
        <p:spPr>
          <a:xfrm>
            <a:off x="209938" y="172616"/>
            <a:ext cx="1688283" cy="12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1000"/>
              </a:lnSpc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103E7C4-1C46-560D-FD31-4D4425D0ADDD}"/>
              </a:ext>
            </a:extLst>
          </p:cNvPr>
          <p:cNvSpPr txBox="1"/>
          <p:nvPr/>
        </p:nvSpPr>
        <p:spPr>
          <a:xfrm>
            <a:off x="2662071" y="291787"/>
            <a:ext cx="4211666" cy="8879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6000">
                <a:ln w="25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Trường học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A41EB03-5E10-6746-1855-1B4CF419CE53}"/>
              </a:ext>
            </a:extLst>
          </p:cNvPr>
          <p:cNvSpPr/>
          <p:nvPr/>
        </p:nvSpPr>
        <p:spPr>
          <a:xfrm rot="21063395">
            <a:off x="1749824" y="2458974"/>
            <a:ext cx="1324247" cy="1013246"/>
          </a:xfrm>
          <a:custGeom>
            <a:avLst/>
            <a:gdLst>
              <a:gd name="connsiteX0" fmla="*/ 72134 w 599049"/>
              <a:gd name="connsiteY0" fmla="*/ 0 h 458362"/>
              <a:gd name="connsiteX1" fmla="*/ 599049 w 599049"/>
              <a:gd name="connsiteY1" fmla="*/ 82922 h 458362"/>
              <a:gd name="connsiteX2" fmla="*/ 539965 w 599049"/>
              <a:gd name="connsiteY2" fmla="*/ 458362 h 458362"/>
              <a:gd name="connsiteX3" fmla="*/ 0 w 599049"/>
              <a:gd name="connsiteY3" fmla="*/ 458362 h 45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049" h="458362">
                <a:moveTo>
                  <a:pt x="72134" y="0"/>
                </a:moveTo>
                <a:lnTo>
                  <a:pt x="599049" y="82922"/>
                </a:lnTo>
                <a:lnTo>
                  <a:pt x="539965" y="458362"/>
                </a:lnTo>
                <a:lnTo>
                  <a:pt x="0" y="458362"/>
                </a:lnTo>
                <a:close/>
              </a:path>
            </a:pathLst>
          </a:custGeom>
          <a:solidFill>
            <a:srgbClr val="F79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EE68F773-AA5C-F0E2-C478-6EE69C37BA16}"/>
              </a:ext>
            </a:extLst>
          </p:cNvPr>
          <p:cNvSpPr/>
          <p:nvPr/>
        </p:nvSpPr>
        <p:spPr>
          <a:xfrm rot="21063395">
            <a:off x="1823107" y="3631606"/>
            <a:ext cx="1272178" cy="833019"/>
          </a:xfrm>
          <a:custGeom>
            <a:avLst/>
            <a:gdLst>
              <a:gd name="connsiteX0" fmla="*/ 575494 w 575494"/>
              <a:gd name="connsiteY0" fmla="*/ 0 h 376834"/>
              <a:gd name="connsiteX1" fmla="*/ 528009 w 575494"/>
              <a:gd name="connsiteY1" fmla="*/ 301741 h 376834"/>
              <a:gd name="connsiteX2" fmla="*/ 426367 w 575494"/>
              <a:gd name="connsiteY2" fmla="*/ 375741 h 376834"/>
              <a:gd name="connsiteX3" fmla="*/ 75094 w 575494"/>
              <a:gd name="connsiteY3" fmla="*/ 320461 h 376834"/>
              <a:gd name="connsiteX4" fmla="*/ 1094 w 575494"/>
              <a:gd name="connsiteY4" fmla="*/ 218819 h 376834"/>
              <a:gd name="connsiteX5" fmla="*/ 35530 w 575494"/>
              <a:gd name="connsiteY5" fmla="*/ 0 h 376834"/>
              <a:gd name="connsiteX6" fmla="*/ 575494 w 575494"/>
              <a:gd name="connsiteY6" fmla="*/ 0 h 3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494" h="376834">
                <a:moveTo>
                  <a:pt x="575494" y="0"/>
                </a:moveTo>
                <a:lnTo>
                  <a:pt x="528009" y="301741"/>
                </a:lnTo>
                <a:cubicBezTo>
                  <a:pt x="520376" y="350243"/>
                  <a:pt x="474869" y="383374"/>
                  <a:pt x="426367" y="375741"/>
                </a:cubicBezTo>
                <a:lnTo>
                  <a:pt x="75094" y="320461"/>
                </a:lnTo>
                <a:cubicBezTo>
                  <a:pt x="26592" y="312828"/>
                  <a:pt x="-6539" y="267321"/>
                  <a:pt x="1094" y="218819"/>
                </a:cubicBezTo>
                <a:lnTo>
                  <a:pt x="35530" y="0"/>
                </a:lnTo>
                <a:lnTo>
                  <a:pt x="575494" y="0"/>
                </a:lnTo>
                <a:close/>
              </a:path>
            </a:pathLst>
          </a:custGeom>
          <a:solidFill>
            <a:srgbClr val="F79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9323B26-FC09-DAF7-932E-D6E2A543CCCE}"/>
              </a:ext>
            </a:extLst>
          </p:cNvPr>
          <p:cNvSpPr txBox="1"/>
          <p:nvPr/>
        </p:nvSpPr>
        <p:spPr>
          <a:xfrm>
            <a:off x="1953327" y="2667000"/>
            <a:ext cx="917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A80DA77F-4651-1C69-F4E5-08F030700CAD}"/>
              </a:ext>
            </a:extLst>
          </p:cNvPr>
          <p:cNvSpPr txBox="1"/>
          <p:nvPr/>
        </p:nvSpPr>
        <p:spPr>
          <a:xfrm>
            <a:off x="3233176" y="2784154"/>
            <a:ext cx="6968554" cy="1510542"/>
          </a:xfrm>
          <a:prstGeom prst="rect">
            <a:avLst/>
          </a:prstGeom>
          <a:solidFill>
            <a:srgbClr val="FFDBAB">
              <a:alpha val="79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4800" b="1" spc="200">
                <a:solidFill>
                  <a:srgbClr val="774726"/>
                </a:solidFill>
                <a:latin typeface="+mj-lt"/>
              </a:rPr>
              <a:t>CÙNG KHÁM PHÁ TRƯỜNG HỌC</a:t>
            </a: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BCABA14D-75C5-312C-66DA-D0E86A011875}"/>
              </a:ext>
            </a:extLst>
          </p:cNvPr>
          <p:cNvSpPr txBox="1"/>
          <p:nvPr/>
        </p:nvSpPr>
        <p:spPr>
          <a:xfrm>
            <a:off x="2194917" y="3562624"/>
            <a:ext cx="518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A64FCD47-38D3-6A74-D04D-AB0907ECAFDF}"/>
              </a:ext>
            </a:extLst>
          </p:cNvPr>
          <p:cNvSpPr/>
          <p:nvPr/>
        </p:nvSpPr>
        <p:spPr>
          <a:xfrm>
            <a:off x="1488233" y="2524971"/>
            <a:ext cx="8980714" cy="141514"/>
          </a:xfrm>
          <a:prstGeom prst="rect">
            <a:avLst/>
          </a:prstGeom>
          <a:solidFill>
            <a:srgbClr val="8D9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FDF602DE-ED14-83FD-8DD3-3AAC304B059A}"/>
              </a:ext>
            </a:extLst>
          </p:cNvPr>
          <p:cNvSpPr txBox="1"/>
          <p:nvPr/>
        </p:nvSpPr>
        <p:spPr>
          <a:xfrm>
            <a:off x="5064190" y="5105400"/>
            <a:ext cx="1828800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cs typeface="Lato" pitchFamily="34" charset="0"/>
              </a:rPr>
              <a:t>Tiết 2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  <p:bldP spid="19" grpId="0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908E84F-149C-46B3-7379-B3D15382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3" y="1640354"/>
            <a:ext cx="1995714" cy="1995714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8FE75AA-47CF-CC38-0A47-6859E098E627}"/>
              </a:ext>
            </a:extLst>
          </p:cNvPr>
          <p:cNvSpPr txBox="1"/>
          <p:nvPr/>
        </p:nvSpPr>
        <p:spPr>
          <a:xfrm>
            <a:off x="4034972" y="2188029"/>
            <a:ext cx="5995552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88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62102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C7996C8-5F01-6BF1-74C7-3F97A413F6BA}"/>
              </a:ext>
            </a:extLst>
          </p:cNvPr>
          <p:cNvSpPr txBox="1"/>
          <p:nvPr/>
        </p:nvSpPr>
        <p:spPr>
          <a:xfrm>
            <a:off x="1510233" y="593017"/>
            <a:ext cx="10162363" cy="120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</a:pPr>
            <a:r>
              <a:rPr lang="en-US" sz="3500" b="1" spc="80">
                <a:solidFill>
                  <a:schemeClr val="accent6"/>
                </a:solidFill>
                <a:latin typeface="+mj-lt"/>
                <a:cs typeface="Lato" pitchFamily="34" charset="0"/>
              </a:rPr>
              <a:t>Quan sát việc làm của các bạn trong hình dưới đây. Nếu là em, em sẽ làm gì?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1F6F525-1A94-D3FC-A536-4CB4B3F44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564CA9F1-F40E-B268-2E95-17C810052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965745"/>
            <a:ext cx="5080000" cy="428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C7996C8-5F01-6BF1-74C7-3F97A413F6BA}"/>
              </a:ext>
            </a:extLst>
          </p:cNvPr>
          <p:cNvSpPr txBox="1"/>
          <p:nvPr/>
        </p:nvSpPr>
        <p:spPr>
          <a:xfrm>
            <a:off x="1510233" y="593017"/>
            <a:ext cx="10162363" cy="120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</a:pPr>
            <a:r>
              <a:rPr lang="en-US" sz="3500" b="1" spc="80">
                <a:solidFill>
                  <a:schemeClr val="accent6"/>
                </a:solidFill>
                <a:latin typeface="+mj-lt"/>
                <a:cs typeface="Lato" pitchFamily="34" charset="0"/>
              </a:rPr>
              <a:t>Quan sát việc làm của các bạn trong hình dưới đây. Nếu là em, em sẽ làm gì?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1F6F525-1A94-D3FC-A536-4CB4B3F44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AC2B3C5C-4660-DC0E-C611-176E6D630EA8}"/>
              </a:ext>
            </a:extLst>
          </p:cNvPr>
          <p:cNvGrpSpPr/>
          <p:nvPr/>
        </p:nvGrpSpPr>
        <p:grpSpPr>
          <a:xfrm>
            <a:off x="3368862" y="1981200"/>
            <a:ext cx="5454276" cy="4269462"/>
            <a:chOff x="6377646" y="1549176"/>
            <a:chExt cx="4914847" cy="49862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DFE1B3-87B9-11B2-061B-8452FEB8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646" y="1549176"/>
              <a:ext cx="4914847" cy="4986275"/>
            </a:xfrm>
            <a:prstGeom prst="rect">
              <a:avLst/>
            </a:prstGeom>
          </p:spPr>
        </p:pic>
        <p:sp>
          <p:nvSpPr>
            <p:cNvPr id="10" name="Rounded Rectangular Callout 11">
              <a:extLst>
                <a:ext uri="{FF2B5EF4-FFF2-40B4-BE49-F238E27FC236}">
                  <a16:creationId xmlns:a16="http://schemas.microsoft.com/office/drawing/2014/main" id="{1141F970-5057-C326-708B-E151E4D4BF4B}"/>
                </a:ext>
              </a:extLst>
            </p:cNvPr>
            <p:cNvSpPr/>
            <p:nvPr/>
          </p:nvSpPr>
          <p:spPr>
            <a:xfrm>
              <a:off x="9385358" y="2501037"/>
              <a:ext cx="1434834" cy="832919"/>
            </a:xfrm>
            <a:prstGeom prst="wedgeRoundRectCallout">
              <a:avLst>
                <a:gd name="adj1" fmla="val -39755"/>
                <a:gd name="adj2" fmla="val 80345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</a:rPr>
                <a:t>Chúng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cháu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chào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err="1">
                  <a:solidFill>
                    <a:schemeClr val="tx1"/>
                  </a:solidFill>
                </a:rPr>
                <a:t>bác</a:t>
              </a:r>
              <a:r>
                <a:rPr lang="en-US" sz="2000" i="1">
                  <a:solidFill>
                    <a:schemeClr val="tx1"/>
                  </a:solidFill>
                </a:rPr>
                <a:t> ạ!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36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C7996C8-5F01-6BF1-74C7-3F97A413F6BA}"/>
              </a:ext>
            </a:extLst>
          </p:cNvPr>
          <p:cNvSpPr txBox="1"/>
          <p:nvPr/>
        </p:nvSpPr>
        <p:spPr>
          <a:xfrm>
            <a:off x="1510233" y="593017"/>
            <a:ext cx="10162363" cy="120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</a:pPr>
            <a:r>
              <a:rPr lang="en-US" sz="3500" b="1" spc="80">
                <a:solidFill>
                  <a:schemeClr val="accent6"/>
                </a:solidFill>
                <a:latin typeface="+mj-lt"/>
                <a:cs typeface="Lato" pitchFamily="34" charset="0"/>
              </a:rPr>
              <a:t>Quan sát việc làm của các bạn trong hình dưới đây. Nếu là em, em sẽ làm gì?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1F6F525-1A94-D3FC-A536-4CB4B3F44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585FE2F9-3EF1-03F2-57F8-3EC3A14DFA3B}"/>
              </a:ext>
            </a:extLst>
          </p:cNvPr>
          <p:cNvGrpSpPr/>
          <p:nvPr/>
        </p:nvGrpSpPr>
        <p:grpSpPr>
          <a:xfrm>
            <a:off x="2910348" y="1905000"/>
            <a:ext cx="6371304" cy="4353324"/>
            <a:chOff x="2159740" y="1582875"/>
            <a:chExt cx="7182425" cy="49075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7863BA-F80A-BA6F-8853-612203F39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740" y="1582875"/>
              <a:ext cx="7182425" cy="4907540"/>
            </a:xfrm>
            <a:prstGeom prst="rect">
              <a:avLst/>
            </a:prstGeom>
          </p:spPr>
        </p:pic>
        <p:sp>
          <p:nvSpPr>
            <p:cNvPr id="6" name="Rounded Rectangular Callout 11">
              <a:extLst>
                <a:ext uri="{FF2B5EF4-FFF2-40B4-BE49-F238E27FC236}">
                  <a16:creationId xmlns:a16="http://schemas.microsoft.com/office/drawing/2014/main" id="{C99D0D0D-804A-73BF-647E-5B02048B2248}"/>
                </a:ext>
              </a:extLst>
            </p:cNvPr>
            <p:cNvSpPr/>
            <p:nvPr/>
          </p:nvSpPr>
          <p:spPr>
            <a:xfrm>
              <a:off x="4119800" y="3413673"/>
              <a:ext cx="1930420" cy="708127"/>
            </a:xfrm>
            <a:prstGeom prst="wedgeRoundRectCallout">
              <a:avLst>
                <a:gd name="adj1" fmla="val 30859"/>
                <a:gd name="adj2" fmla="val 81018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</a:rPr>
                <a:t>Cháu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err="1">
                  <a:solidFill>
                    <a:schemeClr val="tx1"/>
                  </a:solidFill>
                </a:rPr>
                <a:t>cảm</a:t>
              </a:r>
              <a:r>
                <a:rPr lang="en-US" sz="2000" i="1">
                  <a:solidFill>
                    <a:schemeClr val="tx1"/>
                  </a:solidFill>
                </a:rPr>
                <a:t> ơn</a:t>
              </a:r>
              <a:br>
                <a:rPr lang="en-US" sz="2000" i="1" dirty="0">
                  <a:solidFill>
                    <a:schemeClr val="tx1"/>
                  </a:solidFill>
                </a:rPr>
              </a:br>
              <a:r>
                <a:rPr lang="en-US" sz="2000" i="1">
                  <a:solidFill>
                    <a:schemeClr val="tx1"/>
                  </a:solidFill>
                </a:rPr>
                <a:t>bác ạ!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ular Callout 7">
              <a:extLst>
                <a:ext uri="{FF2B5EF4-FFF2-40B4-BE49-F238E27FC236}">
                  <a16:creationId xmlns:a16="http://schemas.microsoft.com/office/drawing/2014/main" id="{24519974-9B3C-45E7-39B7-2FF242BAD564}"/>
                </a:ext>
              </a:extLst>
            </p:cNvPr>
            <p:cNvSpPr/>
            <p:nvPr/>
          </p:nvSpPr>
          <p:spPr>
            <a:xfrm>
              <a:off x="5893134" y="1935069"/>
              <a:ext cx="2189416" cy="735533"/>
            </a:xfrm>
            <a:prstGeom prst="wedgeRoundRectCallout">
              <a:avLst>
                <a:gd name="adj1" fmla="val 14289"/>
                <a:gd name="adj2" fmla="val 97653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</a:rPr>
                <a:t>Bạn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ơi</a:t>
              </a:r>
              <a:r>
                <a:rPr lang="en-US" sz="2000" i="1" dirty="0">
                  <a:solidFill>
                    <a:schemeClr val="tx1"/>
                  </a:solidFill>
                </a:rPr>
                <a:t>, </a:t>
              </a:r>
              <a:r>
                <a:rPr lang="en-US" sz="2000" i="1" dirty="0" err="1">
                  <a:solidFill>
                    <a:schemeClr val="tx1"/>
                  </a:solidFill>
                </a:rPr>
                <a:t>phải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000" i="1" dirty="0" err="1">
                  <a:solidFill>
                    <a:schemeClr val="tx1"/>
                  </a:solidFill>
                </a:rPr>
                <a:t>xếp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hàng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chứ</a:t>
              </a:r>
              <a:r>
                <a:rPr lang="en-US" sz="2000" i="1" dirty="0">
                  <a:solidFill>
                    <a:schemeClr val="tx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589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- 9Slide.vn">
            <a:extLst>
              <a:ext uri="{FF2B5EF4-FFF2-40B4-BE49-F238E27FC236}">
                <a16:creationId xmlns:a16="http://schemas.microsoft.com/office/drawing/2014/main" id="{9DEFBE2F-7D2D-9381-FAC6-8E6826315344}"/>
              </a:ext>
            </a:extLst>
          </p:cNvPr>
          <p:cNvSpPr txBox="1"/>
          <p:nvPr/>
        </p:nvSpPr>
        <p:spPr>
          <a:xfrm>
            <a:off x="1143000" y="1447800"/>
            <a:ext cx="10218058" cy="241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7000"/>
              </a:lnSpc>
            </a:pP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C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á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c em ph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ả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i bi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ế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t k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í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nh tr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ọ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ng, bi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ế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t 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ơ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n th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ầ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y c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ô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 v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à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 c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á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c th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à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nh vi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ê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n kh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á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c trong tr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ườ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ng h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NewRomanPSMT"/>
                <a:cs typeface="TimesNewRomanPSMT"/>
              </a:rPr>
              <a:t>ọ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c.</a:t>
            </a:r>
            <a:endParaRPr lang="en-US" sz="4000">
              <a:solidFill>
                <a:schemeClr val="accent4">
                  <a:lumMod val="75000"/>
                </a:schemeClr>
              </a:solidFill>
              <a:effectLst/>
              <a:latin typeface="+mj-lt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266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70DBBE39-64D8-B780-012B-2A237D16844F}"/>
              </a:ext>
            </a:extLst>
          </p:cNvPr>
          <p:cNvSpPr txBox="1"/>
          <p:nvPr/>
        </p:nvSpPr>
        <p:spPr>
          <a:xfrm>
            <a:off x="2349500" y="1143000"/>
            <a:ext cx="7493000" cy="3514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  <a:t>TIẾT HỌC</a:t>
            </a:r>
            <a:b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</a:br>
            <a: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0662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C37F50F8-4E79-E97D-2F86-E9E72209353E}"/>
              </a:ext>
            </a:extLst>
          </p:cNvPr>
          <p:cNvSpPr txBox="1"/>
          <p:nvPr/>
        </p:nvSpPr>
        <p:spPr>
          <a:xfrm>
            <a:off x="2635758" y="2063690"/>
            <a:ext cx="6920484" cy="1365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9600">
                <a:solidFill>
                  <a:srgbClr val="E27B1A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37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76D92066-F39E-D323-31C2-7824DEC69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39" y="919706"/>
            <a:ext cx="7047722" cy="4050596"/>
          </a:xfrm>
          <a:prstGeom prst="roundRect">
            <a:avLst>
              <a:gd name="adj" fmla="val 82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40EB7C6-008A-BABC-1AEF-B61437CD3F38}"/>
              </a:ext>
            </a:extLst>
          </p:cNvPr>
          <p:cNvSpPr txBox="1"/>
          <p:nvPr/>
        </p:nvSpPr>
        <p:spPr>
          <a:xfrm>
            <a:off x="1889094" y="5257800"/>
            <a:ext cx="8413812" cy="783193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200" spc="-80">
                <a:ea typeface="TimesNewRomanPSMT"/>
              </a:defRPr>
            </a:lvl1pPr>
          </a:lstStyle>
          <a:p>
            <a:pPr algn="ctr"/>
            <a:r>
              <a:rPr lang="en-US" sz="4000"/>
              <a:t>Nói tên và </a:t>
            </a:r>
            <a:r>
              <a:rPr lang="vi-VN" sz="4000"/>
              <a:t>địa chỉ trường học của </a:t>
            </a:r>
            <a:r>
              <a:rPr lang="en-US" sz="4000"/>
              <a:t>em. </a:t>
            </a:r>
          </a:p>
        </p:txBody>
      </p:sp>
    </p:spTree>
    <p:extLst>
      <p:ext uri="{BB962C8B-B14F-4D97-AF65-F5344CB8AC3E}">
        <p14:creationId xmlns:p14="http://schemas.microsoft.com/office/powerpoint/2010/main" val="244457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5625DD0-B70E-F32D-1757-F71DB2DC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1540648" cy="2001402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33B352D9-98EA-42A0-D408-DA6936D09C08}"/>
              </a:ext>
            </a:extLst>
          </p:cNvPr>
          <p:cNvSpPr txBox="1"/>
          <p:nvPr/>
        </p:nvSpPr>
        <p:spPr>
          <a:xfrm>
            <a:off x="3686313" y="2209800"/>
            <a:ext cx="6069290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80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47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558225"/>
            <a:ext cx="10327433" cy="63094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Trường học có những ai và công việc của họ là gì?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378671E5-0CD8-6041-875E-84DCC500BC87}"/>
              </a:ext>
            </a:extLst>
          </p:cNvPr>
          <p:cNvGrpSpPr/>
          <p:nvPr/>
        </p:nvGrpSpPr>
        <p:grpSpPr>
          <a:xfrm>
            <a:off x="6333382" y="2819400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4" name="Shape 42">
              <a:extLst>
                <a:ext uri="{FF2B5EF4-FFF2-40B4-BE49-F238E27FC236}">
                  <a16:creationId xmlns:a16="http://schemas.microsoft.com/office/drawing/2014/main" id="{F3D8F933-CA20-52F9-EA22-D4345F82E4DF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5" name="Shape 43">
              <a:extLst>
                <a:ext uri="{FF2B5EF4-FFF2-40B4-BE49-F238E27FC236}">
                  <a16:creationId xmlns:a16="http://schemas.microsoft.com/office/drawing/2014/main" id="{CD0314D8-9B09-9DB9-A7DF-3F8E46A130B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FF57283A-3EE3-719D-225D-3DC68E85652B}"/>
              </a:ext>
            </a:extLst>
          </p:cNvPr>
          <p:cNvSpPr txBox="1"/>
          <p:nvPr/>
        </p:nvSpPr>
        <p:spPr>
          <a:xfrm>
            <a:off x="7261191" y="2835601"/>
            <a:ext cx="4115476" cy="71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en-US" sz="3600">
                <a:latin typeface="+mn-lt"/>
              </a:rPr>
              <a:t>Cô giáo – dạy học</a:t>
            </a:r>
            <a:endParaRPr lang="en-US" sz="3600" dirty="0">
              <a:latin typeface="+mn-lt"/>
            </a:endParaRPr>
          </a:p>
        </p:txBody>
      </p:sp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6D5B6B93-4A76-F289-7F86-D97E6ADCE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86" y="1540985"/>
            <a:ext cx="4025822" cy="4204480"/>
          </a:xfrm>
          <a:prstGeom prst="roundRect">
            <a:avLst>
              <a:gd name="adj" fmla="val 6250"/>
            </a:avLst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661A946C-A874-1F8C-12E8-32DDE78BC93D}"/>
              </a:ext>
            </a:extLst>
          </p:cNvPr>
          <p:cNvGrpSpPr/>
          <p:nvPr/>
        </p:nvGrpSpPr>
        <p:grpSpPr>
          <a:xfrm>
            <a:off x="6318838" y="4159072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22" name="Shape 42">
              <a:extLst>
                <a:ext uri="{FF2B5EF4-FFF2-40B4-BE49-F238E27FC236}">
                  <a16:creationId xmlns:a16="http://schemas.microsoft.com/office/drawing/2014/main" id="{31D36FE2-EFC2-EC28-E3D7-BAAB64E4AB91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23" name="Shape 43">
              <a:extLst>
                <a:ext uri="{FF2B5EF4-FFF2-40B4-BE49-F238E27FC236}">
                  <a16:creationId xmlns:a16="http://schemas.microsoft.com/office/drawing/2014/main" id="{D59DADA8-7D5B-6679-2AB2-F68A7963B327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sp>
        <p:nvSpPr>
          <p:cNvPr id="27" name="PHẠM DUYÊN 7 - 9Slide.vn">
            <a:extLst>
              <a:ext uri="{FF2B5EF4-FFF2-40B4-BE49-F238E27FC236}">
                <a16:creationId xmlns:a16="http://schemas.microsoft.com/office/drawing/2014/main" id="{057905AD-41C1-113D-44D5-ACE6AF691052}"/>
              </a:ext>
            </a:extLst>
          </p:cNvPr>
          <p:cNvSpPr txBox="1"/>
          <p:nvPr/>
        </p:nvSpPr>
        <p:spPr>
          <a:xfrm>
            <a:off x="7267081" y="4175273"/>
            <a:ext cx="4115476" cy="70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en-US" sz="3600">
                <a:latin typeface="+mn-lt"/>
              </a:rPr>
              <a:t>Học sinh – học tập 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3411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558225"/>
            <a:ext cx="10327433" cy="63094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Trường học có những ai và công việc của họ là gì?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378671E5-0CD8-6041-875E-84DCC500BC87}"/>
              </a:ext>
            </a:extLst>
          </p:cNvPr>
          <p:cNvGrpSpPr/>
          <p:nvPr/>
        </p:nvGrpSpPr>
        <p:grpSpPr>
          <a:xfrm>
            <a:off x="6333382" y="3430521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4" name="Shape 42">
              <a:extLst>
                <a:ext uri="{FF2B5EF4-FFF2-40B4-BE49-F238E27FC236}">
                  <a16:creationId xmlns:a16="http://schemas.microsoft.com/office/drawing/2014/main" id="{F3D8F933-CA20-52F9-EA22-D4345F82E4DF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5" name="Shape 43">
              <a:extLst>
                <a:ext uri="{FF2B5EF4-FFF2-40B4-BE49-F238E27FC236}">
                  <a16:creationId xmlns:a16="http://schemas.microsoft.com/office/drawing/2014/main" id="{CD0314D8-9B09-9DB9-A7DF-3F8E46A130B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FF57283A-3EE3-719D-225D-3DC68E85652B}"/>
              </a:ext>
            </a:extLst>
          </p:cNvPr>
          <p:cNvSpPr txBox="1"/>
          <p:nvPr/>
        </p:nvSpPr>
        <p:spPr>
          <a:xfrm>
            <a:off x="7261191" y="3446722"/>
            <a:ext cx="4115476" cy="70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en-US" sz="3600">
                <a:latin typeface="+mn-lt"/>
              </a:rPr>
              <a:t>Bác sĩ – khám bệnh</a:t>
            </a:r>
            <a:endParaRPr lang="en-US" sz="36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1EA7D-AAEE-53FC-A51F-FE75D53B97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>
          <a:xfrm>
            <a:off x="1378645" y="1524000"/>
            <a:ext cx="4497629" cy="4551535"/>
          </a:xfrm>
          <a:prstGeom prst="roundRect">
            <a:avLst>
              <a:gd name="adj" fmla="val 6250"/>
            </a:avLst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897620C4-DE3F-61A9-8796-8C586853D599}"/>
              </a:ext>
            </a:extLst>
          </p:cNvPr>
          <p:cNvGrpSpPr/>
          <p:nvPr/>
        </p:nvGrpSpPr>
        <p:grpSpPr>
          <a:xfrm>
            <a:off x="4605298" y="1632314"/>
            <a:ext cx="1775708" cy="993913"/>
            <a:chOff x="865804" y="2521882"/>
            <a:chExt cx="4070192" cy="199076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C7804EC-6C87-B136-342F-0EDAFF26575E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accent1"/>
                </a:gs>
                <a:gs pos="49000">
                  <a:schemeClr val="accent2">
                    <a:lumMod val="75000"/>
                  </a:schemeClr>
                </a:gs>
              </a:gsLst>
              <a:lin ang="5400000" scaled="0"/>
              <a:tileRect/>
            </a:gradFill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160"/>
            </a:p>
          </p:txBody>
        </p:sp>
        <p:sp>
          <p:nvSpPr>
            <p:cNvPr id="10" name="PHẠM DUYÊN 2 - 9Slide.vn">
              <a:extLst>
                <a:ext uri="{FF2B5EF4-FFF2-40B4-BE49-F238E27FC236}">
                  <a16:creationId xmlns:a16="http://schemas.microsoft.com/office/drawing/2014/main" id="{80A94FD2-7AE7-A966-8FA4-4FCEEFEE0E84}"/>
                </a:ext>
              </a:extLst>
            </p:cNvPr>
            <p:cNvSpPr txBox="1"/>
            <p:nvPr/>
          </p:nvSpPr>
          <p:spPr>
            <a:xfrm>
              <a:off x="865804" y="2521882"/>
              <a:ext cx="4070192" cy="16644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a typeface="Arial Unicode MS" panose="020B0604020202020204" pitchFamily="34" charset="-128"/>
                  <a:cs typeface="Lato" panose="020F0502020204030203" pitchFamily="34" charset="0"/>
                </a:rPr>
                <a:t>Em đã cao hơn rồi.</a:t>
              </a:r>
              <a:endParaRPr lang="en-US" sz="2400" b="1" dirty="0">
                <a:solidFill>
                  <a:schemeClr val="bg1"/>
                </a:solidFill>
                <a:ea typeface="Arial Unicode MS" panose="020B0604020202020204" pitchFamily="34" charset="-128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025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41D3CDF-C291-0E57-75B9-583DC726AC42}"/>
              </a:ext>
            </a:extLst>
          </p:cNvPr>
          <p:cNvGrpSpPr/>
          <p:nvPr/>
        </p:nvGrpSpPr>
        <p:grpSpPr>
          <a:xfrm>
            <a:off x="2104571" y="1371600"/>
            <a:ext cx="7982858" cy="3977080"/>
            <a:chOff x="861133" y="1302749"/>
            <a:chExt cx="10058400" cy="5136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B95807-4F77-5020-0A66-AA50D8E0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33" y="1302749"/>
              <a:ext cx="10058400" cy="5136049"/>
            </a:xfrm>
            <a:prstGeom prst="roundRect">
              <a:avLst>
                <a:gd name="adj" fmla="val 1290"/>
              </a:avLst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7AC955-41B7-226F-B096-D9F11E368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734" y="1367126"/>
              <a:ext cx="2418812" cy="1122577"/>
            </a:xfrm>
            <a:prstGeom prst="roundRect">
              <a:avLst>
                <a:gd name="adj" fmla="val 6250"/>
              </a:avLst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558225"/>
            <a:ext cx="10327433" cy="63094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Trường học có những ai và công việc của họ là gì?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378671E5-0CD8-6041-875E-84DCC500BC87}"/>
              </a:ext>
            </a:extLst>
          </p:cNvPr>
          <p:cNvGrpSpPr/>
          <p:nvPr/>
        </p:nvGrpSpPr>
        <p:grpSpPr>
          <a:xfrm>
            <a:off x="3024125" y="5620657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4" name="Shape 42">
              <a:extLst>
                <a:ext uri="{FF2B5EF4-FFF2-40B4-BE49-F238E27FC236}">
                  <a16:creationId xmlns:a16="http://schemas.microsoft.com/office/drawing/2014/main" id="{F3D8F933-CA20-52F9-EA22-D4345F82E4DF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5" name="Shape 43">
              <a:extLst>
                <a:ext uri="{FF2B5EF4-FFF2-40B4-BE49-F238E27FC236}">
                  <a16:creationId xmlns:a16="http://schemas.microsoft.com/office/drawing/2014/main" id="{CD0314D8-9B09-9DB9-A7DF-3F8E46A130B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FF9D53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FF57283A-3EE3-719D-225D-3DC68E85652B}"/>
              </a:ext>
            </a:extLst>
          </p:cNvPr>
          <p:cNvSpPr txBox="1"/>
          <p:nvPr/>
        </p:nvSpPr>
        <p:spPr>
          <a:xfrm>
            <a:off x="3951934" y="5636858"/>
            <a:ext cx="5883600" cy="70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vi-VN" sz="3600">
                <a:latin typeface="+mn-lt"/>
              </a:rPr>
              <a:t>Cô</a:t>
            </a:r>
            <a:r>
              <a:rPr lang="en-US" sz="3600">
                <a:latin typeface="+mn-lt"/>
              </a:rPr>
              <a:t> </a:t>
            </a:r>
            <a:r>
              <a:rPr lang="vi-VN" sz="3600">
                <a:latin typeface="+mn-lt"/>
              </a:rPr>
              <a:t>thủ thư – quản lí thư viện </a:t>
            </a:r>
            <a:endParaRPr lang="en-US" sz="36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380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EFFF7C4-880C-7440-5731-D512CE21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823118"/>
            <a:ext cx="1485900" cy="13716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AA45688-80CF-098B-FF69-118B4232166C}"/>
              </a:ext>
            </a:extLst>
          </p:cNvPr>
          <p:cNvSpPr txBox="1"/>
          <p:nvPr/>
        </p:nvSpPr>
        <p:spPr>
          <a:xfrm>
            <a:off x="3311276" y="2129254"/>
            <a:ext cx="6768199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800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105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0AD11ABD-8F92-29A0-053B-02DEDD2F2757}"/>
              </a:ext>
            </a:extLst>
          </p:cNvPr>
          <p:cNvSpPr>
            <a:spLocks noEditPoints="1"/>
          </p:cNvSpPr>
          <p:nvPr/>
        </p:nvSpPr>
        <p:spPr bwMode="auto">
          <a:xfrm>
            <a:off x="10739420" y="1104237"/>
            <a:ext cx="988220" cy="5721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8BAECB52-A6F4-AD50-073E-7B12588182D8}"/>
              </a:ext>
            </a:extLst>
          </p:cNvPr>
          <p:cNvSpPr/>
          <p:nvPr/>
        </p:nvSpPr>
        <p:spPr>
          <a:xfrm>
            <a:off x="1349294" y="1216993"/>
            <a:ext cx="9318705" cy="39531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BD92FF57-3FE4-919C-9DC0-78384D844607}"/>
              </a:ext>
            </a:extLst>
          </p:cNvPr>
          <p:cNvSpPr txBox="1"/>
          <p:nvPr/>
        </p:nvSpPr>
        <p:spPr>
          <a:xfrm>
            <a:off x="2819482" y="255947"/>
            <a:ext cx="7620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itchFamily="34" charset="0"/>
              </a:rPr>
              <a:t>Hãy kể về một thành viên ở trường mà em yêu quý.</a:t>
            </a:r>
            <a:r>
              <a:rPr lang="en-US" sz="3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itchFamily="34" charset="0"/>
              </a:rPr>
              <a:t>👩‍👧‍👦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itchFamily="34" charset="0"/>
            </a:endParaRPr>
          </a:p>
        </p:txBody>
      </p: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FBF44D6E-F149-4B0A-D2E4-AFC9BEF7A6E1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044549" y="255947"/>
            <a:ext cx="921626" cy="951086"/>
            <a:chOff x="1308" y="1009"/>
            <a:chExt cx="1001" cy="1033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DC826435-88C9-2395-10AC-C6E037AA5AFE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BD4B5CD-E8CA-2BB9-1BF6-BD4DC811E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DB501408-8440-9B4F-D3EF-6B63B80600A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AC41F47-B99C-288B-A0F8-9E93FA582DE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F018416-61CE-0360-8F84-CA749213A818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B46D8FFD-0E9F-CD5C-52BE-39E98F5200E2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170274C-61CF-2023-1734-A535689902F3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C2FB17F1-3B02-F53D-2A1B-20E7A9711A2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C2B0740B-A981-16D2-0112-5D07E7F7703B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CBAC78B5-2AAA-5D5E-BDF9-30A92E07A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39" y="1893004"/>
            <a:ext cx="7047722" cy="4050596"/>
          </a:xfrm>
          <a:prstGeom prst="roundRect">
            <a:avLst>
              <a:gd name="adj" fmla="val 82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24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601</TotalTime>
  <Words>390</Words>
  <Application>Microsoft Office PowerPoint</Application>
  <PresentationFormat>Widescreen</PresentationFormat>
  <Paragraphs>47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Arial-Rounded</vt:lpstr>
      <vt:lpstr>Arial</vt:lpstr>
      <vt:lpstr>#9Slide01 Noi dung ngan</vt:lpstr>
      <vt:lpstr>iCiel Panton Black</vt:lpstr>
      <vt:lpstr>Futura-Condensed-Normal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203</cp:revision>
  <dcterms:created xsi:type="dcterms:W3CDTF">2023-05-18T08:55:55Z</dcterms:created>
  <dcterms:modified xsi:type="dcterms:W3CDTF">2023-07-30T08:33:24Z</dcterms:modified>
  <cp:category>9Slide.vn</cp:category>
</cp:coreProperties>
</file>