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sldIdLst>
    <p:sldId id="257" r:id="rId2"/>
    <p:sldId id="258" r:id="rId3"/>
    <p:sldId id="259" r:id="rId4"/>
    <p:sldId id="296" r:id="rId5"/>
    <p:sldId id="289" r:id="rId6"/>
    <p:sldId id="260" r:id="rId7"/>
    <p:sldId id="295" r:id="rId8"/>
    <p:sldId id="262" r:id="rId9"/>
    <p:sldId id="299" r:id="rId10"/>
    <p:sldId id="263" r:id="rId11"/>
    <p:sldId id="300" r:id="rId12"/>
    <p:sldId id="264" r:id="rId13"/>
    <p:sldId id="265" r:id="rId14"/>
    <p:sldId id="290" r:id="rId15"/>
    <p:sldId id="280" r:id="rId16"/>
    <p:sldId id="292" r:id="rId17"/>
    <p:sldId id="281" r:id="rId18"/>
    <p:sldId id="282" r:id="rId19"/>
    <p:sldId id="283" r:id="rId20"/>
    <p:sldId id="293" r:id="rId21"/>
    <p:sldId id="297" r:id="rId22"/>
    <p:sldId id="269" r:id="rId23"/>
    <p:sldId id="301" r:id="rId24"/>
    <p:sldId id="294" r:id="rId25"/>
    <p:sldId id="272" r:id="rId26"/>
    <p:sldId id="286" r:id="rId27"/>
    <p:sldId id="288" r:id="rId28"/>
    <p:sldId id="271" r:id="rId29"/>
    <p:sldId id="298" r:id="rId30"/>
    <p:sldId id="273" r:id="rId31"/>
    <p:sldId id="274" r:id="rId32"/>
  </p:sldIdLst>
  <p:sldSz cx="12192000" cy="6858000"/>
  <p:notesSz cx="6858000" cy="9144000"/>
  <p:embeddedFontLst>
    <p:embeddedFont>
      <p:font typeface="等线" panose="02010600030101010101" pitchFamily="2" charset="-122"/>
      <p:regular r:id="rId34"/>
      <p:bold r:id="rId35"/>
    </p:embeddedFont>
    <p:embeddedFont>
      <p:font typeface="等线 Light" panose="02010600030101010101" pitchFamily="2" charset="-122"/>
      <p:regular r:id="rId36"/>
    </p:embeddedFont>
    <p:embeddedFont>
      <p:font typeface="#9SLIDE03 SFU FUTURA_05 EXTRABO" panose="020B0604020202020204" charset="-93"/>
      <p:bold r:id="rId37"/>
    </p:embeddedFont>
    <p:embeddedFont>
      <p:font typeface="#9Slide03 SVNNexa Rust Sans Bla" panose="020B0606040200020203" charset="0"/>
      <p:bold r:id="rId38"/>
    </p:embeddedFont>
    <p:embeddedFont>
      <p:font typeface="#9Slide07 SVNDessert Menu Scrip" panose="020B0604020202020204" charset="0"/>
      <p:regular r:id="rId39"/>
    </p:embeddedFont>
    <p:embeddedFont>
      <p:font typeface="Calibri" panose="020F0502020204030204" pitchFamily="34" charset="0"/>
      <p:regular r:id="rId40"/>
      <p:bold r:id="rId41"/>
      <p:italic r:id="rId42"/>
      <p:boldItalic r:id="rId43"/>
    </p:embeddedFont>
    <p:embeddedFont>
      <p:font typeface="Cambria" panose="02040503050406030204" pitchFamily="18" charset="0"/>
      <p:regular r:id="rId44"/>
      <p:bold r:id="rId45"/>
      <p:italic r:id="rId46"/>
      <p:boldItalic r:id="rId47"/>
    </p:embeddedFont>
    <p:embeddedFont>
      <p:font typeface="Open Sans" panose="020B0604020202020204" charset="0"/>
      <p:regular r:id="rId48"/>
      <p:bold r:id="rId49"/>
      <p:italic r:id="rId50"/>
      <p:boldItalic r:id="rId51"/>
    </p:embeddedFont>
    <p:embeddedFont>
      <p:font typeface="Wide Latin" panose="020A0A070505050204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80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82" autoAdjust="0"/>
  </p:normalViewPr>
  <p:slideViewPr>
    <p:cSldViewPr snapToGrid="0">
      <p:cViewPr varScale="1">
        <p:scale>
          <a:sx n="62" d="100"/>
          <a:sy n="62" d="100"/>
        </p:scale>
        <p:origin x="8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1B77-112B-4998-9B1D-CD4C98682654}"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64-5DF0-48C8-A9C6-47DEAE990759}" type="slidenum">
              <a:rPr lang="en-US" smtClean="0"/>
              <a:t>‹#›</a:t>
            </a:fld>
            <a:endParaRPr lang="en-US"/>
          </a:p>
        </p:txBody>
      </p:sp>
    </p:spTree>
    <p:extLst>
      <p:ext uri="{BB962C8B-B14F-4D97-AF65-F5344CB8AC3E}">
        <p14:creationId xmlns:p14="http://schemas.microsoft.com/office/powerpoint/2010/main" val="34214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1328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8414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dirty="0">
                <a:solidFill>
                  <a:srgbClr val="000000"/>
                </a:solidFill>
                <a:latin typeface="Cambria" panose="02040503050406030204" pitchFamily="18" charset="0"/>
                <a:ea typeface="Cambria" panose="02040503050406030204" pitchFamily="18" charset="0"/>
              </a:rPr>
              <a:t>Chi </a:t>
            </a:r>
            <a:r>
              <a:rPr lang="vi-VN" sz="1200" i="1" dirty="0" err="1">
                <a:solidFill>
                  <a:srgbClr val="000000"/>
                </a:solidFill>
                <a:latin typeface="Cambria" panose="02040503050406030204" pitchFamily="18" charset="0"/>
                <a:ea typeface="Cambria" panose="02040503050406030204" pitchFamily="18" charset="0"/>
              </a:rPr>
              <a:t>tiết</a:t>
            </a:r>
            <a:r>
              <a:rPr lang="vi-VN" sz="1200" i="1" dirty="0">
                <a:solidFill>
                  <a:srgbClr val="000000"/>
                </a:solidFill>
                <a:latin typeface="Cambria" panose="02040503050406030204" pitchFamily="18" charset="0"/>
                <a:ea typeface="Cambria" panose="02040503050406030204" pitchFamily="18" charset="0"/>
              </a:rPr>
              <a:t> cho </a:t>
            </a:r>
            <a:r>
              <a:rPr lang="vi-VN" sz="1200" i="1" dirty="0" err="1">
                <a:solidFill>
                  <a:srgbClr val="000000"/>
                </a:solidFill>
                <a:latin typeface="Cambria" panose="02040503050406030204" pitchFamily="18" charset="0"/>
                <a:ea typeface="Cambria" panose="02040503050406030204" pitchFamily="18" charset="0"/>
              </a:rPr>
              <a:t>thấy</a:t>
            </a:r>
            <a:r>
              <a:rPr lang="vi-VN" sz="1200" i="1" dirty="0">
                <a:solidFill>
                  <a:srgbClr val="000000"/>
                </a:solidFill>
                <a:latin typeface="Cambria" panose="02040503050406030204" pitchFamily="18" charset="0"/>
                <a:ea typeface="Cambria" panose="02040503050406030204" pitchFamily="18" charset="0"/>
              </a:rPr>
              <a:t> Ta-nhi-a </a:t>
            </a:r>
            <a:r>
              <a:rPr lang="vi-VN" sz="1200" i="1" dirty="0" err="1">
                <a:solidFill>
                  <a:srgbClr val="000000"/>
                </a:solidFill>
                <a:latin typeface="Cambria" panose="02040503050406030204" pitchFamily="18" charset="0"/>
                <a:ea typeface="Cambria" panose="02040503050406030204" pitchFamily="18" charset="0"/>
              </a:rPr>
              <a:t>cảm</a:t>
            </a:r>
            <a:r>
              <a:rPr lang="vi-VN" sz="1200" i="1" dirty="0">
                <a:solidFill>
                  <a:srgbClr val="000000"/>
                </a:solidFill>
                <a:latin typeface="Cambria" panose="02040503050406030204" pitchFamily="18" charset="0"/>
                <a:ea typeface="Cambria" panose="02040503050406030204" pitchFamily="18" charset="0"/>
              </a:rPr>
              <a:t> </a:t>
            </a:r>
            <a:r>
              <a:rPr lang="vi-VN" sz="1200" i="1" dirty="0" err="1">
                <a:solidFill>
                  <a:srgbClr val="000000"/>
                </a:solidFill>
                <a:latin typeface="Cambria" panose="02040503050406030204" pitchFamily="18" charset="0"/>
                <a:ea typeface="Cambria" panose="02040503050406030204" pitchFamily="18" charset="0"/>
              </a:rPr>
              <a:t>thấy</a:t>
            </a:r>
            <a:r>
              <a:rPr lang="vi-VN" sz="1200" i="1" dirty="0">
                <a:solidFill>
                  <a:srgbClr val="000000"/>
                </a:solidFill>
                <a:latin typeface="Cambria" panose="02040503050406030204" pitchFamily="18" charset="0"/>
                <a:ea typeface="Cambria" panose="02040503050406030204" pitchFamily="18" charset="0"/>
              </a:rPr>
              <a:t> </a:t>
            </a:r>
            <a:r>
              <a:rPr lang="vi-VN" sz="1200" i="1" dirty="0" err="1">
                <a:solidFill>
                  <a:srgbClr val="000000"/>
                </a:solidFill>
                <a:latin typeface="Cambria" panose="02040503050406030204" pitchFamily="18" charset="0"/>
                <a:ea typeface="Cambria" panose="02040503050406030204" pitchFamily="18" charset="0"/>
              </a:rPr>
              <a:t>thoải</a:t>
            </a:r>
            <a:r>
              <a:rPr lang="vi-VN" sz="1200" i="1" dirty="0">
                <a:solidFill>
                  <a:srgbClr val="000000"/>
                </a:solidFill>
                <a:latin typeface="Cambria" panose="02040503050406030204" pitchFamily="18" charset="0"/>
                <a:ea typeface="Cambria" panose="02040503050406030204" pitchFamily="18" charset="0"/>
              </a:rPr>
              <a:t> </a:t>
            </a:r>
            <a:r>
              <a:rPr lang="vi-VN" sz="1200" i="1" dirty="0" err="1">
                <a:solidFill>
                  <a:srgbClr val="000000"/>
                </a:solidFill>
                <a:latin typeface="Cambria" panose="02040503050406030204" pitchFamily="18" charset="0"/>
                <a:ea typeface="Cambria" panose="02040503050406030204" pitchFamily="18" charset="0"/>
              </a:rPr>
              <a:t>mái</a:t>
            </a:r>
            <a:r>
              <a:rPr lang="vi-VN" sz="1200" i="1" dirty="0">
                <a:solidFill>
                  <a:srgbClr val="000000"/>
                </a:solidFill>
                <a:latin typeface="Cambria" panose="02040503050406030204" pitchFamily="18" charset="0"/>
                <a:ea typeface="Cambria" panose="02040503050406030204" pitchFamily="18" charset="0"/>
              </a:rPr>
              <a:t> trong </a:t>
            </a:r>
            <a:r>
              <a:rPr lang="vi-VN" sz="1200" i="1" dirty="0" err="1">
                <a:solidFill>
                  <a:srgbClr val="000000"/>
                </a:solidFill>
                <a:latin typeface="Cambria" panose="02040503050406030204" pitchFamily="18" charset="0"/>
                <a:ea typeface="Cambria" panose="02040503050406030204" pitchFamily="18" charset="0"/>
              </a:rPr>
              <a:t>những</a:t>
            </a:r>
            <a:r>
              <a:rPr lang="vi-VN" sz="1200" i="1" dirty="0">
                <a:solidFill>
                  <a:srgbClr val="000000"/>
                </a:solidFill>
                <a:latin typeface="Cambria" panose="02040503050406030204" pitchFamily="18" charset="0"/>
                <a:ea typeface="Cambria" panose="02040503050406030204" pitchFamily="18" charset="0"/>
              </a:rPr>
              <a:t> </a:t>
            </a:r>
            <a:r>
              <a:rPr lang="vi-VN" sz="1200" i="1" dirty="0" err="1">
                <a:solidFill>
                  <a:srgbClr val="000000"/>
                </a:solidFill>
                <a:latin typeface="Cambria" panose="02040503050406030204" pitchFamily="18" charset="0"/>
                <a:ea typeface="Cambria" panose="02040503050406030204" pitchFamily="18" charset="0"/>
              </a:rPr>
              <a:t>ngày</a:t>
            </a:r>
            <a:r>
              <a:rPr lang="vi-VN" sz="1200" i="1" dirty="0">
                <a:solidFill>
                  <a:srgbClr val="000000"/>
                </a:solidFill>
                <a:latin typeface="Cambria" panose="02040503050406030204" pitchFamily="18" charset="0"/>
                <a:ea typeface="Cambria" panose="02040503050406030204" pitchFamily="18" charset="0"/>
              </a:rPr>
              <a:t> </a:t>
            </a:r>
            <a:r>
              <a:rPr lang="vi-VN" sz="1200" i="1" dirty="0" err="1">
                <a:solidFill>
                  <a:srgbClr val="000000"/>
                </a:solidFill>
                <a:latin typeface="Cambria" panose="02040503050406030204" pitchFamily="18" charset="0"/>
                <a:ea typeface="Cambria" panose="02040503050406030204" pitchFamily="18" charset="0"/>
              </a:rPr>
              <a:t>hè</a:t>
            </a:r>
            <a:r>
              <a:rPr lang="vi-VN" sz="1200" i="1" dirty="0">
                <a:solidFill>
                  <a:srgbClr val="000000"/>
                </a:solidFill>
                <a:latin typeface="Cambria" panose="02040503050406030204" pitchFamily="18" charset="0"/>
                <a:ea typeface="Cambria" panose="02040503050406030204" pitchFamily="18" charset="0"/>
              </a:rPr>
              <a:t> ở </a:t>
            </a:r>
            <a:r>
              <a:rPr lang="vi-VN" sz="1200" i="1" dirty="0" err="1">
                <a:solidFill>
                  <a:srgbClr val="000000"/>
                </a:solidFill>
                <a:latin typeface="Cambria" panose="02040503050406030204" pitchFamily="18" charset="0"/>
                <a:ea typeface="Cambria" panose="02040503050406030204" pitchFamily="18" charset="0"/>
              </a:rPr>
              <a:t>nhà</a:t>
            </a:r>
            <a:r>
              <a:rPr lang="vi-VN" sz="1200" i="1" dirty="0">
                <a:solidFill>
                  <a:srgbClr val="000000"/>
                </a:solidFill>
                <a:latin typeface="Cambria" panose="02040503050406030204" pitchFamily="18" charset="0"/>
                <a:ea typeface="Cambria" panose="02040503050406030204" pitchFamily="18" charset="0"/>
              </a:rPr>
              <a:t> ông </a:t>
            </a:r>
            <a:r>
              <a:rPr lang="vi-VN" sz="1200" i="1" dirty="0" err="1">
                <a:solidFill>
                  <a:srgbClr val="000000"/>
                </a:solidFill>
                <a:latin typeface="Cambria" panose="02040503050406030204" pitchFamily="18" charset="0"/>
                <a:ea typeface="Cambria" panose="02040503050406030204" pitchFamily="18" charset="0"/>
              </a:rPr>
              <a:t>bà</a:t>
            </a:r>
            <a:r>
              <a:rPr lang="vi-VN" sz="1200" i="1" dirty="0">
                <a:solidFill>
                  <a:srgbClr val="000000"/>
                </a:solidFill>
                <a:latin typeface="Cambria" panose="02040503050406030204" pitchFamily="18" charset="0"/>
                <a:ea typeface="Cambria" panose="02040503050406030204" pitchFamily="18" charset="0"/>
              </a:rPr>
              <a:t>: </a:t>
            </a:r>
            <a:r>
              <a:rPr lang="vi-VN" sz="1200" b="1" i="1" dirty="0">
                <a:solidFill>
                  <a:srgbClr val="000000"/>
                </a:solidFill>
                <a:latin typeface="Cambria" panose="02040503050406030204" pitchFamily="18" charset="0"/>
                <a:ea typeface="Cambria" panose="02040503050406030204" pitchFamily="18" charset="0"/>
              </a:rPr>
              <a:t>Ta- nhi-a </a:t>
            </a:r>
            <a:r>
              <a:rPr lang="vi-VN" sz="1200" b="1" i="1" dirty="0" err="1">
                <a:solidFill>
                  <a:srgbClr val="000000"/>
                </a:solidFill>
                <a:latin typeface="Cambria" panose="02040503050406030204" pitchFamily="18" charset="0"/>
                <a:ea typeface="Cambria" panose="02040503050406030204" pitchFamily="18" charset="0"/>
              </a:rPr>
              <a:t>được</a:t>
            </a:r>
            <a:r>
              <a:rPr lang="vi-VN" sz="1200" b="1" i="1" dirty="0">
                <a:solidFill>
                  <a:srgbClr val="000000"/>
                </a:solidFill>
                <a:latin typeface="Cambria" panose="02040503050406030204" pitchFamily="18" charset="0"/>
                <a:ea typeface="Cambria" panose="02040503050406030204" pitchFamily="18" charset="0"/>
              </a:rPr>
              <a:t> </a:t>
            </a:r>
            <a:r>
              <a:rPr lang="vi-VN" sz="1200" b="1" i="1" dirty="0" err="1">
                <a:solidFill>
                  <a:srgbClr val="000000"/>
                </a:solidFill>
                <a:latin typeface="Cambria" panose="02040503050406030204" pitchFamily="18" charset="0"/>
                <a:ea typeface="Cambria" panose="02040503050406030204" pitchFamily="18" charset="0"/>
              </a:rPr>
              <a:t>thỏa</a:t>
            </a:r>
            <a:r>
              <a:rPr lang="vi-VN" sz="1200" b="1" i="1" dirty="0">
                <a:solidFill>
                  <a:srgbClr val="000000"/>
                </a:solidFill>
                <a:latin typeface="Cambria" panose="02040503050406030204" pitchFamily="18" charset="0"/>
                <a:ea typeface="Cambria" panose="02040503050406030204" pitchFamily="18" charset="0"/>
              </a:rPr>
              <a:t> </a:t>
            </a:r>
            <a:r>
              <a:rPr lang="vi-VN" sz="1200" b="1" i="1" dirty="0" err="1">
                <a:solidFill>
                  <a:srgbClr val="000000"/>
                </a:solidFill>
                <a:latin typeface="Cambria" panose="02040503050406030204" pitchFamily="18" charset="0"/>
                <a:ea typeface="Cambria" panose="02040503050406030204" pitchFamily="18" charset="0"/>
              </a:rPr>
              <a:t>thích</a:t>
            </a:r>
            <a:r>
              <a:rPr lang="vi-VN" sz="1200" b="1" i="1" dirty="0">
                <a:solidFill>
                  <a:srgbClr val="000000"/>
                </a:solidFill>
                <a:latin typeface="Cambria" panose="02040503050406030204" pitchFamily="18" charset="0"/>
                <a:ea typeface="Cambria" panose="02040503050406030204" pitchFamily="18" charset="0"/>
              </a:rPr>
              <a:t> </a:t>
            </a:r>
            <a:r>
              <a:rPr lang="vi-VN" sz="1200" b="1" i="1" dirty="0" err="1">
                <a:solidFill>
                  <a:srgbClr val="000000"/>
                </a:solidFill>
                <a:latin typeface="Cambria" panose="02040503050406030204" pitchFamily="18" charset="0"/>
                <a:ea typeface="Cambria" panose="02040503050406030204" pitchFamily="18" charset="0"/>
              </a:rPr>
              <a:t>chạy</a:t>
            </a:r>
            <a:r>
              <a:rPr lang="vi-VN" sz="1200" b="1" i="1" dirty="0">
                <a:solidFill>
                  <a:srgbClr val="000000"/>
                </a:solidFill>
                <a:latin typeface="Cambria" panose="02040503050406030204" pitchFamily="18" charset="0"/>
                <a:ea typeface="Cambria" panose="02040503050406030204" pitchFamily="18" charset="0"/>
              </a:rPr>
              <a:t> </a:t>
            </a:r>
            <a:r>
              <a:rPr lang="vi-VN" sz="1200" b="1" i="1" dirty="0" err="1">
                <a:solidFill>
                  <a:srgbClr val="000000"/>
                </a:solidFill>
                <a:latin typeface="Cambria" panose="02040503050406030204" pitchFamily="18" charset="0"/>
                <a:ea typeface="Cambria" panose="02040503050406030204" pitchFamily="18" charset="0"/>
              </a:rPr>
              <a:t>nhảy</a:t>
            </a:r>
            <a:r>
              <a:rPr lang="vi-VN" sz="1200" b="1" i="1" dirty="0">
                <a:solidFill>
                  <a:srgbClr val="000000"/>
                </a:solidFill>
                <a:latin typeface="Cambria" panose="02040503050406030204" pitchFamily="18" charset="0"/>
                <a:ea typeface="Cambria" panose="02040503050406030204" pitchFamily="18" charset="0"/>
              </a:rPr>
              <a:t> trong </a:t>
            </a:r>
            <a:r>
              <a:rPr lang="vi-VN" sz="1200" b="1" i="1" dirty="0" err="1">
                <a:solidFill>
                  <a:srgbClr val="000000"/>
                </a:solidFill>
                <a:latin typeface="Cambria" panose="02040503050406030204" pitchFamily="18" charset="0"/>
                <a:ea typeface="Cambria" panose="02040503050406030204" pitchFamily="18" charset="0"/>
              </a:rPr>
              <a:t>vườn</a:t>
            </a:r>
            <a:r>
              <a:rPr lang="vi-VN" sz="1200" b="1" i="1" dirty="0">
                <a:solidFill>
                  <a:srgbClr val="000000"/>
                </a:solidFill>
                <a:latin typeface="Cambria" panose="02040503050406030204" pitchFamily="18" charset="0"/>
                <a:ea typeface="Cambria" panose="02040503050406030204" pitchFamily="18" charset="0"/>
              </a:rPr>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err="1">
                <a:solidFill>
                  <a:srgbClr val="C00000"/>
                </a:solidFill>
                <a:latin typeface="Cambria" panose="02040503050406030204" pitchFamily="18" charset="0"/>
                <a:ea typeface="Cambria" panose="02040503050406030204" pitchFamily="18" charset="0"/>
              </a:rPr>
              <a:t>Nhờ</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việc</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làm</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của</a:t>
            </a:r>
            <a:r>
              <a:rPr lang="vi-VN" sz="1200" dirty="0">
                <a:solidFill>
                  <a:srgbClr val="C00000"/>
                </a:solidFill>
                <a:latin typeface="Cambria" panose="02040503050406030204" pitchFamily="18" charset="0"/>
                <a:ea typeface="Cambria" panose="02040503050406030204" pitchFamily="18" charset="0"/>
              </a:rPr>
              <a:t> Ta-nhi-a, cây </a:t>
            </a:r>
            <a:r>
              <a:rPr lang="vi-VN" sz="1200" dirty="0" err="1">
                <a:solidFill>
                  <a:srgbClr val="C00000"/>
                </a:solidFill>
                <a:latin typeface="Cambria" panose="02040503050406030204" pitchFamily="18" charset="0"/>
                <a:ea typeface="Cambria" panose="02040503050406030204" pitchFamily="18" charset="0"/>
              </a:rPr>
              <a:t>hồng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nở</a:t>
            </a:r>
            <a:r>
              <a:rPr lang="vi-VN" sz="1200" dirty="0">
                <a:solidFill>
                  <a:srgbClr val="C00000"/>
                </a:solidFill>
                <a:latin typeface="Cambria" panose="02040503050406030204" pitchFamily="18" charset="0"/>
                <a:ea typeface="Cambria" panose="02040503050406030204" pitchFamily="18" charset="0"/>
              </a:rPr>
              <a:t> ra </a:t>
            </a:r>
            <a:r>
              <a:rPr lang="vi-VN" sz="1200" dirty="0" err="1">
                <a:solidFill>
                  <a:srgbClr val="C00000"/>
                </a:solidFill>
                <a:latin typeface="Cambria" panose="02040503050406030204" pitchFamily="18" charset="0"/>
                <a:ea typeface="Cambria" panose="02040503050406030204" pitchFamily="18" charset="0"/>
              </a:rPr>
              <a:t>những</a:t>
            </a:r>
            <a:r>
              <a:rPr lang="vi-VN" sz="1200" dirty="0">
                <a:solidFill>
                  <a:srgbClr val="C00000"/>
                </a:solidFill>
                <a:latin typeface="Cambria" panose="02040503050406030204" pitchFamily="18" charset="0"/>
                <a:ea typeface="Cambria" panose="02040503050406030204" pitchFamily="18" charset="0"/>
              </a:rPr>
              <a:t> bông hoa </a:t>
            </a:r>
            <a:r>
              <a:rPr lang="vi-VN" sz="1200" dirty="0" err="1">
                <a:solidFill>
                  <a:srgbClr val="C00000"/>
                </a:solidFill>
                <a:latin typeface="Cambria" panose="02040503050406030204" pitchFamily="18" charset="0"/>
                <a:ea typeface="Cambria" panose="02040503050406030204" pitchFamily="18" charset="0"/>
              </a:rPr>
              <a:t>màu</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trắng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dịu</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cánh</a:t>
            </a:r>
            <a:r>
              <a:rPr lang="vi-VN" sz="1200" dirty="0">
                <a:solidFill>
                  <a:srgbClr val="C00000"/>
                </a:solidFill>
                <a:latin typeface="Cambria" panose="02040503050406030204" pitchFamily="18" charset="0"/>
                <a:ea typeface="Cambria" panose="02040503050406030204" pitchFamily="18" charset="0"/>
              </a:rPr>
              <a:t> hoa trong </a:t>
            </a:r>
            <a:r>
              <a:rPr lang="vi-VN" sz="1200" dirty="0" err="1">
                <a:solidFill>
                  <a:srgbClr val="C00000"/>
                </a:solidFill>
                <a:latin typeface="Cambria" panose="02040503050406030204" pitchFamily="18" charset="0"/>
                <a:ea typeface="Cambria" panose="02040503050406030204" pitchFamily="18" charset="0"/>
              </a:rPr>
              <a:t>suốt</a:t>
            </a:r>
            <a:r>
              <a:rPr lang="vi-VN" sz="1200" dirty="0">
                <a:solidFill>
                  <a:srgbClr val="C00000"/>
                </a:solidFill>
                <a:latin typeface="Cambria" panose="02040503050406030204" pitchFamily="18" charset="0"/>
                <a:ea typeface="Cambria" panose="02040503050406030204" pitchFamily="18" charset="0"/>
              </a:rPr>
              <a:t> lung linh. Hoa </a:t>
            </a:r>
            <a:r>
              <a:rPr lang="vi-VN" sz="1200" dirty="0" err="1">
                <a:solidFill>
                  <a:srgbClr val="C00000"/>
                </a:solidFill>
                <a:latin typeface="Cambria" panose="02040503050406030204" pitchFamily="18" charset="0"/>
                <a:ea typeface="Cambria" panose="02040503050406030204" pitchFamily="18" charset="0"/>
              </a:rPr>
              <a:t>nở</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nhiều</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đến</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nỗi</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cả</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bụi</a:t>
            </a:r>
            <a:r>
              <a:rPr lang="vi-VN" sz="1200" dirty="0">
                <a:solidFill>
                  <a:srgbClr val="C00000"/>
                </a:solidFill>
                <a:latin typeface="Cambria" panose="02040503050406030204" pitchFamily="18" charset="0"/>
                <a:ea typeface="Cambria" panose="02040503050406030204" pitchFamily="18" charset="0"/>
              </a:rPr>
              <a:t> như </a:t>
            </a:r>
            <a:r>
              <a:rPr lang="vi-VN" sz="1200" dirty="0" err="1">
                <a:solidFill>
                  <a:srgbClr val="C00000"/>
                </a:solidFill>
                <a:latin typeface="Cambria" panose="02040503050406030204" pitchFamily="18" charset="0"/>
                <a:ea typeface="Cambria" panose="02040503050406030204" pitchFamily="18" charset="0"/>
              </a:rPr>
              <a:t>phủ</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đầy</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tuyết</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trắng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Và</a:t>
            </a:r>
            <a:r>
              <a:rPr lang="vi-VN" sz="1200" dirty="0">
                <a:solidFill>
                  <a:srgbClr val="C00000"/>
                </a:solidFill>
                <a:latin typeface="Cambria" panose="02040503050406030204" pitchFamily="18" charset="0"/>
                <a:ea typeface="Cambria" panose="02040503050406030204" pitchFamily="18" charset="0"/>
              </a:rPr>
              <a:t> cây hoa </a:t>
            </a:r>
            <a:r>
              <a:rPr lang="vi-VN" sz="1200" dirty="0" err="1">
                <a:solidFill>
                  <a:srgbClr val="C00000"/>
                </a:solidFill>
                <a:latin typeface="Cambria" panose="02040503050406030204" pitchFamily="18" charset="0"/>
                <a:ea typeface="Cambria" panose="02040503050406030204" pitchFamily="18" charset="0"/>
              </a:rPr>
              <a:t>huệ</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cũng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đẹp</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trội</a:t>
            </a:r>
            <a:r>
              <a:rPr lang="vi-VN" sz="1200" dirty="0">
                <a:solidFill>
                  <a:srgbClr val="C00000"/>
                </a:solidFill>
                <a:latin typeface="Cambria" panose="02040503050406030204" pitchFamily="18" charset="0"/>
                <a:ea typeface="Cambria" panose="02040503050406030204" pitchFamily="18" charset="0"/>
              </a:rPr>
              <a:t> hơn </a:t>
            </a:r>
            <a:r>
              <a:rPr lang="vi-VN" sz="1200" dirty="0" err="1">
                <a:solidFill>
                  <a:srgbClr val="C00000"/>
                </a:solidFill>
                <a:latin typeface="Cambria" panose="02040503050406030204" pitchFamily="18" charset="0"/>
                <a:ea typeface="Cambria" panose="02040503050406030204" pitchFamily="18" charset="0"/>
              </a:rPr>
              <a:t>hẳn</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những</a:t>
            </a:r>
            <a:r>
              <a:rPr lang="vi-VN" sz="1200" dirty="0">
                <a:solidFill>
                  <a:srgbClr val="C00000"/>
                </a:solidFill>
                <a:latin typeface="Cambria" panose="02040503050406030204" pitchFamily="18" charset="0"/>
                <a:ea typeface="Cambria" panose="02040503050406030204" pitchFamily="18" charset="0"/>
              </a:rPr>
              <a:t> cây </a:t>
            </a:r>
            <a:r>
              <a:rPr lang="vi-VN" sz="1200" dirty="0" err="1">
                <a:solidFill>
                  <a:srgbClr val="C00000"/>
                </a:solidFill>
                <a:latin typeface="Cambria" panose="02040503050406030204" pitchFamily="18" charset="0"/>
                <a:ea typeface="Cambria" panose="02040503050406030204" pitchFamily="18" charset="0"/>
              </a:rPr>
              <a:t>mà</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nó</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sống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cạnh</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trước</a:t>
            </a:r>
            <a:r>
              <a:rPr lang="vi-VN" sz="1200" dirty="0">
                <a:solidFill>
                  <a:srgbClr val="C00000"/>
                </a:solidFill>
                <a:latin typeface="Cambria" panose="02040503050406030204" pitchFamily="18" charset="0"/>
                <a:ea typeface="Cambria" panose="02040503050406030204" pitchFamily="18" charset="0"/>
              </a:rPr>
              <a:t> kia. </a:t>
            </a:r>
            <a:r>
              <a:rPr lang="vi-VN" sz="1200" dirty="0" err="1">
                <a:solidFill>
                  <a:srgbClr val="C00000"/>
                </a:solidFill>
                <a:latin typeface="Cambria" panose="02040503050406030204" pitchFamily="18" charset="0"/>
                <a:ea typeface="Cambria" panose="02040503050406030204" pitchFamily="18" charset="0"/>
              </a:rPr>
              <a:t>Những</a:t>
            </a:r>
            <a:r>
              <a:rPr lang="vi-VN" sz="1200" dirty="0">
                <a:solidFill>
                  <a:srgbClr val="C00000"/>
                </a:solidFill>
                <a:latin typeface="Cambria" panose="02040503050406030204" pitchFamily="18" charset="0"/>
                <a:ea typeface="Cambria" panose="02040503050406030204" pitchFamily="18" charset="0"/>
              </a:rPr>
              <a:t> bông </a:t>
            </a:r>
            <a:r>
              <a:rPr lang="vi-VN" sz="1200" dirty="0" err="1">
                <a:solidFill>
                  <a:srgbClr val="C00000"/>
                </a:solidFill>
                <a:latin typeface="Cambria" panose="02040503050406030204" pitchFamily="18" charset="0"/>
                <a:ea typeface="Cambria" panose="02040503050406030204" pitchFamily="18" charset="0"/>
              </a:rPr>
              <a:t>huệ</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trắng</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muốt</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đẹp</a:t>
            </a:r>
            <a:r>
              <a:rPr lang="vi-VN" sz="1200" dirty="0">
                <a:solidFill>
                  <a:srgbClr val="C00000"/>
                </a:solidFill>
                <a:latin typeface="Cambria" panose="02040503050406030204" pitchFamily="18" charset="0"/>
                <a:ea typeface="Cambria" panose="02040503050406030204" pitchFamily="18" charset="0"/>
              </a:rPr>
              <a:t> như </a:t>
            </a:r>
            <a:r>
              <a:rPr lang="vi-VN" sz="1200" dirty="0" err="1">
                <a:solidFill>
                  <a:srgbClr val="C00000"/>
                </a:solidFill>
                <a:latin typeface="Cambria" panose="02040503050406030204" pitchFamily="18" charset="0"/>
                <a:ea typeface="Cambria" panose="02040503050406030204" pitchFamily="18" charset="0"/>
              </a:rPr>
              <a:t>một</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nàng</a:t>
            </a:r>
            <a:r>
              <a:rPr lang="vi-VN" sz="1200" dirty="0">
                <a:solidFill>
                  <a:srgbClr val="C00000"/>
                </a:solidFill>
                <a:latin typeface="Cambria" panose="02040503050406030204" pitchFamily="18" charset="0"/>
                <a:ea typeface="Cambria" panose="02040503050406030204" pitchFamily="18" charset="0"/>
              </a:rPr>
              <a:t> tiên trong </a:t>
            </a:r>
            <a:r>
              <a:rPr lang="vi-VN" sz="1200" dirty="0" err="1">
                <a:solidFill>
                  <a:srgbClr val="C00000"/>
                </a:solidFill>
                <a:latin typeface="Cambria" panose="02040503050406030204" pitchFamily="18" charset="0"/>
                <a:ea typeface="Cambria" panose="02040503050406030204" pitchFamily="18" charset="0"/>
              </a:rPr>
              <a:t>truyện</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cổ</a:t>
            </a:r>
            <a:r>
              <a:rPr lang="vi-VN" sz="1200" dirty="0">
                <a:solidFill>
                  <a:srgbClr val="C00000"/>
                </a:solidFill>
                <a:latin typeface="Cambria" panose="02040503050406030204" pitchFamily="18" charset="0"/>
                <a:ea typeface="Cambria" panose="02040503050406030204" pitchFamily="18" charset="0"/>
              </a:rPr>
              <a:t> </a:t>
            </a:r>
            <a:r>
              <a:rPr lang="vi-VN" sz="1200" dirty="0" err="1">
                <a:solidFill>
                  <a:srgbClr val="C00000"/>
                </a:solidFill>
                <a:latin typeface="Cambria" panose="02040503050406030204" pitchFamily="18" charset="0"/>
                <a:ea typeface="Cambria" panose="02040503050406030204" pitchFamily="18" charset="0"/>
              </a:rPr>
              <a:t>tích</a:t>
            </a:r>
            <a:r>
              <a:rPr lang="vi-VN" sz="1200" dirty="0">
                <a:solidFill>
                  <a:srgbClr val="C00000"/>
                </a:solidFill>
                <a:latin typeface="Cambria" panose="02040503050406030204" pitchFamily="18" charset="0"/>
                <a:ea typeface="Cambria" panose="02040503050406030204" pitchFamily="18" charset="0"/>
              </a:rPr>
              <a:t>.  </a:t>
            </a:r>
            <a:endParaRPr lang="en-VN" sz="1200" dirty="0">
              <a:solidFill>
                <a:srgbClr val="C00000"/>
              </a:solidFill>
              <a:latin typeface="Cambria" panose="02040503050406030204" pitchFamily="18" charset="0"/>
              <a:ea typeface="Cambria" panose="020405030504060302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latin typeface="Cambria" panose="02040503050406030204" pitchFamily="18" charset="0"/>
                <a:ea typeface="Cambria" panose="02040503050406030204" pitchFamily="18" charset="0"/>
              </a:rPr>
              <a:t>Trong câu </a:t>
            </a:r>
            <a:r>
              <a:rPr lang="vi-VN" sz="1200" dirty="0" err="1">
                <a:solidFill>
                  <a:schemeClr val="tx1"/>
                </a:solidFill>
                <a:latin typeface="Cambria" panose="02040503050406030204" pitchFamily="18" charset="0"/>
                <a:ea typeface="Cambria" panose="02040503050406030204" pitchFamily="18" charset="0"/>
              </a:rPr>
              <a:t>chuyện</a:t>
            </a:r>
            <a:r>
              <a:rPr lang="vi-VN" sz="1200" dirty="0">
                <a:solidFill>
                  <a:schemeClr val="tx1"/>
                </a:solidFill>
                <a:latin typeface="Cambria" panose="02040503050406030204" pitchFamily="18" charset="0"/>
                <a:ea typeface="Cambria" panose="02040503050406030204" pitchFamily="18" charset="0"/>
              </a:rPr>
              <a:t>, Ta-nhi-a </a:t>
            </a:r>
            <a:r>
              <a:rPr lang="vi-VN" sz="1200" dirty="0" err="1">
                <a:solidFill>
                  <a:schemeClr val="tx1"/>
                </a:solidFill>
                <a:latin typeface="Cambria" panose="02040503050406030204" pitchFamily="18" charset="0"/>
                <a:ea typeface="Cambria" panose="02040503050406030204" pitchFamily="18" charset="0"/>
              </a:rPr>
              <a:t>đã</a:t>
            </a:r>
            <a:r>
              <a:rPr lang="vi-VN" sz="1200" dirty="0">
                <a:solidFill>
                  <a:schemeClr val="tx1"/>
                </a:solidFill>
                <a:latin typeface="Cambria" panose="02040503050406030204" pitchFamily="18" charset="0"/>
                <a:ea typeface="Cambria" panose="02040503050406030204" pitchFamily="18" charset="0"/>
              </a:rPr>
              <a:t> suy </a:t>
            </a:r>
            <a:r>
              <a:rPr lang="vi-VN" sz="1200" dirty="0" err="1">
                <a:solidFill>
                  <a:schemeClr val="tx1"/>
                </a:solidFill>
                <a:latin typeface="Cambria" panose="02040503050406030204" pitchFamily="18" charset="0"/>
                <a:ea typeface="Cambria" panose="02040503050406030204" pitchFamily="18" charset="0"/>
              </a:rPr>
              <a:t>đoán</a:t>
            </a:r>
            <a:r>
              <a:rPr lang="vi-VN" sz="1200" dirty="0">
                <a:solidFill>
                  <a:schemeClr val="tx1"/>
                </a:solidFill>
                <a:latin typeface="Cambria" panose="02040503050406030204" pitchFamily="18" charset="0"/>
                <a:ea typeface="Cambria" panose="02040503050406030204" pitchFamily="18" charset="0"/>
              </a:rPr>
              <a:t> nguyên nhân </a:t>
            </a:r>
            <a:r>
              <a:rPr lang="vi-VN" sz="1200" dirty="0" err="1">
                <a:solidFill>
                  <a:schemeClr val="tx1"/>
                </a:solidFill>
                <a:latin typeface="Cambria" panose="02040503050406030204" pitchFamily="18" charset="0"/>
                <a:ea typeface="Cambria" panose="02040503050406030204" pitchFamily="18" charset="0"/>
              </a:rPr>
              <a:t>biến</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đổi</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của</a:t>
            </a:r>
            <a:r>
              <a:rPr lang="vi-VN" sz="1200" dirty="0">
                <a:solidFill>
                  <a:schemeClr val="tx1"/>
                </a:solidFill>
                <a:latin typeface="Cambria" panose="02040503050406030204" pitchFamily="18" charset="0"/>
                <a:ea typeface="Cambria" panose="02040503050406030204" pitchFamily="18" charset="0"/>
              </a:rPr>
              <a:t> cây </a:t>
            </a:r>
            <a:r>
              <a:rPr lang="vi-VN" sz="1200" dirty="0" err="1">
                <a:solidFill>
                  <a:schemeClr val="tx1"/>
                </a:solidFill>
                <a:latin typeface="Cambria" panose="02040503050406030204" pitchFamily="18" charset="0"/>
                <a:ea typeface="Cambria" panose="02040503050406030204" pitchFamily="18" charset="0"/>
              </a:rPr>
              <a:t>hồng</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và</a:t>
            </a:r>
            <a:r>
              <a:rPr lang="vi-VN" sz="1200" dirty="0">
                <a:solidFill>
                  <a:schemeClr val="tx1"/>
                </a:solidFill>
                <a:latin typeface="Cambria" panose="02040503050406030204" pitchFamily="18" charset="0"/>
                <a:ea typeface="Cambria" panose="02040503050406030204" pitchFamily="18" charset="0"/>
              </a:rPr>
              <a:t> hoa </a:t>
            </a:r>
            <a:r>
              <a:rPr lang="vi-VN" sz="1200" dirty="0" err="1">
                <a:solidFill>
                  <a:schemeClr val="tx1"/>
                </a:solidFill>
                <a:latin typeface="Cambria" panose="02040503050406030204" pitchFamily="18" charset="0"/>
                <a:ea typeface="Cambria" panose="02040503050406030204" pitchFamily="18" charset="0"/>
              </a:rPr>
              <a:t>huệ</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là</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chỗ</a:t>
            </a:r>
            <a:r>
              <a:rPr lang="vi-VN" sz="1200" dirty="0">
                <a:solidFill>
                  <a:schemeClr val="tx1"/>
                </a:solidFill>
                <a:latin typeface="Cambria" panose="02040503050406030204" pitchFamily="18" charset="0"/>
                <a:ea typeface="Cambria" panose="02040503050406030204" pitchFamily="18" charset="0"/>
              </a:rPr>
              <a:t> ở </a:t>
            </a:r>
            <a:r>
              <a:rPr lang="vi-VN" sz="1200" dirty="0" err="1">
                <a:solidFill>
                  <a:schemeClr val="tx1"/>
                </a:solidFill>
                <a:latin typeface="Cambria" panose="02040503050406030204" pitchFamily="18" charset="0"/>
                <a:ea typeface="Cambria" panose="02040503050406030204" pitchFamily="18" charset="0"/>
              </a:rPr>
              <a:t>mới</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của</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chúng</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thoáng</a:t>
            </a:r>
            <a:r>
              <a:rPr lang="vi-VN" sz="1200" dirty="0">
                <a:solidFill>
                  <a:schemeClr val="tx1"/>
                </a:solidFill>
                <a:latin typeface="Cambria" panose="02040503050406030204" pitchFamily="18" charset="0"/>
                <a:ea typeface="Cambria" panose="02040503050406030204" pitchFamily="18" charset="0"/>
              </a:rPr>
              <a:t> hơn, không </a:t>
            </a:r>
            <a:r>
              <a:rPr lang="vi-VN" sz="1200" dirty="0" err="1">
                <a:solidFill>
                  <a:schemeClr val="tx1"/>
                </a:solidFill>
                <a:latin typeface="Cambria" panose="02040503050406030204" pitchFamily="18" charset="0"/>
                <a:ea typeface="Cambria" panose="02040503050406030204" pitchFamily="18" charset="0"/>
              </a:rPr>
              <a:t>bị</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rễ</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của</a:t>
            </a:r>
            <a:r>
              <a:rPr lang="vi-VN" sz="1200" dirty="0">
                <a:solidFill>
                  <a:schemeClr val="tx1"/>
                </a:solidFill>
                <a:latin typeface="Cambria" panose="02040503050406030204" pitchFamily="18" charset="0"/>
                <a:ea typeface="Cambria" panose="02040503050406030204" pitchFamily="18" charset="0"/>
              </a:rPr>
              <a:t> cây </a:t>
            </a:r>
            <a:r>
              <a:rPr lang="vi-VN" sz="1200" dirty="0" err="1">
                <a:solidFill>
                  <a:schemeClr val="tx1"/>
                </a:solidFill>
                <a:latin typeface="Cambria" panose="02040503050406030204" pitchFamily="18" charset="0"/>
                <a:ea typeface="Cambria" panose="02040503050406030204" pitchFamily="18" charset="0"/>
              </a:rPr>
              <a:t>khác</a:t>
            </a:r>
            <a:r>
              <a:rPr lang="vi-VN" sz="1200" dirty="0">
                <a:solidFill>
                  <a:schemeClr val="tx1"/>
                </a:solidFill>
                <a:latin typeface="Cambria" panose="02040503050406030204" pitchFamily="18" charset="0"/>
                <a:ea typeface="Cambria" panose="02040503050406030204" pitchFamily="18" charset="0"/>
              </a:rPr>
              <a:t> tranh </a:t>
            </a:r>
            <a:r>
              <a:rPr lang="vi-VN" sz="1200" dirty="0" err="1">
                <a:solidFill>
                  <a:schemeClr val="tx1"/>
                </a:solidFill>
                <a:latin typeface="Cambria" panose="02040503050406030204" pitchFamily="18" charset="0"/>
                <a:ea typeface="Cambria" panose="02040503050406030204" pitchFamily="18" charset="0"/>
              </a:rPr>
              <a:t>chất</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màu</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dưới</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đất</a:t>
            </a:r>
            <a:r>
              <a:rPr lang="vi-VN" sz="1200" dirty="0">
                <a:solidFill>
                  <a:schemeClr val="tx1"/>
                </a:solidFill>
                <a:latin typeface="Cambria" panose="02040503050406030204" pitchFamily="18" charset="0"/>
                <a:ea typeface="Cambria" panose="02040503050406030204" pitchFamily="18" charset="0"/>
              </a:rPr>
              <a:t>.</a:t>
            </a:r>
            <a:endParaRPr lang="en-VN" sz="1800" dirty="0">
              <a:solidFill>
                <a:schemeClr val="tx1"/>
              </a:solidFill>
              <a:latin typeface="Cambria" panose="02040503050406030204" pitchFamily="18" charset="0"/>
              <a:ea typeface="Cambria" panose="020405030504060302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ysClr val="windowText" lastClr="000000"/>
                </a:solidFill>
                <a:latin typeface="Cambria" panose="02040503050406030204" pitchFamily="18" charset="0"/>
                <a:ea typeface="Cambria" panose="02040503050406030204" pitchFamily="18" charset="0"/>
              </a:rPr>
              <a:t>Theo em, Ta-nhi-a </a:t>
            </a:r>
            <a:r>
              <a:rPr lang="vi-VN" sz="1200" dirty="0" err="1">
                <a:solidFill>
                  <a:sysClr val="windowText" lastClr="000000"/>
                </a:solidFill>
                <a:latin typeface="Cambria" panose="02040503050406030204" pitchFamily="18" charset="0"/>
                <a:ea typeface="Cambria" panose="02040503050406030204" pitchFamily="18" charset="0"/>
              </a:rPr>
              <a:t>đã</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có</a:t>
            </a:r>
            <a:r>
              <a:rPr lang="vi-VN" sz="1200" dirty="0">
                <a:solidFill>
                  <a:sysClr val="windowText" lastClr="000000"/>
                </a:solidFill>
                <a:latin typeface="Cambria" panose="02040503050406030204" pitchFamily="18" charset="0"/>
                <a:ea typeface="Cambria" panose="02040503050406030204" pitchFamily="18" charset="0"/>
              </a:rPr>
              <a:t> thêm </a:t>
            </a:r>
            <a:r>
              <a:rPr lang="vi-VN" sz="1200" dirty="0" err="1">
                <a:solidFill>
                  <a:sysClr val="windowText" lastClr="000000"/>
                </a:solidFill>
                <a:latin typeface="Cambria" panose="02040503050406030204" pitchFamily="18" charset="0"/>
                <a:ea typeface="Cambria" panose="02040503050406030204" pitchFamily="18" charset="0"/>
              </a:rPr>
              <a:t>những</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trải</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nghiệm</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trồng</a:t>
            </a:r>
            <a:r>
              <a:rPr lang="vi-VN" sz="1200" dirty="0">
                <a:solidFill>
                  <a:sysClr val="windowText" lastClr="000000"/>
                </a:solidFill>
                <a:latin typeface="Cambria" panose="02040503050406030204" pitchFamily="18" charset="0"/>
                <a:ea typeface="Cambria" panose="02040503050406030204" pitchFamily="18" charset="0"/>
              </a:rPr>
              <a:t> hoa </a:t>
            </a:r>
            <a:r>
              <a:rPr lang="vi-VN" sz="1200" dirty="0" err="1">
                <a:solidFill>
                  <a:sysClr val="windowText" lastClr="000000"/>
                </a:solidFill>
                <a:latin typeface="Cambria" panose="02040503050406030204" pitchFamily="18" charset="0"/>
                <a:ea typeface="Cambria" panose="02040503050406030204" pitchFamily="18" charset="0"/>
              </a:rPr>
              <a:t>và</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những</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kiến</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thức</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mới</a:t>
            </a:r>
            <a:r>
              <a:rPr lang="vi-VN" sz="1200" dirty="0">
                <a:solidFill>
                  <a:sysClr val="windowText" lastClr="000000"/>
                </a:solidFill>
                <a:latin typeface="Cambria" panose="02040503050406030204" pitchFamily="18" charset="0"/>
                <a:ea typeface="Cambria" panose="02040503050406030204" pitchFamily="18" charset="0"/>
              </a:rPr>
              <a:t> trong </a:t>
            </a:r>
            <a:r>
              <a:rPr lang="vi-VN" sz="1200" dirty="0" err="1">
                <a:solidFill>
                  <a:sysClr val="windowText" lastClr="000000"/>
                </a:solidFill>
                <a:latin typeface="Cambria" panose="02040503050406030204" pitchFamily="18" charset="0"/>
                <a:ea typeface="Cambria" panose="02040503050406030204" pitchFamily="18" charset="0"/>
              </a:rPr>
              <a:t>cách</a:t>
            </a:r>
            <a:r>
              <a:rPr lang="vi-VN" sz="1200" dirty="0">
                <a:solidFill>
                  <a:sysClr val="windowText" lastClr="000000"/>
                </a:solidFill>
                <a:latin typeface="Cambria" panose="02040503050406030204" pitchFamily="18" charset="0"/>
                <a:ea typeface="Cambria" panose="02040503050406030204" pitchFamily="18" charset="0"/>
              </a:rPr>
              <a:t> chăm </a:t>
            </a:r>
            <a:r>
              <a:rPr lang="vi-VN" sz="1200" dirty="0" err="1">
                <a:solidFill>
                  <a:sysClr val="windowText" lastClr="000000"/>
                </a:solidFill>
                <a:latin typeface="Cambria" panose="02040503050406030204" pitchFamily="18" charset="0"/>
                <a:ea typeface="Cambria" panose="02040503050406030204" pitchFamily="18" charset="0"/>
              </a:rPr>
              <a:t>sóc</a:t>
            </a:r>
            <a:r>
              <a:rPr lang="vi-VN" sz="1200" dirty="0">
                <a:solidFill>
                  <a:sysClr val="windowText" lastClr="000000"/>
                </a:solidFill>
                <a:latin typeface="Cambria" panose="02040503050406030204" pitchFamily="18" charset="0"/>
                <a:ea typeface="Cambria" panose="02040503050406030204" pitchFamily="18" charset="0"/>
              </a:rPr>
              <a:t> cây </a:t>
            </a:r>
            <a:r>
              <a:rPr lang="vi-VN" sz="1200" dirty="0" err="1">
                <a:solidFill>
                  <a:sysClr val="windowText" lastClr="000000"/>
                </a:solidFill>
                <a:latin typeface="Cambria" panose="02040503050406030204" pitchFamily="18" charset="0"/>
                <a:ea typeface="Cambria" panose="02040503050406030204" pitchFamily="18" charset="0"/>
              </a:rPr>
              <a:t>trồng</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để</a:t>
            </a:r>
            <a:r>
              <a:rPr lang="vi-VN" sz="1200" dirty="0">
                <a:solidFill>
                  <a:sysClr val="windowText" lastClr="000000"/>
                </a:solidFill>
                <a:latin typeface="Cambria" panose="02040503050406030204" pitchFamily="18" charset="0"/>
                <a:ea typeface="Cambria" panose="02040503050406030204" pitchFamily="18" charset="0"/>
              </a:rPr>
              <a:t> cây </a:t>
            </a:r>
            <a:r>
              <a:rPr lang="vi-VN" sz="1200" dirty="0" err="1">
                <a:solidFill>
                  <a:sysClr val="windowText" lastClr="000000"/>
                </a:solidFill>
                <a:latin typeface="Cambria" panose="02040503050406030204" pitchFamily="18" charset="0"/>
                <a:ea typeface="Cambria" panose="02040503050406030204" pitchFamily="18" charset="0"/>
              </a:rPr>
              <a:t>có</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thể</a:t>
            </a:r>
            <a:r>
              <a:rPr lang="vi-VN" sz="1200" dirty="0">
                <a:solidFill>
                  <a:sysClr val="windowText" lastClr="000000"/>
                </a:solidFill>
                <a:latin typeface="Cambria" panose="02040503050406030204" pitchFamily="18" charset="0"/>
                <a:ea typeface="Cambria" panose="02040503050406030204" pitchFamily="18" charset="0"/>
              </a:rPr>
              <a:t> sinh </a:t>
            </a:r>
            <a:r>
              <a:rPr lang="vi-VN" sz="1200" dirty="0" err="1">
                <a:solidFill>
                  <a:sysClr val="windowText" lastClr="000000"/>
                </a:solidFill>
                <a:latin typeface="Cambria" panose="02040503050406030204" pitchFamily="18" charset="0"/>
                <a:ea typeface="Cambria" panose="02040503050406030204" pitchFamily="18" charset="0"/>
              </a:rPr>
              <a:t>trưởng</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tốt</a:t>
            </a:r>
            <a:r>
              <a:rPr lang="vi-VN" sz="1200" dirty="0">
                <a:solidFill>
                  <a:sysClr val="windowText" lastClr="000000"/>
                </a:solidFill>
                <a:latin typeface="Cambria" panose="02040503050406030204" pitchFamily="18" charset="0"/>
                <a:ea typeface="Cambria" panose="02040503050406030204" pitchFamily="18" charset="0"/>
              </a:rPr>
              <a:t> </a:t>
            </a:r>
            <a:r>
              <a:rPr lang="vi-VN" sz="1200" dirty="0" err="1">
                <a:solidFill>
                  <a:sysClr val="windowText" lastClr="000000"/>
                </a:solidFill>
                <a:latin typeface="Cambria" panose="02040503050406030204" pitchFamily="18" charset="0"/>
                <a:ea typeface="Cambria" panose="02040503050406030204" pitchFamily="18" charset="0"/>
              </a:rPr>
              <a:t>nhất</a:t>
            </a:r>
            <a:r>
              <a:rPr lang="vi-VN" sz="1200" dirty="0">
                <a:solidFill>
                  <a:sysClr val="windowText" lastClr="000000"/>
                </a:solidFill>
                <a:latin typeface="Cambria" panose="02040503050406030204" pitchFamily="18" charset="0"/>
                <a:ea typeface="Cambria" panose="02040503050406030204" pitchFamily="18" charset="0"/>
              </a:rPr>
              <a:t>. </a:t>
            </a:r>
            <a:endParaRPr lang="en-VN" sz="3600" dirty="0">
              <a:solidFill>
                <a:sysClr val="windowText" lastClr="000000"/>
              </a:solidFill>
              <a:latin typeface="Cambria" panose="02040503050406030204" pitchFamily="18" charset="0"/>
              <a:ea typeface="Cambria" panose="020405030504060302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2587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24205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0497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0810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5412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7176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02141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tx1"/>
                </a:solidFill>
                <a:latin typeface="Cambria" panose="02040503050406030204" pitchFamily="18" charset="0"/>
                <a:ea typeface="Cambria" panose="02040503050406030204" pitchFamily="18" charset="0"/>
              </a:rPr>
              <a:t>Ta-nhi-a à! </a:t>
            </a:r>
            <a:r>
              <a:rPr lang="vi-VN" sz="1200" dirty="0" err="1">
                <a:solidFill>
                  <a:schemeClr val="tx1"/>
                </a:solidFill>
                <a:latin typeface="Cambria" panose="02040503050406030204" pitchFamily="18" charset="0"/>
                <a:ea typeface="Cambria" panose="02040503050406030204" pitchFamily="18" charset="0"/>
              </a:rPr>
              <a:t>Nếu</a:t>
            </a:r>
            <a:r>
              <a:rPr lang="vi-VN" sz="1200" dirty="0">
                <a:solidFill>
                  <a:schemeClr val="tx1"/>
                </a:solidFill>
                <a:latin typeface="Cambria" panose="02040503050406030204" pitchFamily="18" charset="0"/>
                <a:ea typeface="Cambria" panose="02040503050406030204" pitchFamily="18" charset="0"/>
              </a:rPr>
              <a:t> không </a:t>
            </a:r>
            <a:r>
              <a:rPr lang="vi-VN" sz="1200" dirty="0" err="1">
                <a:solidFill>
                  <a:schemeClr val="tx1"/>
                </a:solidFill>
                <a:latin typeface="Cambria" panose="02040503050406030204" pitchFamily="18" charset="0"/>
                <a:ea typeface="Cambria" panose="02040503050406030204" pitchFamily="18" charset="0"/>
              </a:rPr>
              <a:t>có</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bạn</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thì</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chắc</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chắn</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mình</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sẽ</a:t>
            </a:r>
            <a:r>
              <a:rPr lang="vi-VN" sz="1200" dirty="0">
                <a:solidFill>
                  <a:schemeClr val="tx1"/>
                </a:solidFill>
                <a:latin typeface="Cambria" panose="02040503050406030204" pitchFamily="18" charset="0"/>
                <a:ea typeface="Cambria" panose="02040503050406030204" pitchFamily="18" charset="0"/>
              </a:rPr>
              <a:t> không vui </a:t>
            </a:r>
            <a:r>
              <a:rPr lang="vi-VN" sz="1200" dirty="0" err="1">
                <a:solidFill>
                  <a:schemeClr val="tx1"/>
                </a:solidFill>
                <a:latin typeface="Cambria" panose="02040503050406030204" pitchFamily="18" charset="0"/>
                <a:ea typeface="Cambria" panose="02040503050406030204" pitchFamily="18" charset="0"/>
              </a:rPr>
              <a:t>vẻ</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và</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hứng</a:t>
            </a:r>
            <a:r>
              <a:rPr lang="vi-VN" sz="1200" dirty="0">
                <a:solidFill>
                  <a:schemeClr val="tx1"/>
                </a:solidFill>
                <a:latin typeface="Cambria" panose="02040503050406030204" pitchFamily="18" charset="0"/>
                <a:ea typeface="Cambria" panose="02040503050406030204" pitchFamily="18" charset="0"/>
              </a:rPr>
              <a:t> </a:t>
            </a:r>
            <a:r>
              <a:rPr lang="vi-VN" sz="1200" dirty="0" err="1">
                <a:solidFill>
                  <a:schemeClr val="tx1"/>
                </a:solidFill>
                <a:latin typeface="Cambria" panose="02040503050406030204" pitchFamily="18" charset="0"/>
                <a:ea typeface="Cambria" panose="02040503050406030204" pitchFamily="18" charset="0"/>
              </a:rPr>
              <a:t>khởi</a:t>
            </a:r>
            <a:r>
              <a:rPr lang="vi-VN" sz="1200" dirty="0">
                <a:solidFill>
                  <a:schemeClr val="tx1"/>
                </a:solidFill>
                <a:latin typeface="Cambria" panose="02040503050406030204" pitchFamily="18" charset="0"/>
                <a:ea typeface="Cambria" panose="02040503050406030204" pitchFamily="18" charset="0"/>
              </a:rPr>
              <a:t> như bây </a:t>
            </a:r>
            <a:r>
              <a:rPr lang="vi-VN" sz="1200" dirty="0" err="1">
                <a:solidFill>
                  <a:schemeClr val="tx1"/>
                </a:solidFill>
                <a:latin typeface="Cambria" panose="02040503050406030204" pitchFamily="18" charset="0"/>
                <a:ea typeface="Cambria" panose="02040503050406030204" pitchFamily="18" charset="0"/>
              </a:rPr>
              <a:t>giờ</a:t>
            </a:r>
            <a:r>
              <a:rPr lang="vi-VN" sz="1200" dirty="0">
                <a:solidFill>
                  <a:schemeClr val="tx1"/>
                </a:solidFill>
                <a:latin typeface="Cambria" panose="02040503050406030204" pitchFamily="18" charset="0"/>
                <a:ea typeface="Cambria" panose="02040503050406030204" pitchFamily="18" charset="0"/>
              </a:rPr>
              <a:t>.</a:t>
            </a:r>
            <a:endParaRPr lang="en-VN" sz="1800" b="1" dirty="0">
              <a:solidFill>
                <a:schemeClr val="tx1"/>
              </a:solidFill>
              <a:latin typeface="Cambria" panose="02040503050406030204" pitchFamily="18" charset="0"/>
              <a:ea typeface="Cambria" panose="020405030504060302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44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017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3260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6079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907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52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3954931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52680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013106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12569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1688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381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617467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93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19535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0992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45859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5007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070851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593337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357289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pic>
        <p:nvPicPr>
          <p:cNvPr id="16" name="Picture 15">
            <a:extLst>
              <a:ext uri="{FF2B5EF4-FFF2-40B4-BE49-F238E27FC236}">
                <a16:creationId xmlns:a16="http://schemas.microsoft.com/office/drawing/2014/main" id="{95303BA3-EB86-C325-12E5-03FDFB282CF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09C0193A-A4B7-D5E3-8D66-70E5D7B410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25700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vdo.ai/contact?utm_medium=video&amp;utm_term=vndoc.com&amp;utm_source=vdoai_log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do.ai/contact?utm_medium=video&amp;utm_term=vndoc.com&amp;utm_source=vdoai_log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jp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5xk2LdW_EPI" TargetMode="External"/><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310159" y="-80010"/>
            <a:ext cx="13509907" cy="6846401"/>
          </a:xfrm>
          <a:prstGeom prst="rect">
            <a:avLst/>
          </a:prstGeom>
        </p:spPr>
      </p:pic>
    </p:spTree>
    <p:extLst>
      <p:ext uri="{BB962C8B-B14F-4D97-AF65-F5344CB8AC3E}">
        <p14:creationId xmlns:p14="http://schemas.microsoft.com/office/powerpoint/2010/main" val="632120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323850" y="1387591"/>
            <a:ext cx="1148715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E7107947-9D15-A147-8A0A-392D9ACC0141}"/>
              </a:ext>
            </a:extLst>
          </p:cNvPr>
          <p:cNvGrpSpPr/>
          <p:nvPr/>
        </p:nvGrpSpPr>
        <p:grpSpPr>
          <a:xfrm>
            <a:off x="323850" y="2795291"/>
            <a:ext cx="11487149" cy="1201718"/>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ounded Rectangle 20">
            <a:extLst>
              <a:ext uri="{FF2B5EF4-FFF2-40B4-BE49-F238E27FC236}">
                <a16:creationId xmlns:a16="http://schemas.microsoft.com/office/drawing/2014/main" id="{363B13F3-8821-504E-B333-ACEBB2951E77}"/>
              </a:ext>
            </a:extLst>
          </p:cNvPr>
          <p:cNvSpPr/>
          <p:nvPr/>
        </p:nvSpPr>
        <p:spPr>
          <a:xfrm>
            <a:off x="99860" y="146807"/>
            <a:ext cx="2138516" cy="1083010"/>
          </a:xfrm>
          <a:prstGeom prst="roundRec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 bản gồm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r>
              <a:rPr kumimoji="0" lang="en-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đoạn</a:t>
            </a:r>
          </a:p>
        </p:txBody>
      </p:sp>
      <p:grpSp>
        <p:nvGrpSpPr>
          <p:cNvPr id="16" name="Group 15">
            <a:extLst>
              <a:ext uri="{FF2B5EF4-FFF2-40B4-BE49-F238E27FC236}">
                <a16:creationId xmlns:a16="http://schemas.microsoft.com/office/drawing/2014/main" id="{FAE5E1B5-D603-4546-8E0E-1CF8324D50FC}"/>
              </a:ext>
            </a:extLst>
          </p:cNvPr>
          <p:cNvGrpSpPr/>
          <p:nvPr/>
        </p:nvGrpSpPr>
        <p:grpSpPr>
          <a:xfrm>
            <a:off x="352425" y="4146026"/>
            <a:ext cx="11487149" cy="1201718"/>
            <a:chOff x="444183" y="2530038"/>
            <a:chExt cx="11138216" cy="1201717"/>
          </a:xfrm>
        </p:grpSpPr>
        <p:sp>
          <p:nvSpPr>
            <p:cNvPr id="17" name="Terminator 10">
              <a:extLst>
                <a:ext uri="{FF2B5EF4-FFF2-40B4-BE49-F238E27FC236}">
                  <a16:creationId xmlns:a16="http://schemas.microsoft.com/office/drawing/2014/main" id="{90FFA840-22E3-4CA2-A080-BC3AFD20E720}"/>
                </a:ext>
              </a:extLst>
            </p:cNvPr>
            <p:cNvSpPr/>
            <p:nvPr/>
          </p:nvSpPr>
          <p:spPr>
            <a:xfrm>
              <a:off x="444183" y="2872233"/>
              <a:ext cx="1446429" cy="517326"/>
            </a:xfrm>
            <a:prstGeom prst="roundRect">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a:t>
              </a:r>
              <a:endParaRPr kumimoji="0" lang="en-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38106D1B-E3CA-41AD-A1E4-CD2B9C0A5309}"/>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20" name="Straight Arrow Connector 19">
              <a:extLst>
                <a:ext uri="{FF2B5EF4-FFF2-40B4-BE49-F238E27FC236}">
                  <a16:creationId xmlns:a16="http://schemas.microsoft.com/office/drawing/2014/main" id="{955660CE-2C65-494B-96D4-B2263CE3D9DE}"/>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11BB5CB5-DEEA-4E74-A9C7-A93FEB9ECC4C}"/>
              </a:ext>
            </a:extLst>
          </p:cNvPr>
          <p:cNvSpPr/>
          <p:nvPr/>
        </p:nvSpPr>
        <p:spPr>
          <a:xfrm>
            <a:off x="2870286" y="3137486"/>
            <a:ext cx="6628738" cy="553998"/>
          </a:xfrm>
          <a:prstGeom prst="rect">
            <a:avLst/>
          </a:prstGeom>
        </p:spPr>
        <p:txBody>
          <a:bodyPr wrap="none">
            <a:spAutoFit/>
          </a:bodyPr>
          <a:lstStyle/>
          <a:p>
            <a:pPr algn="just">
              <a:spcAft>
                <a:spcPts val="300"/>
              </a:spcAft>
            </a:pPr>
            <a:r>
              <a:rPr lang="vi-VN" sz="3000" dirty="0" err="1"/>
              <a:t>Những</a:t>
            </a:r>
            <a:r>
              <a:rPr lang="vi-VN" sz="3000" dirty="0"/>
              <a:t> đêm </a:t>
            </a:r>
            <a:r>
              <a:rPr lang="vi-VN" sz="3000" dirty="0" err="1"/>
              <a:t>hè</a:t>
            </a:r>
            <a:r>
              <a:rPr lang="vi-VN" sz="3000" dirty="0"/>
              <a:t> </a:t>
            </a:r>
            <a:r>
              <a:rPr lang="en-US" sz="3000" dirty="0"/>
              <a:t>… </a:t>
            </a:r>
            <a:r>
              <a:rPr lang="vi-VN" sz="3000" dirty="0"/>
              <a:t>trong </a:t>
            </a:r>
            <a:r>
              <a:rPr lang="vi-VN" sz="3000" dirty="0" err="1"/>
              <a:t>truyện</a:t>
            </a:r>
            <a:r>
              <a:rPr lang="vi-VN" sz="3000" dirty="0"/>
              <a:t> </a:t>
            </a:r>
            <a:r>
              <a:rPr lang="vi-VN" sz="3000" dirty="0" err="1"/>
              <a:t>cổ</a:t>
            </a:r>
            <a:r>
              <a:rPr lang="vi-VN" sz="3000" dirty="0"/>
              <a:t> </a:t>
            </a:r>
            <a:r>
              <a:rPr lang="vi-VN" sz="3000" dirty="0" err="1"/>
              <a:t>tích</a:t>
            </a:r>
            <a:r>
              <a:rPr lang="vi-VN" sz="3000" dirty="0"/>
              <a:t>.</a:t>
            </a:r>
          </a:p>
        </p:txBody>
      </p:sp>
      <p:sp>
        <p:nvSpPr>
          <p:cNvPr id="6" name="Rectangle 5">
            <a:extLst>
              <a:ext uri="{FF2B5EF4-FFF2-40B4-BE49-F238E27FC236}">
                <a16:creationId xmlns:a16="http://schemas.microsoft.com/office/drawing/2014/main" id="{14F27459-9F2D-4D31-97F3-8C35D20E25C2}"/>
              </a:ext>
            </a:extLst>
          </p:cNvPr>
          <p:cNvSpPr/>
          <p:nvPr/>
        </p:nvSpPr>
        <p:spPr>
          <a:xfrm>
            <a:off x="2813936" y="1534995"/>
            <a:ext cx="8682991" cy="1015663"/>
          </a:xfrm>
          <a:prstGeom prst="rect">
            <a:avLst/>
          </a:prstGeom>
        </p:spPr>
        <p:txBody>
          <a:bodyPr wrap="square">
            <a:spAutoFit/>
          </a:bodyPr>
          <a:lstStyle/>
          <a:p>
            <a:r>
              <a:rPr lang="en-VN" sz="3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3000" dirty="0" err="1"/>
              <a:t>Những</a:t>
            </a:r>
            <a:r>
              <a:rPr lang="vi-VN" sz="3000" dirty="0"/>
              <a:t> </a:t>
            </a:r>
            <a:r>
              <a:rPr lang="vi-VN" sz="3000" dirty="0" err="1"/>
              <a:t>ngày</a:t>
            </a:r>
            <a:r>
              <a:rPr lang="vi-VN" sz="3000" dirty="0"/>
              <a:t> </a:t>
            </a:r>
            <a:r>
              <a:rPr lang="vi-VN" sz="3000" dirty="0" err="1"/>
              <a:t>hè</a:t>
            </a:r>
            <a:r>
              <a:rPr lang="vi-VN" sz="3000" dirty="0"/>
              <a:t> </a:t>
            </a:r>
            <a:r>
              <a:rPr lang="en-US" sz="3000" dirty="0"/>
              <a:t>… </a:t>
            </a:r>
            <a:r>
              <a:rPr lang="vi-VN" sz="3000" dirty="0" err="1"/>
              <a:t>chọn</a:t>
            </a:r>
            <a:r>
              <a:rPr lang="vi-VN" sz="3000" dirty="0"/>
              <a:t> </a:t>
            </a:r>
            <a:r>
              <a:rPr lang="vi-VN" sz="3000" dirty="0" err="1"/>
              <a:t>một</a:t>
            </a:r>
            <a:r>
              <a:rPr lang="vi-VN" sz="3000" dirty="0"/>
              <a:t> cây đem </a:t>
            </a:r>
            <a:r>
              <a:rPr lang="vi-VN" sz="3000" dirty="0" err="1"/>
              <a:t>trồng</a:t>
            </a:r>
            <a:r>
              <a:rPr lang="vi-VN" sz="3000" dirty="0"/>
              <a:t> </a:t>
            </a:r>
            <a:r>
              <a:rPr lang="vi-VN" sz="3000" dirty="0" err="1"/>
              <a:t>cạnh</a:t>
            </a:r>
            <a:r>
              <a:rPr lang="vi-VN" sz="3000" dirty="0"/>
              <a:t> cây hoa </a:t>
            </a:r>
            <a:r>
              <a:rPr lang="vi-VN" sz="3000" dirty="0" err="1"/>
              <a:t>hồng</a:t>
            </a:r>
            <a:r>
              <a:rPr lang="vi-VN" sz="3000" dirty="0"/>
              <a:t>.</a:t>
            </a:r>
            <a:endParaRPr lang="en-US" sz="3000" dirty="0"/>
          </a:p>
        </p:txBody>
      </p:sp>
      <p:sp>
        <p:nvSpPr>
          <p:cNvPr id="25" name="Rectangle 24">
            <a:extLst>
              <a:ext uri="{FF2B5EF4-FFF2-40B4-BE49-F238E27FC236}">
                <a16:creationId xmlns:a16="http://schemas.microsoft.com/office/drawing/2014/main" id="{B2E7D3D7-2FC9-402D-9088-5A7660401AF8}"/>
              </a:ext>
            </a:extLst>
          </p:cNvPr>
          <p:cNvSpPr/>
          <p:nvPr/>
        </p:nvSpPr>
        <p:spPr>
          <a:xfrm>
            <a:off x="2898861" y="4421715"/>
            <a:ext cx="1378904" cy="553998"/>
          </a:xfrm>
          <a:prstGeom prst="rect">
            <a:avLst/>
          </a:prstGeom>
        </p:spPr>
        <p:txBody>
          <a:bodyPr wrap="none">
            <a:spAutoFit/>
          </a:bodyPr>
          <a:lstStyle/>
          <a:p>
            <a:pPr algn="just">
              <a:spcAft>
                <a:spcPts val="300"/>
              </a:spcAft>
            </a:pPr>
            <a:r>
              <a:rPr lang="en-US" sz="3000" dirty="0" err="1">
                <a:latin typeface="Arial" panose="020B0604020202020204" pitchFamily="34" charset="0"/>
                <a:cs typeface="Arial" panose="020B0604020202020204" pitchFamily="34" charset="0"/>
              </a:rPr>
              <a:t>Còn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lại</a:t>
            </a:r>
            <a:endParaRPr lang="vi-VN"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069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21"/>
          <p:cNvSpPr>
            <a:spLocks noChangeArrowheads="1"/>
          </p:cNvSpPr>
          <p:nvPr/>
        </p:nvSpPr>
        <p:spPr bwMode="auto">
          <a:xfrm>
            <a:off x="603607" y="2624095"/>
            <a:ext cx="2608940" cy="1386020"/>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Luyện</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đọc</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câu</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dài</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1859842"/>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a:t>
              </a:r>
              <a:r>
                <a:rPr lang="vi-VN" sz="3200" i="1" dirty="0" err="1">
                  <a:latin typeface="Times New Roman" panose="02020603050405020304" pitchFamily="18" charset="0"/>
                  <a:ea typeface="Times New Roman" panose="02020603050405020304" pitchFamily="18" charset="0"/>
                </a:rPr>
                <a:t>nhất</a:t>
              </a:r>
              <a:r>
                <a:rPr lang="vi-VN" sz="3200" i="1" dirty="0">
                  <a:latin typeface="Times New Roman" panose="02020603050405020304" pitchFamily="18" charset="0"/>
                  <a:ea typeface="Times New Roman" panose="02020603050405020304" pitchFamily="18" charset="0"/>
                </a:rPr>
                <a:t> </a:t>
              </a:r>
              <a:r>
                <a:rPr lang="vi-VN" sz="3200" i="1" dirty="0" err="1">
                  <a:latin typeface="Times New Roman" panose="02020603050405020304" pitchFamily="18" charset="0"/>
                  <a:ea typeface="Times New Roman" panose="02020603050405020304" pitchFamily="18" charset="0"/>
                </a:rPr>
                <a:t>trồng</a:t>
              </a:r>
              <a:r>
                <a:rPr lang="vi-VN" sz="3200" i="1" dirty="0">
                  <a:latin typeface="Times New Roman" panose="02020603050405020304" pitchFamily="18" charset="0"/>
                  <a:ea typeface="Times New Roman" panose="02020603050405020304" pitchFamily="18" charset="0"/>
                </a:rPr>
                <a:t> vào chỗ đất trống dưới cửa </a:t>
              </a:r>
              <a:r>
                <a:rPr lang="vi-VN" sz="3200" i="1" dirty="0" err="1">
                  <a:latin typeface="Times New Roman" panose="02020603050405020304" pitchFamily="18" charset="0"/>
                  <a:ea typeface="Times New Roman" panose="02020603050405020304" pitchFamily="18" charset="0"/>
                </a:rPr>
                <a:t>sổ</a:t>
              </a:r>
              <a:r>
                <a:rPr lang="vi-VN" sz="3200" i="1" dirty="0">
                  <a:latin typeface="Times New Roman" panose="02020603050405020304" pitchFamily="18" charset="0"/>
                  <a:ea typeface="Times New Roman" panose="02020603050405020304" pitchFamily="18" charset="0"/>
                </a:rPr>
                <a:t>.</a:t>
              </a:r>
              <a:r>
                <a:rPr lang="en-US" sz="3200" i="1" dirty="0">
                  <a:solidFill>
                    <a:srgbClr val="FF0000"/>
                  </a:solidFill>
                  <a:latin typeface="Times New Roman" panose="02020603050405020304" pitchFamily="18" charset="0"/>
                  <a:ea typeface="Times New Roman" panose="02020603050405020304" pitchFamily="18" charset="0"/>
                </a:rPr>
                <a:t> </a:t>
              </a:r>
              <a:r>
                <a:rPr lang="vi-VN" sz="3200" i="1" dirty="0" err="1">
                  <a:latin typeface="Times New Roman" panose="02020603050405020304" pitchFamily="18" charset="0"/>
                  <a:ea typeface="Times New Roman" panose="02020603050405020304" pitchFamily="18" charset="0"/>
                </a:rPr>
                <a:t>Ngắm</a:t>
              </a:r>
              <a:r>
                <a:rPr lang="vi-VN" sz="3200" i="1" dirty="0">
                  <a:latin typeface="Times New Roman" panose="02020603050405020304" pitchFamily="18" charset="0"/>
                  <a:ea typeface="Times New Roman" panose="02020603050405020304" pitchFamily="18" charset="0"/>
                </a:rPr>
                <a:t> nghía một hồi, cảm thấy chưa hài lòng, cô bé đến bên khóm huệ, chọn một cây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7451384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21"/>
          <p:cNvSpPr>
            <a:spLocks noChangeArrowheads="1"/>
          </p:cNvSpPr>
          <p:nvPr/>
        </p:nvSpPr>
        <p:spPr bwMode="auto">
          <a:xfrm>
            <a:off x="603607" y="2637741"/>
            <a:ext cx="2608940" cy="1386020"/>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Luyện</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đọc</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câu</a:t>
            </a: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dài</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p:cNvGrpSpPr/>
          <p:nvPr/>
        </p:nvGrpSpPr>
        <p:grpSpPr>
          <a:xfrm>
            <a:off x="4168850" y="1873488"/>
            <a:ext cx="7696200" cy="3605737"/>
            <a:chOff x="4168850" y="2828836"/>
            <a:chExt cx="7696200" cy="3605737"/>
          </a:xfrm>
        </p:grpSpPr>
        <p:sp>
          <p:nvSpPr>
            <p:cNvPr id="4" name="Rectangle 3"/>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3" name="Rectangle 2"/>
            <p:cNvSpPr/>
            <p:nvPr/>
          </p:nvSpPr>
          <p:spPr>
            <a:xfrm>
              <a:off x="4274169" y="3108210"/>
              <a:ext cx="7485562" cy="3046988"/>
            </a:xfrm>
            <a:prstGeom prst="rect">
              <a:avLst/>
            </a:prstGeom>
          </p:spPr>
          <p:txBody>
            <a:bodyPr wrap="square">
              <a:spAutoFit/>
            </a:bodyPr>
            <a:lstStyle/>
            <a:p>
              <a:pPr algn="just">
                <a:spcAft>
                  <a:spcPts val="0"/>
                </a:spcAft>
              </a:pPr>
              <a:r>
                <a:rPr lang="vi-VN" sz="3200" i="1" dirty="0">
                  <a:latin typeface="Times New Roman" panose="02020603050405020304" pitchFamily="18" charset="0"/>
                  <a:ea typeface="Times New Roman" panose="02020603050405020304" pitchFamily="18" charset="0"/>
                </a:rPr>
                <a:t>Thấy khóm hoa hồng bạch có vẻ chật chỗ, cô bé liền bứng một cây nhỏ nhất </a:t>
              </a:r>
              <a:r>
                <a:rPr lang="vi-VN" sz="3200" i="1" dirty="0">
                  <a:solidFill>
                    <a:srgbClr val="FF0000"/>
                  </a:solidFill>
                  <a:latin typeface="Times New Roman" panose="02020603050405020304" pitchFamily="18" charset="0"/>
                  <a:ea typeface="Times New Roman" panose="02020603050405020304" pitchFamily="18" charset="0"/>
                </a:rPr>
                <a:t>/ </a:t>
              </a:r>
              <a:r>
                <a:rPr lang="vi-VN" sz="3200" i="1" dirty="0">
                  <a:latin typeface="Times New Roman" panose="02020603050405020304" pitchFamily="18" charset="0"/>
                  <a:ea typeface="Times New Roman" panose="02020603050405020304" pitchFamily="18" charset="0"/>
                </a:rPr>
                <a:t>trồng vào chỗ đất trống dưới cửa sổ.</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Ngắm nghía một hồi, cảm thấy chưa hài lòng, cô bé đến bên khóm huệ, chọn một cây </a:t>
              </a:r>
              <a:r>
                <a:rPr lang="vi-VN" sz="3200" i="1" dirty="0">
                  <a:solidFill>
                    <a:srgbClr val="FF0000"/>
                  </a:solidFill>
                  <a:latin typeface="Times New Roman" panose="02020603050405020304" pitchFamily="18" charset="0"/>
                  <a:ea typeface="Times New Roman" panose="02020603050405020304" pitchFamily="18" charset="0"/>
                </a:rPr>
                <a:t>/</a:t>
              </a:r>
              <a:r>
                <a:rPr lang="vi-VN" sz="3200" i="1" dirty="0">
                  <a:latin typeface="Times New Roman" panose="02020603050405020304" pitchFamily="18" charset="0"/>
                  <a:ea typeface="Times New Roman" panose="02020603050405020304" pitchFamily="18" charset="0"/>
                </a:rPr>
                <a:t> đem trồng cạnh cây hoa hồng.</a:t>
              </a:r>
              <a:endParaRPr lang="en-US" sz="32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789664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vi-VN"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Bứng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Mơ</a:t>
            </a:r>
            <a:r>
              <a:rPr kumimoji="0" lang="vi-VN"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hồ</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459263" cy="1077218"/>
          </a:xfrm>
          <a:prstGeom prst="rect">
            <a:avLst/>
          </a:prstGeom>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rõ ràng, không xác thực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marL="0" marR="0" lvl="0" indent="0" algn="ctr" defTabSz="914400" rtl="0" eaLnBrk="1" fontAlgn="auto" latinLnBrk="0" hangingPunct="1">
              <a:spcAft>
                <a:spcPts val="0"/>
              </a:spcAft>
              <a:buClrTx/>
              <a:buSzTx/>
              <a:buFontTx/>
              <a:buNone/>
              <a:tabLst/>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Đào cây cùng bầu đất xung quanh rễ để chuyển đi trồng nơi khác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94475" y="1651868"/>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lvl="0" algn="ctr">
                <a:defRPr/>
              </a:pPr>
              <a:r>
                <a:rPr lang="en-US" b="1" dirty="0">
                  <a:solidFill>
                    <a:srgbClr val="C00000"/>
                  </a:solidFill>
                  <a:latin typeface="Cambria" panose="02040503050406030204" pitchFamily="18" charset="0"/>
                  <a:ea typeface="Cambria" panose="02040503050406030204" pitchFamily="18" charset="0"/>
                </a:rPr>
                <a:t>Chi </a:t>
              </a:r>
              <a:r>
                <a:rPr lang="en-US" b="1" dirty="0" err="1">
                  <a:solidFill>
                    <a:srgbClr val="C00000"/>
                  </a:solidFill>
                  <a:latin typeface="Cambria" panose="02040503050406030204" pitchFamily="18" charset="0"/>
                  <a:ea typeface="Cambria" panose="02040503050406030204" pitchFamily="18" charset="0"/>
                </a:rPr>
                <a:t>tiết</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nào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cho</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Ta-</a:t>
              </a:r>
              <a:r>
                <a:rPr lang="en-US" b="1" dirty="0" err="1">
                  <a:solidFill>
                    <a:srgbClr val="C00000"/>
                  </a:solidFill>
                  <a:latin typeface="Cambria" panose="02040503050406030204" pitchFamily="18" charset="0"/>
                  <a:ea typeface="Cambria" panose="02040503050406030204" pitchFamily="18" charset="0"/>
                </a:rPr>
                <a:t>nhi</a:t>
              </a:r>
              <a:r>
                <a:rPr lang="en-US" b="1" dirty="0">
                  <a:solidFill>
                    <a:srgbClr val="C00000"/>
                  </a:solidFill>
                  <a:latin typeface="Cambria" panose="02040503050406030204" pitchFamily="18" charset="0"/>
                  <a:ea typeface="Cambria" panose="02040503050406030204" pitchFamily="18" charset="0"/>
                </a:rPr>
                <a:t>-a </a:t>
              </a:r>
              <a:r>
                <a:rPr lang="en-US" b="1" dirty="0" err="1">
                  <a:solidFill>
                    <a:srgbClr val="C00000"/>
                  </a:solidFill>
                  <a:latin typeface="Cambria" panose="02040503050406030204" pitchFamily="18" charset="0"/>
                  <a:ea typeface="Cambria" panose="02040503050406030204" pitchFamily="18" charset="0"/>
                </a:rPr>
                <a:t>cảm</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thấy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thoải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mái</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trong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những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ngày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hè</a:t>
              </a:r>
              <a:r>
                <a:rPr lang="en-US" b="1" dirty="0">
                  <a:solidFill>
                    <a:srgbClr val="C00000"/>
                  </a:solidFill>
                  <a:latin typeface="Cambria" panose="02040503050406030204" pitchFamily="18" charset="0"/>
                  <a:ea typeface="Cambria" panose="02040503050406030204" pitchFamily="18" charset="0"/>
                </a:rPr>
                <a:t> ở </a:t>
              </a:r>
              <a:r>
                <a:rPr lang="en-US" b="1" dirty="0" err="1">
                  <a:solidFill>
                    <a:srgbClr val="C00000"/>
                  </a:solidFill>
                  <a:latin typeface="Cambria" panose="02040503050406030204" pitchFamily="18" charset="0"/>
                  <a:ea typeface="Cambria" panose="02040503050406030204" pitchFamily="18" charset="0"/>
                </a:rPr>
                <a:t>nhà</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ông</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bà</a:t>
              </a:r>
              <a:r>
                <a:rPr lang="en-US" b="1" dirty="0">
                  <a:solidFill>
                    <a:srgbClr val="C00000"/>
                  </a:solidFill>
                  <a:latin typeface="Cambria" panose="02040503050406030204" pitchFamily="18" charset="0"/>
                  <a:ea typeface="Cambria" panose="02040503050406030204" pitchFamily="18" charset="0"/>
                </a:rPr>
                <a:t>? </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390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310627" cy="1686613"/>
            <a:chOff x="1107907" y="1908447"/>
            <a:chExt cx="4058305" cy="1686613"/>
          </a:xfrm>
        </p:grpSpPr>
        <p:sp>
          <p:nvSpPr>
            <p:cNvPr id="27" name="Shape 2015"/>
            <p:cNvSpPr/>
            <p:nvPr/>
          </p:nvSpPr>
          <p:spPr>
            <a:xfrm>
              <a:off x="1582551" y="1908447"/>
              <a:ext cx="3561372" cy="1686613"/>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6026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Nêu</a:t>
              </a:r>
              <a:r>
                <a:rPr kumimoji="0" lang="vi-VN" altLang="zh-CN" sz="3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công việc Ta-nhi-a đã làm trong vườn nhà ông bà theo các ý sau:</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mbria" panose="02040503050406030204" pitchFamily="18" charset="0"/>
                  <a:ea typeface="Cambria" panose="02040503050406030204" pitchFamily="18" charset="0"/>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92736533"/>
              </p:ext>
            </p:extLst>
          </p:nvPr>
        </p:nvGraphicFramePr>
        <p:xfrm>
          <a:off x="2256960" y="4363515"/>
          <a:ext cx="9156434" cy="1833880"/>
        </p:xfrm>
        <a:graphic>
          <a:graphicData uri="http://schemas.openxmlformats.org/drawingml/2006/table">
            <a:tbl>
              <a:tblPr firstRow="1" bandRow="1">
                <a:tableStyleId>{B301B821-A1FF-4177-AEE7-76D212191A09}</a:tableStyleId>
              </a:tblPr>
              <a:tblGrid>
                <a:gridCol w="4578217">
                  <a:extLst>
                    <a:ext uri="{9D8B030D-6E8A-4147-A177-3AD203B41FA5}">
                      <a16:colId xmlns:a16="http://schemas.microsoft.com/office/drawing/2014/main" val="2013272516"/>
                    </a:ext>
                  </a:extLst>
                </a:gridCol>
                <a:gridCol w="4578217">
                  <a:extLst>
                    <a:ext uri="{9D8B030D-6E8A-4147-A177-3AD203B41FA5}">
                      <a16:colId xmlns:a16="http://schemas.microsoft.com/office/drawing/2014/main" val="3147851851"/>
                    </a:ext>
                  </a:extLst>
                </a:gridCol>
              </a:tblGrid>
              <a:tr h="370840">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Bứng một cây nhỏ nhất trồng vào chỗ đất trống dưới cửa sổ</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en-US" sz="2800" b="0" dirty="0" err="1">
                          <a:solidFill>
                            <a:srgbClr val="C00000"/>
                          </a:solidFill>
                          <a:effectLst/>
                          <a:latin typeface="Times New Roman" panose="02020603050405020304" pitchFamily="18" charset="0"/>
                          <a:cs typeface="Times New Roman" panose="02020603050405020304" pitchFamily="18" charset="0"/>
                        </a:rPr>
                        <a:t>Thấy</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khóm</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hoa</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hồng</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bạch</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có</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vẻ</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chật</a:t>
                      </a:r>
                      <a:r>
                        <a:rPr lang="en-US" sz="2800" b="0" dirty="0">
                          <a:solidFill>
                            <a:srgbClr val="C00000"/>
                          </a:solidFill>
                          <a:effectLst/>
                          <a:latin typeface="Times New Roman" panose="02020603050405020304" pitchFamily="18" charset="0"/>
                          <a:cs typeface="Times New Roman" panose="02020603050405020304" pitchFamily="18" charset="0"/>
                        </a:rPr>
                        <a:t> </a:t>
                      </a:r>
                      <a:r>
                        <a:rPr lang="en-US" sz="2800" b="0" dirty="0" err="1">
                          <a:solidFill>
                            <a:srgbClr val="C00000"/>
                          </a:solidFill>
                          <a:effectLst/>
                          <a:latin typeface="Times New Roman" panose="02020603050405020304" pitchFamily="18" charset="0"/>
                          <a:cs typeface="Times New Roman" panose="02020603050405020304" pitchFamily="18" charset="0"/>
                        </a:rPr>
                        <a:t>chỗ</a:t>
                      </a:r>
                      <a:r>
                        <a:rPr lang="en-US" sz="2800" b="0" dirty="0">
                          <a:solidFill>
                            <a:srgbClr val="C00000"/>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049445"/>
                  </a:ext>
                </a:extLst>
              </a:tr>
              <a:tr h="370840">
                <a:tc>
                  <a:txBody>
                    <a:bodyPr/>
                    <a:lstStyle/>
                    <a:p>
                      <a:pPr algn="just" fontAlgn="t"/>
                      <a:r>
                        <a:rPr lang="en-US" sz="2800" b="0">
                          <a:solidFill>
                            <a:srgbClr val="C00000"/>
                          </a:solidFill>
                          <a:effectLst/>
                          <a:latin typeface="Times New Roman" panose="02020603050405020304" pitchFamily="18" charset="0"/>
                          <a:cs typeface="Times New Roman" panose="02020603050405020304" pitchFamily="18" charset="0"/>
                        </a:rPr>
                        <a:t>Chọn một khóm huệ đem trồng cạnh cây hoa hồng.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fontAlgn="t"/>
                      <a:r>
                        <a:rPr lang="vi-VN" sz="2800" b="0" dirty="0">
                          <a:solidFill>
                            <a:srgbClr val="C00000"/>
                          </a:solidFill>
                          <a:effectLst/>
                          <a:latin typeface="Times New Roman" panose="02020603050405020304" pitchFamily="18" charset="0"/>
                          <a:cs typeface="Times New Roman" panose="02020603050405020304" pitchFamily="18" charset="0"/>
                        </a:rPr>
                        <a:t>Ngắm nghía một hồi, cảm thấy chưa hài lòng</a:t>
                      </a:r>
                      <a:r>
                        <a:rPr lang="en-US" sz="2800" b="0" dirty="0">
                          <a:solidFill>
                            <a:srgbClr val="C00000"/>
                          </a:solidFill>
                          <a:effectLst/>
                          <a:latin typeface="Times New Roman" panose="02020603050405020304" pitchFamily="18" charset="0"/>
                          <a:cs typeface="Times New Roman" panose="02020603050405020304" pitchFamily="18" charset="0"/>
                        </a:rPr>
                        <a:t>.</a:t>
                      </a:r>
                      <a:endParaRPr lang="vi-VN" sz="2800" b="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2841129"/>
                  </a:ext>
                </a:extLst>
              </a:tr>
            </a:tbl>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9338">
            <a:off x="3073653" y="3066015"/>
            <a:ext cx="3304318" cy="121958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05779">
            <a:off x="6892817" y="2821963"/>
            <a:ext cx="3529890" cy="1499746"/>
          </a:xfrm>
          <a:prstGeom prst="rect">
            <a:avLst/>
          </a:prstGeom>
        </p:spPr>
      </p:pic>
      <p:sp>
        <p:nvSpPr>
          <p:cNvPr id="7" name="Rectangle 6"/>
          <p:cNvSpPr/>
          <p:nvPr/>
        </p:nvSpPr>
        <p:spPr>
          <a:xfrm>
            <a:off x="3445212" y="3408875"/>
            <a:ext cx="2190023"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Việc</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đã</a:t>
            </a:r>
            <a:r>
              <a:rPr lang="en-US" sz="3200" dirty="0">
                <a:latin typeface="Cambria" panose="02040503050406030204" pitchFamily="18" charset="0"/>
                <a:ea typeface="Cambria" panose="02040503050406030204" pitchFamily="18" charset="0"/>
                <a:cs typeface="Times New Roman" panose="02020603050405020304" pitchFamily="18" charset="0"/>
              </a:rPr>
              <a:t> </a:t>
            </a:r>
            <a:r>
              <a:rPr lang="en-US" sz="3200" dirty="0" err="1">
                <a:latin typeface="Cambria" panose="02040503050406030204" pitchFamily="18" charset="0"/>
                <a:ea typeface="Cambria" panose="02040503050406030204" pitchFamily="18" charset="0"/>
                <a:cs typeface="Times New Roman" panose="02020603050405020304" pitchFamily="18" charset="0"/>
              </a:rPr>
              <a:t>làm</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8326397" y="3383417"/>
            <a:ext cx="1053495" cy="584775"/>
          </a:xfrm>
          <a:prstGeom prst="rect">
            <a:avLst/>
          </a:prstGeom>
        </p:spPr>
        <p:txBody>
          <a:bodyPr wrap="none">
            <a:spAutoFit/>
          </a:bodyPr>
          <a:lstStyle/>
          <a:p>
            <a:pPr algn="ctr" fontAlgn="t"/>
            <a:r>
              <a:rPr lang="en-US" sz="3200" dirty="0" err="1">
                <a:latin typeface="Cambria" panose="02040503050406030204" pitchFamily="18" charset="0"/>
                <a:ea typeface="Cambria" panose="02040503050406030204" pitchFamily="18" charset="0"/>
                <a:cs typeface="Times New Roman" panose="02020603050405020304" pitchFamily="18" charset="0"/>
              </a:rPr>
              <a:t>Lí</a:t>
            </a:r>
            <a:r>
              <a:rPr lang="en-US" sz="3200" dirty="0">
                <a:latin typeface="Cambria" panose="02040503050406030204" pitchFamily="18" charset="0"/>
                <a:ea typeface="Cambria" panose="02040503050406030204" pitchFamily="18" charset="0"/>
                <a:cs typeface="Times New Roman" panose="02020603050405020304" pitchFamily="18" charset="0"/>
              </a:rPr>
              <a:t> do</a:t>
            </a:r>
          </a:p>
        </p:txBody>
      </p:sp>
      <p:sp>
        <p:nvSpPr>
          <p:cNvPr id="8" name="Right Arrow 7"/>
          <p:cNvSpPr/>
          <p:nvPr/>
        </p:nvSpPr>
        <p:spPr>
          <a:xfrm>
            <a:off x="6186430" y="3521438"/>
            <a:ext cx="964178" cy="361006"/>
          </a:xfrm>
          <a:prstGeom prst="right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1369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Nhờ</a:t>
              </a:r>
              <a:r>
                <a:rPr kumimoji="0" lang="vi-VN" altLang="zh-CN"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việc làm của Ta-nhi-a, cây hồng và cây huệ  nở hoa đẹp thế nào?</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607605" y="1027886"/>
            <a:ext cx="11423694" cy="1686613"/>
            <a:chOff x="1107907" y="1430703"/>
            <a:chExt cx="4119449" cy="1686613"/>
          </a:xfrm>
        </p:grpSpPr>
        <p:sp>
          <p:nvSpPr>
            <p:cNvPr id="27" name="Shape 2015"/>
            <p:cNvSpPr/>
            <p:nvPr/>
          </p:nvSpPr>
          <p:spPr>
            <a:xfrm>
              <a:off x="1643695" y="1430703"/>
              <a:ext cx="3561372" cy="1686613"/>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21405" y="158085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Trong câu</a:t>
              </a: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chuyện, Ta-nhi-a đã suy </a:t>
              </a:r>
              <a:r>
                <a:rPr kumimoji="0" lang="vi-VN" altLang="zh-CN" sz="32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đoán</a:t>
              </a: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endParaRPr kumimoji="0" lang="en-US"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nguyên nhân biến đổi của cây hồng và cây huệ là gì?</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720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1"/>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88557"/>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em, Ta-nhi-a đã</a:t>
              </a:r>
              <a:r>
                <a:rPr kumimoji="0" lang="vi-VN"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có thêm </a:t>
              </a:r>
              <a:endParaRPr kumimoji="0" lang="en-US"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trải</a:t>
              </a:r>
              <a:r>
                <a:rPr kumimoji="0" lang="vi-VN" altLang="zh-CN"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nghiệm gì trong mùa hè?</a:t>
              </a: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chemeClr val="accent4"/>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5</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76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KHỞI ĐỘNG</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1</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665908" y="2726903"/>
            <a:ext cx="7774430" cy="2616101"/>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đọc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giọng</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vui tươi.</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Đoạn</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a:t>
            </a:r>
            <a:r>
              <a:rPr lang="nl-NL" sz="2800" dirty="0">
                <a:latin typeface="Arial" panose="020B0604020202020204" pitchFamily="34" charset="0"/>
                <a:cs typeface="Arial" panose="020B0604020202020204" pitchFamily="34" charset="0"/>
              </a:rPr>
              <a:t> cảm xúc</a:t>
            </a:r>
            <a:r>
              <a:rPr lang="vi-VN" sz="2800" dirty="0">
                <a:latin typeface="Arial" panose="020B0604020202020204" pitchFamily="34" charset="0"/>
                <a:cs typeface="Arial" panose="020B0604020202020204" pitchFamily="34" charset="0"/>
              </a:rPr>
              <a:t> bất ngờ</a:t>
            </a:r>
            <a:r>
              <a:rPr lang="nl-NL" sz="2800" dirty="0">
                <a:latin typeface="Arial" panose="020B0604020202020204" pitchFamily="34" charset="0"/>
                <a:cs typeface="Arial" panose="020B0604020202020204" pitchFamily="34" charset="0"/>
              </a:rPr>
              <a:t> của </a:t>
            </a:r>
            <a:r>
              <a:rPr lang="vi-VN" sz="2800" dirty="0">
                <a:latin typeface="Arial" panose="020B0604020202020204" pitchFamily="34" charset="0"/>
                <a:cs typeface="Arial" panose="020B0604020202020204" pitchFamily="34" charset="0"/>
              </a:rPr>
              <a:t>nhân vật.</a:t>
            </a:r>
            <a:r>
              <a:rPr lang="nl-NL" sz="2800" dirty="0">
                <a:latin typeface="Arial" panose="020B0604020202020204" pitchFamily="34" charset="0"/>
                <a:cs typeface="Arial" panose="020B0604020202020204" pitchFamily="34" charset="0"/>
              </a:rPr>
              <a:t> </a:t>
            </a:r>
            <a:endParaRPr lang="vi-VN" sz="2800" dirty="0">
              <a:latin typeface="Arial" panose="020B0604020202020204" pitchFamily="34" charset="0"/>
              <a:cs typeface="Arial" panose="020B0604020202020204" pitchFamily="34" charset="0"/>
            </a:endParaRPr>
          </a:p>
          <a:p>
            <a:r>
              <a:rPr lang="vi-VN" sz="2800" dirty="0">
                <a:cs typeface="Arial" panose="020B0604020202020204" pitchFamily="34" charset="0"/>
              </a:rPr>
              <a:t>  Đoạn</a:t>
            </a:r>
            <a:r>
              <a:rPr lang="en-US" sz="2800" dirty="0">
                <a:latin typeface="Arial" panose="020B0604020202020204" pitchFamily="34" charset="0"/>
                <a:cs typeface="Arial" panose="020B0604020202020204" pitchFamily="34" charset="0"/>
              </a:rPr>
              <a:t> </a:t>
            </a:r>
            <a:r>
              <a:rPr lang="vi-VN" sz="2800" dirty="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Nhấn giọng vào những từ ngữ thể hiện tâm trạng</a:t>
            </a:r>
            <a:r>
              <a:rPr lang="vi-VN" sz="2800" dirty="0">
                <a:latin typeface="Arial" panose="020B0604020202020204" pitchFamily="34" charset="0"/>
                <a:cs typeface="Arial" panose="020B0604020202020204" pitchFamily="34" charset="0"/>
              </a:rPr>
              <a:t> băn khoăn của nhân vật</a:t>
            </a:r>
            <a:r>
              <a:rPr lang="vi-VN" sz="2400" dirty="0">
                <a:latin typeface="Arial" panose="020B0604020202020204" pitchFamily="34" charset="0"/>
                <a:cs typeface="Arial" panose="020B0604020202020204" pitchFamily="34" charset="0"/>
              </a:rPr>
              <a:t>.</a:t>
            </a:r>
            <a:r>
              <a:rPr lang="nl-N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sp>
        <p:nvSpPr>
          <p:cNvPr id="2" name="Rectangle 1"/>
          <p:cNvSpPr/>
          <p:nvPr/>
        </p:nvSpPr>
        <p:spPr>
          <a:xfrm>
            <a:off x="808074" y="798772"/>
            <a:ext cx="3985385" cy="830997"/>
          </a:xfrm>
          <a:prstGeom prst="rect">
            <a:avLst/>
          </a:prstGeom>
        </p:spPr>
        <p:txBody>
          <a:bodyPr wrap="none">
            <a:spAutoFit/>
          </a:bodyPr>
          <a:lstStyle/>
          <a:p>
            <a:pPr algn="ctr"/>
            <a:r>
              <a:rPr lang="vi-VN" sz="2400" dirty="0">
                <a:solidFill>
                  <a:srgbClr val="FF0000"/>
                </a:solidFill>
                <a:latin typeface="#9Slide07 SVNDessert Menu Scrip" panose="00000500000000000000" pitchFamily="2" charset="0"/>
              </a:rPr>
              <a:t>Theo em, giọng đọc của bài</a:t>
            </a:r>
          </a:p>
          <a:p>
            <a:pPr algn="ctr"/>
            <a:r>
              <a:rPr lang="vi-VN" sz="2400" dirty="0">
                <a:solidFill>
                  <a:srgbClr val="FF0000"/>
                </a:solidFill>
                <a:latin typeface="#9Slide07 SVNDessert Menu Scrip" panose="00000500000000000000" pitchFamily="2" charset="0"/>
              </a:rPr>
              <a:t> như thế nào?</a:t>
            </a:r>
            <a:endParaRPr lang="en-US" sz="2400" dirty="0">
              <a:solidFill>
                <a:srgbClr val="FF0000"/>
              </a:solidFill>
              <a:latin typeface="#9Slide07 SVNDessert Menu Scrip" panose="00000500000000000000" pitchFamily="2" charset="0"/>
            </a:endParaRPr>
          </a:p>
        </p:txBody>
      </p:sp>
    </p:spTree>
    <p:extLst>
      <p:ext uri="{BB962C8B-B14F-4D97-AF65-F5344CB8AC3E}">
        <p14:creationId xmlns:p14="http://schemas.microsoft.com/office/powerpoint/2010/main" val="994728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a:t>     </a:t>
            </a:r>
            <a:r>
              <a:rPr lang="vi-VN" sz="2600" dirty="0"/>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vi-VN" sz="2600" dirty="0"/>
              <a:t>– Đây là giống hoa mới phải không?</a:t>
            </a:r>
          </a:p>
          <a:p>
            <a:pPr algn="just"/>
            <a:r>
              <a:rPr lang="en-US" sz="2600" dirty="0"/>
              <a:t>     </a:t>
            </a:r>
            <a:r>
              <a:rPr lang="vi-VN" sz="2600" dirty="0"/>
              <a:t>– Không ạ! Vẫn giống cây đó thôi.</a:t>
            </a:r>
          </a:p>
          <a:p>
            <a:pPr algn="just"/>
            <a:r>
              <a:rPr lang="en-US" sz="2600" dirty="0"/>
              <a:t>     </a:t>
            </a:r>
            <a:r>
              <a:rPr lang="vi-VN" sz="2600" dirty="0"/>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0964392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55910" y="194554"/>
            <a:ext cx="9736090" cy="6663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3"/>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2865612" y="194554"/>
            <a:ext cx="9210912" cy="6532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solidFill>
                  <a:prstClr val="black"/>
                </a:solidFill>
                <a:latin typeface="Times New Roman" panose="02020603050405020304" pitchFamily="18" charset="0"/>
                <a:cs typeface="Times New Roman" panose="02020603050405020304" pitchFamily="18" charset="0"/>
              </a:rPr>
              <a:t>TIẾNG NÓI CỦA CỎ CÂY</a:t>
            </a:r>
          </a:p>
          <a:p>
            <a:pPr algn="just">
              <a:spcAft>
                <a:spcPts val="300"/>
              </a:spcAft>
            </a:pPr>
            <a:r>
              <a:rPr lang="en-US" sz="2600" dirty="0"/>
              <a:t>     </a:t>
            </a:r>
            <a:r>
              <a:rPr lang="vi-VN" sz="2600" dirty="0"/>
              <a:t>Những đêm hè thường có mưa rào làm cho đất dịu mát. Sáng sáng, mặt trời hiền hòa ló rạng trên bầu trời mới được tắm gội. Muôn hoa vui sướng chào đón ánh dương, cùng nhau tưng bừng nở rộ. </a:t>
            </a:r>
            <a:r>
              <a:rPr lang="vi-VN" sz="2600" dirty="0">
                <a:solidFill>
                  <a:srgbClr val="FF0000"/>
                </a:solidFill>
              </a:rPr>
              <a:t>Ô</a:t>
            </a:r>
            <a:r>
              <a:rPr lang="vi-VN" sz="2600" u="sng" dirty="0">
                <a:solidFill>
                  <a:srgbClr val="FF0000"/>
                </a:solidFill>
              </a:rPr>
              <a:t> kìa! Bụi hoa hồng được chuyển chỗ mới đẹp làm sao!</a:t>
            </a:r>
            <a:r>
              <a:rPr lang="vi-VN" sz="2600" dirty="0">
                <a:solidFill>
                  <a:srgbClr val="FF0000"/>
                </a:solidFill>
              </a:rPr>
              <a:t> </a:t>
            </a:r>
            <a:r>
              <a:rPr lang="vi-VN" sz="2600" dirty="0"/>
              <a:t>Những bông hoa màu trắng dịu, cánh hoa trong suốt lung linh. Hoa nở nhiều đến nỗi cả bụi như phủ đầy tuyết trắng. Hàng xóm đi qua trông thấy bụi hoa hồng dưới cửa sổ, đều hỏi:</a:t>
            </a:r>
          </a:p>
          <a:p>
            <a:pPr algn="just"/>
            <a:r>
              <a:rPr lang="en-US" sz="2600" dirty="0"/>
              <a:t>     </a:t>
            </a:r>
            <a:r>
              <a:rPr lang="vi-VN" sz="2600" dirty="0"/>
              <a:t>– Đây là giống hoa mới phải không?</a:t>
            </a:r>
          </a:p>
          <a:p>
            <a:pPr algn="just"/>
            <a:r>
              <a:rPr lang="en-US" sz="2600" dirty="0"/>
              <a:t>     </a:t>
            </a:r>
            <a:r>
              <a:rPr lang="vi-VN" sz="2600" dirty="0"/>
              <a:t>– Không ạ! Vẫn giống cây đó thôi.</a:t>
            </a:r>
          </a:p>
          <a:p>
            <a:pPr algn="just"/>
            <a:r>
              <a:rPr lang="en-US" sz="2600" dirty="0"/>
              <a:t>     </a:t>
            </a:r>
            <a:r>
              <a:rPr lang="vi-VN" sz="2600" dirty="0"/>
              <a:t>Ta-nhi-a chỉ cho mọi người khóm hồng cũ: Hoa của chúng nhỏ hơn và không rực rỡ bằng. </a:t>
            </a:r>
            <a:r>
              <a:rPr lang="vi-VN" sz="2600" u="sng" dirty="0">
                <a:solidFill>
                  <a:srgbClr val="FF0000"/>
                </a:solidFill>
              </a:rPr>
              <a:t>Kì lạ thay</a:t>
            </a:r>
            <a:r>
              <a:rPr lang="vi-VN" sz="2600" dirty="0"/>
              <a:t>, cây hoa huệ dưới cửa sổ giờ đây cũng đẹp </a:t>
            </a:r>
            <a:r>
              <a:rPr lang="vi-VN" sz="2600" u="sng" dirty="0">
                <a:solidFill>
                  <a:srgbClr val="FF0000"/>
                </a:solidFill>
              </a:rPr>
              <a:t>trội</a:t>
            </a:r>
            <a:r>
              <a:rPr lang="vi-VN" sz="2600" dirty="0"/>
              <a:t> hơn hẳn những cây mà nó sống cạnh trước kia. Những bông huệ </a:t>
            </a:r>
            <a:r>
              <a:rPr lang="vi-VN" sz="2600" u="sng" dirty="0">
                <a:solidFill>
                  <a:srgbClr val="FF0000"/>
                </a:solidFill>
              </a:rPr>
              <a:t>trắng muốt</a:t>
            </a:r>
            <a:r>
              <a:rPr lang="vi-VN" sz="2600" dirty="0"/>
              <a:t>, </a:t>
            </a:r>
            <a:r>
              <a:rPr lang="vi-VN" sz="2600" u="sng" dirty="0">
                <a:solidFill>
                  <a:srgbClr val="FF0000"/>
                </a:solidFill>
              </a:rPr>
              <a:t>đẹp như một nàng tiên</a:t>
            </a:r>
            <a:r>
              <a:rPr lang="vi-VN" sz="2600" dirty="0"/>
              <a:t> trong truyện cổ tích.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92" y="1666659"/>
            <a:ext cx="2709402" cy="5247863"/>
          </a:xfrm>
          <a:prstGeom prst="rect">
            <a:avLst/>
          </a:prstGeom>
        </p:spPr>
      </p:pic>
    </p:spTree>
    <p:extLst>
      <p:ext uri="{BB962C8B-B14F-4D97-AF65-F5344CB8AC3E}">
        <p14:creationId xmlns:p14="http://schemas.microsoft.com/office/powerpoint/2010/main" val="3784705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5225"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387004" y="2762572"/>
            <a:ext cx="5937241" cy="2752934"/>
          </a:xfrm>
          <a:prstGeom prst="rect">
            <a:avLst/>
          </a:prstGeom>
        </p:spPr>
      </p:pic>
    </p:spTree>
    <p:extLst>
      <p:ext uri="{BB962C8B-B14F-4D97-AF65-F5344CB8AC3E}">
        <p14:creationId xmlns:p14="http://schemas.microsoft.com/office/powerpoint/2010/main" val="248358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6420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106698" y="5615507"/>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437573" y="250665"/>
            <a:ext cx="1137672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1"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3441734" y="5573678"/>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4"/>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24519" y="385978"/>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 name="Group 3"/>
          <p:cNvGrpSpPr/>
          <p:nvPr/>
        </p:nvGrpSpPr>
        <p:grpSpPr>
          <a:xfrm>
            <a:off x="1904271" y="805199"/>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3996029" y="213572"/>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6024819" y="632793"/>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61757" y="266380"/>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625415" y="248231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484255" y="2918258"/>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4457999" y="2489424"/>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8706716" y="2975467"/>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6589182" y="2274531"/>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7805213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57379" y="1270517"/>
            <a:ext cx="11299272" cy="538080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6fc417983c9675ce1b60e983870aeb8a"/>
          <p:cNvPicPr/>
          <p:nvPr/>
        </p:nvPicPr>
        <p:blipFill>
          <a:blip r:embed="rId4"/>
          <a:stretch>
            <a:fillRect/>
          </a:stretch>
        </p:blipFill>
        <p:spPr>
          <a:xfrm>
            <a:off x="1248753" y="4380010"/>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5" name="Group 4"/>
          <p:cNvGrpSpPr/>
          <p:nvPr/>
        </p:nvGrpSpPr>
        <p:grpSpPr>
          <a:xfrm>
            <a:off x="935615" y="1852626"/>
            <a:ext cx="4185346" cy="1053974"/>
            <a:chOff x="515022" y="1190686"/>
            <a:chExt cx="4185346" cy="1455237"/>
          </a:xfrm>
        </p:grpSpPr>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6"/>
              <a:ext cx="2033625" cy="1455237"/>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838541" y="1682945"/>
              <a:ext cx="38618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từ</a:t>
              </a:r>
              <a:endParaRPr kumimoji="0" lang="zh-CN" altLang="en-US" sz="28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 name="Group 2"/>
          <p:cNvGrpSpPr/>
          <p:nvPr/>
        </p:nvGrpSpPr>
        <p:grpSpPr>
          <a:xfrm>
            <a:off x="1901956" y="1281576"/>
            <a:ext cx="3599235" cy="4144570"/>
            <a:chOff x="641033" y="1458854"/>
            <a:chExt cx="3599235" cy="4144570"/>
          </a:xfrm>
        </p:grpSpPr>
        <p:pic>
          <p:nvPicPr>
            <p:cNvPr id="2050"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a:t>
              </a: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ườn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8" name="Group 17"/>
          <p:cNvGrpSpPr/>
          <p:nvPr/>
        </p:nvGrpSpPr>
        <p:grpSpPr>
          <a:xfrm>
            <a:off x="5030551" y="468178"/>
            <a:ext cx="3599235" cy="4144570"/>
            <a:chOff x="641033" y="1458854"/>
            <a:chExt cx="3599235" cy="4144570"/>
          </a:xfrm>
        </p:grpSpPr>
        <p:pic>
          <p:nvPicPr>
            <p:cNvPr id="1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cây</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7" name="Group 26"/>
          <p:cNvGrpSpPr/>
          <p:nvPr/>
        </p:nvGrpSpPr>
        <p:grpSpPr>
          <a:xfrm>
            <a:off x="8136826" y="1139541"/>
            <a:ext cx="3599235" cy="4144570"/>
            <a:chOff x="641033" y="1458854"/>
            <a:chExt cx="3599235" cy="4144570"/>
          </a:xfrm>
        </p:grpSpPr>
        <p:pic>
          <p:nvPicPr>
            <p:cNvPr id="28"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8" name="Group 37"/>
          <p:cNvGrpSpPr/>
          <p:nvPr/>
        </p:nvGrpSpPr>
        <p:grpSpPr>
          <a:xfrm>
            <a:off x="3862323" y="3132272"/>
            <a:ext cx="3599235" cy="4144570"/>
            <a:chOff x="641033" y="1458854"/>
            <a:chExt cx="3599235" cy="4144570"/>
          </a:xfrm>
        </p:grpSpPr>
        <p:pic>
          <p:nvPicPr>
            <p:cNvPr id="39" name="Picture 2"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hoa</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1" name="Group 40"/>
          <p:cNvGrpSpPr/>
          <p:nvPr/>
        </p:nvGrpSpPr>
        <p:grpSpPr>
          <a:xfrm>
            <a:off x="6750612" y="3905436"/>
            <a:ext cx="3541191" cy="2866678"/>
            <a:chOff x="4029021" y="-1259380"/>
            <a:chExt cx="3541191" cy="2866678"/>
          </a:xfrm>
        </p:grpSpPr>
        <p:pic>
          <p:nvPicPr>
            <p:cNvPr id="42" name="Picture 4"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053886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5022" y="1167318"/>
            <a:ext cx="11299272" cy="53449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51480" y="1995663"/>
            <a:ext cx="4568116" cy="1019542"/>
            <a:chOff x="15299923" y="3008709"/>
            <a:chExt cx="4568116" cy="1019542"/>
          </a:xfrm>
        </p:grpSpPr>
        <p:pic>
          <p:nvPicPr>
            <p:cNvPr id="6" name="图片 5" descr="f942c5803785d49a0cdf446b75c7280d"/>
            <p:cNvPicPr>
              <a:picLocks noChangeAspect="1"/>
            </p:cNvPicPr>
            <p:nvPr/>
          </p:nvPicPr>
          <p:blipFill>
            <a:blip r:embed="rId4"/>
            <a:stretch>
              <a:fillRect/>
            </a:stretch>
          </p:blipFill>
          <p:spPr>
            <a:xfrm>
              <a:off x="15299923" y="3008709"/>
              <a:ext cx="2230417" cy="1019542"/>
            </a:xfrm>
            <a:prstGeom prst="rect">
              <a:avLst/>
            </a:prstGeom>
          </p:spPr>
        </p:pic>
        <p:sp>
          <p:nvSpPr>
            <p:cNvPr id="31" name="Text Box 16"/>
            <p:cNvSpPr txBox="1">
              <a:spLocks noChangeArrowheads="1"/>
            </p:cNvSpPr>
            <p:nvPr/>
          </p:nvSpPr>
          <p:spPr bwMode="auto">
            <a:xfrm>
              <a:off x="15649009" y="3246946"/>
              <a:ext cx="4219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lang="vi-VN" altLang="zh-CN" sz="3200" b="1" dirty="0">
                  <a:ln w="18415" cmpd="sng">
                    <a:noFill/>
                    <a:prstDash val="solid"/>
                  </a:ln>
                  <a:solidFill>
                    <a:prstClr val="black"/>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Động từ</a:t>
              </a:r>
              <a:endParaRPr kumimoji="0" lang="zh-CN" altLang="en-US" sz="3200" b="1" i="0" u="none" strike="noStrike" kern="1200" cap="none" spc="0" normalizeH="0" baseline="0" noProof="0" dirty="0">
                <a:ln w="18415" cmpd="sng">
                  <a:noFill/>
                  <a:prstDash val="solid"/>
                </a:ln>
                <a:solidFill>
                  <a:prstClr val="black"/>
                </a:solidFill>
                <a:effectLst/>
                <a:uLnTx/>
                <a:uFillTx/>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pic>
        <p:nvPicPr>
          <p:cNvPr id="9" name="图片 8" descr="6fc417983c9675ce1b60e983870aeb8a"/>
          <p:cNvPicPr/>
          <p:nvPr/>
        </p:nvPicPr>
        <p:blipFill>
          <a:blip r:embed="rId5"/>
          <a:stretch>
            <a:fillRect/>
          </a:stretch>
        </p:blipFill>
        <p:spPr>
          <a:xfrm>
            <a:off x="9004698" y="4111875"/>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11361906"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Xếp</a:t>
            </a:r>
            <a:r>
              <a:rPr kumimoji="0" lang="vi-VN" altLang="zh-CN" sz="4400" b="0" i="0" u="none" strike="noStrike" kern="1200" cap="none" spc="0" normalizeH="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các từ dưới đây vào nhóm thích hợp:</a:t>
            </a:r>
            <a:endParaRPr kumimoji="0" lang="en-US" altLang="zh-CN" sz="44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grpSp>
        <p:nvGrpSpPr>
          <p:cNvPr id="4" name="Group 3"/>
          <p:cNvGrpSpPr/>
          <p:nvPr/>
        </p:nvGrpSpPr>
        <p:grpSpPr>
          <a:xfrm>
            <a:off x="2792792" y="595752"/>
            <a:ext cx="3541191" cy="2866678"/>
            <a:chOff x="4029021" y="-1259380"/>
            <a:chExt cx="3541191" cy="2866678"/>
          </a:xfrm>
        </p:grpSpPr>
        <p:pic>
          <p:nvPicPr>
            <p:cNvPr id="205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21" name="Group 20"/>
          <p:cNvGrpSpPr/>
          <p:nvPr/>
        </p:nvGrpSpPr>
        <p:grpSpPr>
          <a:xfrm>
            <a:off x="5704419" y="1452238"/>
            <a:ext cx="3541191" cy="2866678"/>
            <a:chOff x="4029021" y="-1259380"/>
            <a:chExt cx="3541191" cy="2866678"/>
          </a:xfrm>
        </p:grpSpPr>
        <p:pic>
          <p:nvPicPr>
            <p:cNvPr id="22"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trồng</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2" name="Group 31"/>
          <p:cNvGrpSpPr/>
          <p:nvPr/>
        </p:nvGrpSpPr>
        <p:grpSpPr>
          <a:xfrm>
            <a:off x="26637" y="2623245"/>
            <a:ext cx="3599235" cy="4144570"/>
            <a:chOff x="641033" y="1458854"/>
            <a:chExt cx="3599235" cy="4144570"/>
          </a:xfrm>
        </p:grpSpPr>
        <p:pic>
          <p:nvPicPr>
            <p:cNvPr id="33"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35" name="Group 34"/>
          <p:cNvGrpSpPr/>
          <p:nvPr/>
        </p:nvGrpSpPr>
        <p:grpSpPr>
          <a:xfrm>
            <a:off x="2536059" y="3229193"/>
            <a:ext cx="3541191" cy="2866678"/>
            <a:chOff x="4029021" y="-1259380"/>
            <a:chExt cx="3541191" cy="2866678"/>
          </a:xfrm>
        </p:grpSpPr>
        <p:pic>
          <p:nvPicPr>
            <p:cNvPr id="36" name="Picture 4" descr="Free vector green trees leaves flat icons set of oak aspen linden maple chestnut clover plants isolated vector illustration"/>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4221" b="70665" l="32010" r="45323"/>
                      </a14:imgEffect>
                    </a14:imgLayer>
                  </a14:imgProps>
                </a:ext>
                <a:ext uri="{28A0092B-C50C-407E-A947-70E740481C1C}">
                  <a14:useLocalDpi xmlns:a14="http://schemas.microsoft.com/office/drawing/2010/main" val="0"/>
                </a:ext>
              </a:extLst>
            </a:blip>
            <a:srcRect l="30346" t="52165" r="53013" b="27279"/>
            <a:stretch/>
          </p:blipFill>
          <p:spPr bwMode="auto">
            <a:xfrm rot="7816624">
              <a:off x="4366278" y="-1596637"/>
              <a:ext cx="2866678" cy="354119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4874964" y="39741"/>
              <a:ext cx="2065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40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hỏi</a:t>
              </a:r>
              <a:endParaRPr kumimoji="0" lang="zh-CN" altLang="en-US" sz="40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44" name="Group 43"/>
          <p:cNvGrpSpPr/>
          <p:nvPr/>
        </p:nvGrpSpPr>
        <p:grpSpPr>
          <a:xfrm>
            <a:off x="5248183" y="3186297"/>
            <a:ext cx="3599235" cy="4144570"/>
            <a:chOff x="641033" y="1458854"/>
            <a:chExt cx="3599235" cy="4144570"/>
          </a:xfrm>
        </p:grpSpPr>
        <p:pic>
          <p:nvPicPr>
            <p:cNvPr id="45" name="Picture 2" descr="Free vector green trees leaves flat icons set of oak aspen linden maple chestnut clover plants isolated vector illustration"/>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1153" b="48381" l="51098" r="70936"/>
                      </a14:imgEffect>
                    </a14:imgLayer>
                  </a14:imgProps>
                </a:ext>
                <a:ext uri="{28A0092B-C50C-407E-A947-70E740481C1C}">
                  <a14:useLocalDpi xmlns:a14="http://schemas.microsoft.com/office/drawing/2010/main" val="0"/>
                </a:ext>
              </a:extLst>
            </a:blip>
            <a:srcRect l="48618" t="28999" r="26584" b="49466"/>
            <a:stretch/>
          </p:blipFill>
          <p:spPr bwMode="auto">
            <a:xfrm rot="7037751">
              <a:off x="368366" y="1731521"/>
              <a:ext cx="4144570" cy="3599235"/>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1817497" y="3358733"/>
              <a:ext cx="17046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vi-VN" altLang="zh-CN" sz="3600" b="1" dirty="0">
                  <a:ln w="18415" cmpd="sng">
                    <a:noFill/>
                    <a:prstDash val="solid"/>
                  </a:ln>
                  <a:solidFill>
                    <a:schemeClr val="tx1">
                      <a:lumMod val="95000"/>
                      <a:lumOff val="5000"/>
                    </a:schemeClr>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ngắm</a:t>
              </a:r>
              <a:endParaRPr kumimoji="0" lang="zh-CN" altLang="en-US" sz="3600" b="1" i="0" u="none" strike="noStrike" kern="1200" cap="none" spc="0" normalizeH="0" baseline="0" noProof="0" dirty="0">
                <a:ln w="18415" cmpd="sng">
                  <a:noFill/>
                  <a:prstDash val="solid"/>
                </a:ln>
                <a:solidFill>
                  <a:schemeClr val="tx1">
                    <a:lumMod val="95000"/>
                    <a:lumOff val="5000"/>
                  </a:schemeClr>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2983834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458C440F-76F5-A84B-8BD3-D571FDFF7F77}"/>
              </a:ext>
            </a:extLst>
          </p:cNvPr>
          <p:cNvSpPr txBox="1"/>
          <p:nvPr/>
        </p:nvSpPr>
        <p:spPr>
          <a:xfrm>
            <a:off x="0" y="303733"/>
            <a:ext cx="12192000" cy="193899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40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Đóng vai cây hoa hồng hoặc hoa huệ, </a:t>
            </a:r>
            <a:endParaRPr lang="en-US" altLang="zh-CN" sz="40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err="1">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đặt</a:t>
            </a:r>
            <a:r>
              <a:rPr lang="vi-VN" altLang="zh-CN" sz="40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câu nêu cảm xúc của cây khi trở nên đẹp hơn.</a:t>
            </a:r>
            <a:endParaRPr lang="en-US" altLang="zh-CN" sz="40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dirty="0">
                <a:solidFill>
                  <a:srgbClr val="C0000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Tìm động từ chỉ cảm xúc trong câu em đặt.</a:t>
            </a:r>
            <a:endParaRPr kumimoji="0" lang="en-US"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endParaRPr>
          </a:p>
        </p:txBody>
      </p:sp>
    </p:spTree>
    <p:extLst>
      <p:ext uri="{BB962C8B-B14F-4D97-AF65-F5344CB8AC3E}">
        <p14:creationId xmlns:p14="http://schemas.microsoft.com/office/powerpoint/2010/main" val="10385092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7130722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hám Phá Khoa Học Mầm Non Phần 1 -Vòng đời phát triển của cây">
            <a:hlinkClick r:id="" action="ppaction://media"/>
          </p:cNvPr>
          <p:cNvPicPr>
            <a:picLocks noChangeAspect="1"/>
          </p:cNvPicPr>
          <p:nvPr>
            <a:videoFile r:link="rId1"/>
            <p:extLst>
              <p:ext uri="{DAA4B4D4-6D71-4841-9C94-3DE7FCFB9230}">
                <p14:media xmlns:p14="http://schemas.microsoft.com/office/powerpoint/2010/main" r:embed="rId2">
                  <p14:trim st="75509" end="165043.3"/>
                </p14:media>
              </p:ext>
            </p:extLst>
          </p:nvPr>
        </p:nvPicPr>
        <p:blipFill>
          <a:blip r:embed="rId5"/>
          <a:stretch>
            <a:fillRect/>
          </a:stretch>
        </p:blipFill>
        <p:spPr>
          <a:xfrm>
            <a:off x="2539999" y="528660"/>
            <a:ext cx="9581403" cy="5389539"/>
          </a:xfrm>
          <a:prstGeom prst="rect">
            <a:avLst/>
          </a:prstGeom>
        </p:spPr>
      </p:pic>
      <p:pic>
        <p:nvPicPr>
          <p:cNvPr id="2" name="图片 1" descr="1_0000s_0002_10"/>
          <p:cNvPicPr>
            <a:picLocks noChangeAspect="1"/>
          </p:cNvPicPr>
          <p:nvPr/>
        </p:nvPicPr>
        <p:blipFill>
          <a:blip r:embed="rId6"/>
          <a:srcRect l="7213" r="60686" b="11960"/>
          <a:stretch>
            <a:fillRect/>
          </a:stretch>
        </p:blipFill>
        <p:spPr>
          <a:xfrm>
            <a:off x="66675" y="2438400"/>
            <a:ext cx="3265805" cy="4478020"/>
          </a:xfrm>
          <a:prstGeom prst="rect">
            <a:avLst/>
          </a:prstGeom>
        </p:spPr>
      </p:pic>
      <p:grpSp>
        <p:nvGrpSpPr>
          <p:cNvPr id="3" name="Group 2">
            <a:extLst>
              <a:ext uri="{FF2B5EF4-FFF2-40B4-BE49-F238E27FC236}">
                <a16:creationId xmlns:a16="http://schemas.microsoft.com/office/drawing/2014/main" id="{D5C5EF65-1137-0E44-AD90-2E58E956B072}"/>
              </a:ext>
            </a:extLst>
          </p:cNvPr>
          <p:cNvGrpSpPr/>
          <p:nvPr/>
        </p:nvGrpSpPr>
        <p:grpSpPr>
          <a:xfrm>
            <a:off x="171837" y="144211"/>
            <a:ext cx="3265805" cy="2689225"/>
            <a:chOff x="4331972" y="892174"/>
            <a:chExt cx="3265805" cy="2689225"/>
          </a:xfrm>
        </p:grpSpPr>
        <p:pic>
          <p:nvPicPr>
            <p:cNvPr id="7" name="图片 6" descr="4ec47f6aae8fa037024babeede2631b9"/>
            <p:cNvPicPr/>
            <p:nvPr/>
          </p:nvPicPr>
          <p:blipFill>
            <a:blip r:embed="rId7"/>
            <a:stretch>
              <a:fillRect/>
            </a:stretch>
          </p:blipFill>
          <p:spPr>
            <a:xfrm>
              <a:off x="4331972" y="892174"/>
              <a:ext cx="3265805" cy="2689225"/>
            </a:xfrm>
            <a:prstGeom prst="rect">
              <a:avLst/>
            </a:prstGeom>
          </p:spPr>
        </p:pic>
        <p:sp>
          <p:nvSpPr>
            <p:cNvPr id="305" name="文本框 304"/>
            <p:cNvSpPr txBox="1"/>
            <p:nvPr/>
          </p:nvSpPr>
          <p:spPr bwMode="auto">
            <a:xfrm>
              <a:off x="4486639" y="1712198"/>
              <a:ext cx="30059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Chia sẻ</a:t>
              </a:r>
              <a:r>
                <a:rPr kumimoji="0" lang="vi-VN" sz="3200" b="0" i="0" u="none" strike="noStrike" kern="1200" cap="none" spc="0" normalizeH="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về cách trồng và chăm sóc cây</a:t>
              </a:r>
              <a:endParaRPr kumimoji="0" lang="zh-CN" altLang="en-US" sz="1800" b="0" i="0" u="none" strike="noStrike" kern="1200" cap="none" spc="0" normalizeH="0" baseline="0" noProof="0" dirty="0">
                <a:ln w="18415" cmpd="sng">
                  <a:noFill/>
                  <a:prstDash val="solid"/>
                </a:ln>
                <a:solidFill>
                  <a:srgbClr val="E7E6E6">
                    <a:lumMod val="50000"/>
                  </a:srgb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4" name="Rectangle 3"/>
          <p:cNvSpPr/>
          <p:nvPr/>
        </p:nvSpPr>
        <p:spPr>
          <a:xfrm>
            <a:off x="3332480" y="-682494"/>
            <a:ext cx="6096000" cy="646331"/>
          </a:xfrm>
          <a:prstGeom prst="rect">
            <a:avLst/>
          </a:prstGeom>
        </p:spPr>
        <p:txBody>
          <a:bodyPr>
            <a:spAutoFit/>
          </a:bodyPr>
          <a:lstStyle/>
          <a:p>
            <a:r>
              <a:rPr lang="vi-VN" dirty="0">
                <a:hlinkClick r:id="rId8"/>
              </a:rPr>
              <a:t>Khám Phá Khoa Học Mầm Non Phần 1 -Vòng đời phát triển của cây - YouTube</a:t>
            </a:r>
            <a:endParaRPr lang="en-US" dirty="0"/>
          </a:p>
        </p:txBody>
      </p:sp>
    </p:spTree>
    <p:extLst>
      <p:ext uri="{BB962C8B-B14F-4D97-AF65-F5344CB8AC3E}">
        <p14:creationId xmlns:p14="http://schemas.microsoft.com/office/powerpoint/2010/main" val="27117649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9074232" cy="1754326"/>
            <a:chOff x="3141118" y="2249202"/>
            <a:chExt cx="8441403" cy="1754326"/>
          </a:xfrm>
        </p:grpSpPr>
        <p:sp>
          <p:nvSpPr>
            <p:cNvPr id="68" name="矩形 67"/>
            <p:cNvSpPr/>
            <p:nvPr/>
          </p:nvSpPr>
          <p:spPr>
            <a:xfrm>
              <a:off x="4475957" y="2249202"/>
              <a:ext cx="7106564" cy="175432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lang="vi-VN" altLang="zh-CN" sz="360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9600" b="1" i="0" u="none" strike="noStrike" kern="1200" cap="none" spc="0" normalizeH="0" baseline="0" noProof="0" dirty="0">
                <a:ln w="6600">
                  <a:solidFill>
                    <a:srgbClr val="ED7D31"/>
                  </a:solidFill>
                  <a:prstDash val="solid"/>
                </a:ln>
                <a:solidFill>
                  <a:srgbClr val="72016A"/>
                </a:solidFill>
                <a:effectLst>
                  <a:outerShdw dist="38100" dir="2700000" algn="tl" rotWithShape="0">
                    <a:srgbClr val="ED7D31"/>
                  </a:outerShdw>
                </a:effectLst>
                <a:uLnTx/>
                <a:uFillTx/>
                <a:latin typeface="#9Slide03 SVNNexa Rust Sans Bla" panose="020B0606040200020203" pitchFamily="34" charset="0"/>
                <a:ea typeface="+mn-ea"/>
                <a:cs typeface="+mn-cs"/>
              </a:rPr>
              <a:t>TẠM BIỆT CÁC EM</a:t>
            </a:r>
          </a:p>
        </p:txBody>
      </p:sp>
    </p:spTree>
    <p:extLst>
      <p:ext uri="{BB962C8B-B14F-4D97-AF65-F5344CB8AC3E}">
        <p14:creationId xmlns:p14="http://schemas.microsoft.com/office/powerpoint/2010/main" val="4069988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0635"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p:cNvPicPr>
            <a:picLocks noChangeAspect="1"/>
          </p:cNvPicPr>
          <p:nvPr/>
        </p:nvPicPr>
        <p:blipFill>
          <a:blip r:embed="rId7"/>
          <a:stretch>
            <a:fillRect/>
          </a:stretch>
        </p:blipFill>
        <p:spPr>
          <a:xfrm>
            <a:off x="-2428146" y="-318016"/>
            <a:ext cx="13509907" cy="6846401"/>
          </a:xfrm>
          <a:prstGeom prst="rect">
            <a:avLst/>
          </a:prstGeom>
        </p:spPr>
      </p:pic>
    </p:spTree>
    <p:extLst>
      <p:ext uri="{BB962C8B-B14F-4D97-AF65-F5344CB8AC3E}">
        <p14:creationId xmlns:p14="http://schemas.microsoft.com/office/powerpoint/2010/main" val="2639958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90" y="5783288"/>
            <a:ext cx="10842875" cy="655397"/>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27" y="3893006"/>
            <a:ext cx="11538857" cy="17630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7284" y="973268"/>
            <a:ext cx="6546087" cy="1573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3" y="2533802"/>
            <a:ext cx="11538857" cy="1328021"/>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406503" y="1538102"/>
            <a:ext cx="5276872"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b="1" dirty="0">
                <a:solidFill>
                  <a:srgbClr val="FF0000"/>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Yêu cầu cần đạt</a:t>
            </a:r>
            <a:endParaRPr kumimoji="0" lang="zh-CN" altLang="en-US" sz="2800" b="1" i="0" u="none" strike="noStrike" kern="1200" cap="none" spc="0" normalizeH="0" baseline="0" noProof="0" dirty="0">
              <a:ln>
                <a:noFill/>
              </a:ln>
              <a:solidFill>
                <a:srgbClr val="FF0000"/>
              </a:solidFill>
              <a:effectLst/>
              <a:uLnTx/>
              <a:uFillTx/>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321251" y="2547084"/>
            <a:ext cx="10870749" cy="4247317"/>
          </a:xfrm>
          <a:prstGeom prst="rect">
            <a:avLst/>
          </a:prstGeom>
          <a:noFill/>
        </p:spPr>
        <p:txBody>
          <a:bodyPr wrap="square" rtlCol="0">
            <a:spAutoFit/>
          </a:bodyPr>
          <a:lstStyle/>
          <a:p>
            <a:pPr algn="just">
              <a:lnSpc>
                <a:spcPct val="200000"/>
              </a:lnSpc>
            </a:pPr>
            <a:r>
              <a:rPr lang="vi-VN" sz="2000" b="1" dirty="0">
                <a:solidFill>
                  <a:srgbClr val="002060"/>
                </a:solidFill>
                <a:ea typeface="Cambria" panose="02040503050406030204" pitchFamily="18" charset="0"/>
                <a:cs typeface="Times New Roman" panose="02020603050405020304" pitchFamily="18" charset="0"/>
              </a:rPr>
              <a:t>1.</a:t>
            </a:r>
            <a:r>
              <a:rPr lang="en-US" sz="2000" b="1" dirty="0" err="1">
                <a:solidFill>
                  <a:srgbClr val="002060"/>
                </a:solidFill>
                <a:ea typeface="Cambria" panose="02040503050406030204" pitchFamily="18" charset="0"/>
                <a:cs typeface="Times New Roman" panose="02020603050405020304" pitchFamily="18" charset="0"/>
              </a:rPr>
              <a:t>Đọc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đúng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diễn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 </a:t>
            </a:r>
            <a:r>
              <a:rPr lang="en-US" sz="2000" b="1" dirty="0" err="1">
                <a:solidFill>
                  <a:srgbClr val="002060"/>
                </a:solidFill>
                <a:ea typeface="Cambria" panose="02040503050406030204" pitchFamily="18" charset="0"/>
                <a:cs typeface="Times New Roman" panose="02020603050405020304" pitchFamily="18" charset="0"/>
              </a:rPr>
              <a:t>biết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nhấn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giọng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vào</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những</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từ</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ngữ</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cần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thiết</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để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thể</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hiện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cảm</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xúc</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suy</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nghĩ</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của</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nhân</a:t>
            </a:r>
            <a:r>
              <a:rPr lang="en-US" sz="2000" b="1" dirty="0">
                <a:solidFill>
                  <a:srgbClr val="002060"/>
                </a:solidFill>
                <a:ea typeface="Cambria" panose="02040503050406030204" pitchFamily="18" charset="0"/>
                <a:cs typeface="Times New Roman" panose="02020603050405020304" pitchFamily="18" charset="0"/>
              </a:rPr>
              <a:t> </a:t>
            </a:r>
            <a:r>
              <a:rPr lang="en-US" sz="2000" b="1" dirty="0" err="1">
                <a:solidFill>
                  <a:srgbClr val="002060"/>
                </a:solidFill>
                <a:ea typeface="Cambria" panose="02040503050406030204" pitchFamily="18" charset="0"/>
                <a:cs typeface="Times New Roman" panose="02020603050405020304" pitchFamily="18" charset="0"/>
              </a:rPr>
              <a:t>vật</a:t>
            </a:r>
            <a:r>
              <a:rPr lang="en-US" sz="2000" b="1" dirty="0">
                <a:solidFill>
                  <a:srgbClr val="002060"/>
                </a:solidFill>
                <a:ea typeface="Cambria" panose="02040503050406030204" pitchFamily="18" charset="0"/>
                <a:cs typeface="Times New Roman" panose="02020603050405020304" pitchFamily="18" charset="0"/>
              </a:rPr>
              <a:t> </a:t>
            </a:r>
            <a:r>
              <a:rPr lang="en-US" sz="2000" b="1" dirty="0">
                <a:solidFill>
                  <a:srgbClr val="00B050"/>
                </a:solidFill>
                <a:ea typeface="Cambria" panose="02040503050406030204" pitchFamily="18" charset="0"/>
                <a:cs typeface="Times New Roman" panose="02020603050405020304" pitchFamily="18" charset="0"/>
              </a:rPr>
              <a:t>.</a:t>
            </a:r>
          </a:p>
          <a:p>
            <a:pPr algn="just">
              <a:lnSpc>
                <a:spcPct val="200000"/>
              </a:lnSpc>
            </a:pPr>
            <a:r>
              <a:rPr lang="vi-VN" sz="2000" b="1" dirty="0">
                <a:solidFill>
                  <a:srgbClr val="7030A0"/>
                </a:solidFill>
                <a:ea typeface="Cambria" panose="02040503050406030204" pitchFamily="18" charset="0"/>
                <a:cs typeface="Times New Roman" panose="02020603050405020304" pitchFamily="18" charset="0"/>
              </a:rPr>
              <a:t>2.</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biết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trình</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các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việc</a:t>
            </a:r>
            <a:r>
              <a:rPr lang="en-US" sz="2000" b="1" dirty="0">
                <a:solidFill>
                  <a:srgbClr val="7030A0"/>
                </a:solidFill>
                <a:ea typeface="Cambria" panose="02040503050406030204" pitchFamily="18" charset="0"/>
                <a:cs typeface="Times New Roman" panose="02020603050405020304" pitchFamily="18" charset="0"/>
              </a:rPr>
              <a:t> qua </a:t>
            </a:r>
            <a:r>
              <a:rPr lang="en-US" sz="2000" b="1" dirty="0" err="1">
                <a:solidFill>
                  <a:srgbClr val="7030A0"/>
                </a:solidFill>
                <a:ea typeface="Cambria" panose="02040503050406030204" pitchFamily="18" charset="0"/>
                <a:cs typeface="Times New Roman" panose="02020603050405020304" pitchFamily="18" charset="0"/>
              </a:rPr>
              <a:t>lời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chuyện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chú</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gà</a:t>
            </a:r>
            <a:r>
              <a:rPr lang="en-US" sz="2000" b="1" dirty="0">
                <a:solidFill>
                  <a:srgbClr val="7030A0"/>
                </a:solidFill>
                <a:ea typeface="Cambria" panose="02040503050406030204" pitchFamily="18" charset="0"/>
                <a:cs typeface="Times New Roman" panose="02020603050405020304" pitchFamily="18" charset="0"/>
              </a:rPr>
              <a:t> con, </a:t>
            </a:r>
            <a:r>
              <a:rPr lang="en-US" sz="2000" b="1" dirty="0" err="1">
                <a:solidFill>
                  <a:srgbClr val="7030A0"/>
                </a:solidFill>
                <a:ea typeface="Cambria" panose="02040503050406030204" pitchFamily="18" charset="0"/>
                <a:cs typeface="Times New Roman" panose="02020603050405020304" pitchFamily="18" charset="0"/>
              </a:rPr>
              <a:t>gắn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với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thời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không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gian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địa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cụ</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thể</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nhận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xét</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được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đặc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điểm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cuộc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sống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cùng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những</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cảm</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xúc</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suy nghĩ, băn khoăn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của</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nhân</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vật</a:t>
            </a:r>
            <a:r>
              <a:rPr lang="en-US" sz="2000" b="1" dirty="0">
                <a:solidFill>
                  <a:srgbClr val="7030A0"/>
                </a:solidFill>
                <a:ea typeface="Cambria" panose="02040503050406030204" pitchFamily="18" charset="0"/>
                <a:cs typeface="Times New Roman" panose="02020603050405020304" pitchFamily="18" charset="0"/>
              </a:rPr>
              <a:t> </a:t>
            </a:r>
            <a:r>
              <a:rPr lang="vi-VN" sz="2000" b="1" dirty="0">
                <a:solidFill>
                  <a:srgbClr val="7030A0"/>
                </a:solidFill>
                <a:ea typeface="Cambria" panose="02040503050406030204" pitchFamily="18" charset="0"/>
                <a:cs typeface="Times New Roman" panose="02020603050405020304" pitchFamily="18" charset="0"/>
              </a:rPr>
              <a:t>trước</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sự</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thay</a:t>
            </a:r>
            <a:r>
              <a:rPr lang="en-US" sz="2000" b="1" dirty="0">
                <a:solidFill>
                  <a:srgbClr val="7030A0"/>
                </a:solidFill>
                <a:ea typeface="Cambria" panose="02040503050406030204" pitchFamily="18" charset="0"/>
                <a:cs typeface="Times New Roman" panose="02020603050405020304" pitchFamily="18" charset="0"/>
              </a:rPr>
              <a:t> </a:t>
            </a:r>
            <a:r>
              <a:rPr lang="en-US" sz="2000" b="1" dirty="0" err="1">
                <a:solidFill>
                  <a:srgbClr val="7030A0"/>
                </a:solidFill>
                <a:ea typeface="Cambria" panose="02040503050406030204" pitchFamily="18" charset="0"/>
                <a:cs typeface="Times New Roman" panose="02020603050405020304" pitchFamily="18" charset="0"/>
              </a:rPr>
              <a:t>đổi</a:t>
            </a:r>
            <a:r>
              <a:rPr lang="vi-VN" sz="2000" b="1" dirty="0">
                <a:solidFill>
                  <a:srgbClr val="7030A0"/>
                </a:solidFill>
                <a:ea typeface="Cambria" panose="02040503050406030204" pitchFamily="18" charset="0"/>
                <a:cs typeface="Times New Roman" panose="02020603050405020304" pitchFamily="18" charset="0"/>
              </a:rPr>
              <a:t>.</a:t>
            </a:r>
          </a:p>
          <a:p>
            <a:pPr lvl="0" algn="just">
              <a:lnSpc>
                <a:spcPct val="200000"/>
              </a:lnSpc>
            </a:pPr>
            <a:r>
              <a:rPr lang="vi-VN" sz="2000" b="1" kern="0" dirty="0">
                <a:solidFill>
                  <a:srgbClr val="FF0066"/>
                </a:solidFill>
                <a:cs typeface="Times New Roman" panose="02020603050405020304" pitchFamily="18" charset="0"/>
              </a:rPr>
              <a:t>3.</a:t>
            </a:r>
            <a:r>
              <a:rPr lang="en-US" sz="2000" b="1" kern="0" dirty="0" err="1">
                <a:solidFill>
                  <a:srgbClr val="FF0066"/>
                </a:solidFill>
                <a:cs typeface="Times New Roman" panose="02020603050405020304" pitchFamily="18" charset="0"/>
              </a:rPr>
              <a:t>Biết</a:t>
            </a:r>
            <a:r>
              <a:rPr lang="en-US" sz="2000" b="1" kern="0" dirty="0">
                <a:solidFill>
                  <a:srgbClr val="FF0066"/>
                </a:solidFill>
                <a:cs typeface="Times New Roman" panose="02020603050405020304" pitchFamily="18" charset="0"/>
              </a:rPr>
              <a:t> </a:t>
            </a:r>
            <a:r>
              <a:rPr lang="vi-VN" sz="2000" b="1" kern="0" dirty="0">
                <a:solidFill>
                  <a:srgbClr val="FF0066"/>
                </a:solidFill>
                <a:cs typeface="Times New Roman" panose="02020603050405020304" pitchFamily="18" charset="0"/>
              </a:rPr>
              <a:t>yêu thiên nhiên, chăm sóc cây cối.</a:t>
            </a:r>
            <a:endParaRPr lang="en-US" sz="2000" b="1" kern="0" dirty="0">
              <a:solidFill>
                <a:srgbClr val="FF0066"/>
              </a:solidFill>
              <a:cs typeface="Times New Roman" panose="02020603050405020304" pitchFamily="18" charset="0"/>
            </a:endParaRPr>
          </a:p>
          <a:p>
            <a:pPr marL="514350" indent="-514350" algn="just">
              <a:lnSpc>
                <a:spcPct val="150000"/>
              </a:lnSpc>
              <a:buFont typeface="+mj-lt"/>
              <a:buAutoNum type="arabicPeriod"/>
            </a:pPr>
            <a:endParaRPr lang="en-US" sz="20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rPr>
              <a:t>KHÁM PHÁ</a:t>
            </a:r>
            <a:endParaRPr kumimoji="0" lang="zh-CN" altLang="en-US" sz="5400" b="1" i="0" u="none" strike="noStrike" kern="1200" cap="none" spc="0" normalizeH="0" baseline="0" noProof="0" dirty="0">
              <a:ln>
                <a:noFill/>
              </a:ln>
              <a:solidFill>
                <a:prstClr val="white"/>
              </a:solidFill>
              <a:effectLst/>
              <a:uLnTx/>
              <a:uFillTx/>
              <a:latin typeface="#9Slide03 SVNNexa Rust Sans Bla" panose="020B0606040200020203" pitchFamily="34" charset="0"/>
              <a:ea typeface="字魂17号-萌趣果冻体" panose="02000000000000000000" pitchFamily="2" charset="-122"/>
              <a:cs typeface="+mn-cs"/>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rPr>
              <a:t>2</a:t>
            </a:r>
            <a:endParaRPr kumimoji="0" lang="zh-CN" altLang="en-US" sz="4000" b="0" i="0" u="none" strike="noStrike" kern="1200" cap="none" spc="0" normalizeH="0" baseline="0" noProof="0" dirty="0">
              <a:ln>
                <a:noFill/>
              </a:ln>
              <a:solidFill>
                <a:sysClr val="windowText" lastClr="000000"/>
              </a:solidFill>
              <a:effectLst/>
              <a:uLnTx/>
              <a:uFillTx/>
              <a:latin typeface="Wide Latin" panose="020A0A07050505020404" pitchFamily="18" charset="0"/>
              <a:ea typeface="字魂17号-萌趣果冻体" panose="02000000000000000000" pitchFamily="2" charset="-122"/>
              <a:cs typeface="+mn-cs"/>
              <a:sym typeface="字魂17号-萌趣果冻体" panose="02000000000000000000" pitchFamily="2" charset="-122"/>
            </a:endParaRPr>
          </a:p>
        </p:txBody>
      </p:sp>
    </p:spTree>
    <p:extLst>
      <p:ext uri="{BB962C8B-B14F-4D97-AF65-F5344CB8AC3E}">
        <p14:creationId xmlns:p14="http://schemas.microsoft.com/office/powerpoint/2010/main" val="9306492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523113" y="637457"/>
            <a:ext cx="11325606" cy="5632311"/>
          </a:xfrm>
          <a:prstGeom prst="rect">
            <a:avLst/>
          </a:prstGeom>
          <a:noFill/>
        </p:spPr>
        <p:txBody>
          <a:bodyPr wrap="square" rtlCol="0">
            <a:spAutoFit/>
          </a:bodyPr>
          <a:lstStyle/>
          <a:p>
            <a:pPr algn="just"/>
            <a:r>
              <a:rPr lang="en-US" sz="2000" dirty="0">
                <a:latin typeface="+mj-lt"/>
              </a:rPr>
              <a:t>      </a:t>
            </a:r>
            <a:r>
              <a:rPr lang="vi-VN" sz="2000" dirty="0">
                <a:latin typeface="+mj-lt"/>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a:r>
              <a:rPr lang="en-US" sz="2000" dirty="0">
                <a:latin typeface="+mj-lt"/>
              </a:rPr>
              <a:t>     </a:t>
            </a:r>
            <a:r>
              <a:rPr lang="vi-VN" sz="2000" dirty="0">
                <a:latin typeface="+mj-lt"/>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a:r>
              <a:rPr lang="en-US" sz="2000" dirty="0">
                <a:latin typeface="+mj-lt"/>
              </a:rPr>
              <a:t>     </a:t>
            </a:r>
            <a:r>
              <a:rPr lang="vi-VN" sz="2000" dirty="0">
                <a:latin typeface="+mj-lt"/>
              </a:rPr>
              <a:t>– Đây là giống hoa mới phải không?</a:t>
            </a:r>
          </a:p>
          <a:p>
            <a:pPr algn="just"/>
            <a:r>
              <a:rPr lang="en-US" sz="2000" dirty="0">
                <a:latin typeface="+mj-lt"/>
              </a:rPr>
              <a:t>     </a:t>
            </a:r>
            <a:r>
              <a:rPr lang="vi-VN" sz="2000" dirty="0">
                <a:latin typeface="+mj-lt"/>
              </a:rPr>
              <a:t>– Không ạ! Vẫn giống cây đó thôi.</a:t>
            </a:r>
          </a:p>
          <a:p>
            <a:pPr algn="just"/>
            <a:r>
              <a:rPr lang="en-US" sz="2000" dirty="0">
                <a:latin typeface="+mj-lt"/>
              </a:rPr>
              <a:t>     </a:t>
            </a:r>
            <a:r>
              <a:rPr lang="vi-VN" sz="2000" dirty="0">
                <a:latin typeface="+mj-lt"/>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a:r>
              <a:rPr lang="en-US" sz="2000" dirty="0">
                <a:latin typeface="+mj-lt"/>
              </a:rPr>
              <a:t>     </a:t>
            </a:r>
            <a:r>
              <a:rPr lang="vi-VN" sz="2000" dirty="0">
                <a:latin typeface="+mj-lt"/>
              </a:rPr>
              <a:t>Ta-nhi-a nghĩ mãi về nguyên nhân biến đổi của cây. Có lẽ là do chỗ ở mới của chúng thoáng hơn, không bị rễ của cây khác tranh chất màu dưới đất. </a:t>
            </a:r>
          </a:p>
          <a:p>
            <a:pPr algn="just"/>
            <a:r>
              <a:rPr lang="en-US" sz="2000" dirty="0">
                <a:latin typeface="+mj-lt"/>
              </a:rPr>
              <a:t>      </a:t>
            </a:r>
            <a:r>
              <a:rPr lang="vi-VN" sz="2000" dirty="0">
                <a:latin typeface="+mj-lt"/>
              </a:rPr>
              <a:t>Đêm ấy, bên cửa sổ mở rộng, có tiếng thở nhẹ mơ hồ xen lẫn tiếng thì thầm: </a:t>
            </a:r>
          </a:p>
          <a:p>
            <a:pPr algn="just"/>
            <a:r>
              <a:rPr lang="en-US" sz="2000" dirty="0">
                <a:latin typeface="+mj-lt"/>
              </a:rPr>
              <a:t>     </a:t>
            </a:r>
            <a:r>
              <a:rPr lang="vi-VN" sz="2000" dirty="0">
                <a:latin typeface="+mj-lt"/>
              </a:rPr>
              <a:t>– Bạn thân mến! – Bụi hoa hồng khẽ nói. – Hơi thở của bạn làm tôi dễ chịu quá.</a:t>
            </a:r>
          </a:p>
          <a:p>
            <a:pPr algn="just"/>
            <a:r>
              <a:rPr lang="en-US" sz="2000" dirty="0">
                <a:latin typeface="+mj-lt"/>
              </a:rPr>
              <a:t>     </a:t>
            </a:r>
            <a:r>
              <a:rPr lang="vi-VN" sz="2000" dirty="0">
                <a:latin typeface="+mj-lt"/>
              </a:rPr>
              <a:t>– Cảm ơn bạn. – Cây hoa huệ cất giọng nhẹ nhàng. – Không có bạn, tôi làm sao được tươi tắn thế này.</a:t>
            </a:r>
          </a:p>
        </p:txBody>
      </p:sp>
      <p:sp>
        <p:nvSpPr>
          <p:cNvPr id="8" name="TextBox 7">
            <a:extLst>
              <a:ext uri="{FF2B5EF4-FFF2-40B4-BE49-F238E27FC236}">
                <a16:creationId xmlns:a16="http://schemas.microsoft.com/office/drawing/2014/main" id="{90014355-26FE-22E9-2DD7-7488C2F58B01}"/>
              </a:ext>
            </a:extLst>
          </p:cNvPr>
          <p:cNvSpPr txBox="1"/>
          <p:nvPr/>
        </p:nvSpPr>
        <p:spPr>
          <a:xfrm>
            <a:off x="8919848" y="6182796"/>
            <a:ext cx="2406648"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(Theo Ben-la Đi-giua)</a:t>
            </a:r>
            <a:endParaRPr kumimoji="0" lang="en-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3785616" y="31604"/>
            <a:ext cx="3964433" cy="646986"/>
          </a:xfrm>
          <a:prstGeom prst="roundRect">
            <a:avLst/>
          </a:prstGeom>
          <a:solidFill>
            <a:schemeClr val="bg1"/>
          </a:solidFill>
          <a:ln w="38100">
            <a:solidFill>
              <a:srgbClr val="C980C4"/>
            </a:solidFill>
            <a:prstDash val="lgDash"/>
          </a:ln>
        </p:spPr>
        <p:txBody>
          <a:bodyPr wrap="none" rtlCol="0">
            <a:spAutoFit/>
          </a:bodyPr>
          <a:lstStyle/>
          <a:p>
            <a:r>
              <a:rPr lang="en-US" sz="3200" b="1" dirty="0" err="1">
                <a:solidFill>
                  <a:schemeClr val="accent4">
                    <a:lumMod val="75000"/>
                  </a:schemeClr>
                </a:solidFill>
                <a:latin typeface="Cambria" panose="02040503050406030204" pitchFamily="18" charset="0"/>
                <a:ea typeface="Cambria" panose="02040503050406030204" pitchFamily="18" charset="0"/>
              </a:rPr>
              <a:t>Tiếng</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nói</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của</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cỏ</a:t>
            </a:r>
            <a:r>
              <a:rPr lang="en-US" sz="3200" b="1" dirty="0">
                <a:solidFill>
                  <a:schemeClr val="accent4">
                    <a:lumMod val="75000"/>
                  </a:schemeClr>
                </a:solidFill>
                <a:latin typeface="Cambria" panose="02040503050406030204" pitchFamily="18" charset="0"/>
                <a:ea typeface="Cambria" panose="02040503050406030204" pitchFamily="18" charset="0"/>
              </a:rPr>
              <a:t> </a:t>
            </a:r>
            <a:r>
              <a:rPr lang="en-US" sz="3200" b="1" dirty="0" err="1">
                <a:solidFill>
                  <a:schemeClr val="accent4">
                    <a:lumMod val="75000"/>
                  </a:schemeClr>
                </a:solidFill>
                <a:latin typeface="Cambria" panose="02040503050406030204" pitchFamily="18" charset="0"/>
                <a:ea typeface="Cambria" panose="02040503050406030204" pitchFamily="18" charset="0"/>
              </a:rPr>
              <a:t>cây</a:t>
            </a:r>
            <a:endParaRPr lang="en-US" sz="3200" b="1" dirty="0">
              <a:solidFill>
                <a:schemeClr val="accent4">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79452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f364dc3953d6da4a3805af3af036e8d">
            <a:extLst>
              <a:ext uri="{FF2B5EF4-FFF2-40B4-BE49-F238E27FC236}">
                <a16:creationId xmlns:a16="http://schemas.microsoft.com/office/drawing/2014/main" id="{6C7A7FA5-E642-4D38-B732-008985D1BE37}"/>
              </a:ext>
            </a:extLst>
          </p:cNvPr>
          <p:cNvPicPr>
            <a:picLocks noChangeAspect="1"/>
          </p:cNvPicPr>
          <p:nvPr/>
        </p:nvPicPr>
        <p:blipFill>
          <a:blip r:embed="rId2"/>
          <a:stretch>
            <a:fillRect/>
          </a:stretch>
        </p:blipFill>
        <p:spPr>
          <a:xfrm>
            <a:off x="4982167" y="3543190"/>
            <a:ext cx="3826510" cy="3133090"/>
          </a:xfrm>
          <a:prstGeom prst="rect">
            <a:avLst/>
          </a:prstGeom>
        </p:spPr>
      </p:pic>
      <p:pic>
        <p:nvPicPr>
          <p:cNvPr id="3" name="图片 9" descr="f8af23e2025f4b01419eb6f7dfa1d36e">
            <a:extLst>
              <a:ext uri="{FF2B5EF4-FFF2-40B4-BE49-F238E27FC236}">
                <a16:creationId xmlns:a16="http://schemas.microsoft.com/office/drawing/2014/main" id="{5CFBBE67-04E3-4333-86AC-D4658C456263}"/>
              </a:ext>
            </a:extLst>
          </p:cNvPr>
          <p:cNvPicPr>
            <a:picLocks noChangeAspect="1"/>
          </p:cNvPicPr>
          <p:nvPr/>
        </p:nvPicPr>
        <p:blipFill>
          <a:blip r:embed="rId3"/>
          <a:stretch>
            <a:fillRect/>
          </a:stretch>
        </p:blipFill>
        <p:spPr>
          <a:xfrm>
            <a:off x="3718646" y="395713"/>
            <a:ext cx="4754708" cy="3739771"/>
          </a:xfrm>
          <a:prstGeom prst="rect">
            <a:avLst/>
          </a:prstGeom>
        </p:spPr>
      </p:pic>
      <p:sp>
        <p:nvSpPr>
          <p:cNvPr id="4" name="Rectangle 3">
            <a:extLst>
              <a:ext uri="{FF2B5EF4-FFF2-40B4-BE49-F238E27FC236}">
                <a16:creationId xmlns:a16="http://schemas.microsoft.com/office/drawing/2014/main" id="{D5318C17-1AD5-473A-8569-3C0FCC0AF79C}"/>
              </a:ext>
            </a:extLst>
          </p:cNvPr>
          <p:cNvSpPr/>
          <p:nvPr/>
        </p:nvSpPr>
        <p:spPr>
          <a:xfrm>
            <a:off x="3048000" y="1757766"/>
            <a:ext cx="6096000" cy="1015663"/>
          </a:xfrm>
          <a:prstGeom prst="rect">
            <a:avLst/>
          </a:prstGeom>
        </p:spPr>
        <p:txBody>
          <a:bodyPr>
            <a:spAutoFit/>
          </a:bodyPr>
          <a:lstStyle/>
          <a:p>
            <a:pPr lvl="0" algn="ctr">
              <a:defRPr/>
            </a:pPr>
            <a:r>
              <a:rPr lang="en-US" altLang="zh-CN" sz="3000" b="1" kern="0" dirty="0" err="1">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Bài</a:t>
            </a:r>
            <a:r>
              <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000" b="1" kern="0" dirty="0" err="1">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đọc</a:t>
            </a:r>
            <a:r>
              <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000" b="1" kern="0" dirty="0" err="1">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gồm</a:t>
            </a:r>
            <a:endPar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endParaRPr>
          </a:p>
          <a:p>
            <a:pPr lvl="0" algn="ctr">
              <a:defRPr/>
            </a:pPr>
            <a:r>
              <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000" b="1" kern="0" dirty="0" err="1">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mấy</a:t>
            </a:r>
            <a:r>
              <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 </a:t>
            </a:r>
            <a:r>
              <a:rPr lang="en-US" altLang="zh-CN" sz="3000" b="1" kern="0" dirty="0" err="1">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đoạn</a:t>
            </a:r>
            <a:r>
              <a:rPr lang="en-US" altLang="zh-CN" sz="3000" b="1" kern="0" dirty="0">
                <a:solidFill>
                  <a:prstClr val="black">
                    <a:lumMod val="75000"/>
                    <a:lumOff val="25000"/>
                  </a:prstClr>
                </a:solidFill>
                <a:latin typeface="Cambria" panose="02040503050406030204" pitchFamily="18" charset="0"/>
                <a:ea typeface="Cambria" panose="02040503050406030204" pitchFamily="18" charset="0"/>
                <a:sym typeface="字魂17号-萌趣果冻体" panose="02000000000000000000" pitchFamily="2" charset="-122"/>
              </a:rPr>
              <a:t>?</a:t>
            </a:r>
            <a:endParaRPr lang="zh-CN" altLang="en-US" sz="3000" b="1" kern="0" dirty="0">
              <a:solidFill>
                <a:prstClr val="black">
                  <a:lumMod val="75000"/>
                  <a:lumOff val="25000"/>
                </a:prstClr>
              </a:solidFill>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08234801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1800</Words>
  <Application>Microsoft Office PowerPoint</Application>
  <PresentationFormat>Widescreen</PresentationFormat>
  <Paragraphs>151</Paragraphs>
  <Slides>31</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Wide Latin</vt:lpstr>
      <vt:lpstr>#9Slide03 SVNNexa Rust Sans Bla</vt:lpstr>
      <vt:lpstr>#9Slide07 SVNDessert Menu Scrip</vt:lpstr>
      <vt:lpstr>等线</vt:lpstr>
      <vt:lpstr>Open Sans</vt:lpstr>
      <vt:lpstr>等线 Light</vt:lpstr>
      <vt:lpstr>字魂17号-萌趣果冻体</vt:lpstr>
      <vt:lpstr>Cambria</vt:lpstr>
      <vt:lpstr>Calibri</vt:lpstr>
      <vt:lpstr>Times New Roman</vt:lpstr>
      <vt:lpstr>#9SLIDE03 SFU FUTURA_05 EXTRABO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lan anh</cp:lastModifiedBy>
  <cp:revision>27</cp:revision>
  <dcterms:created xsi:type="dcterms:W3CDTF">2023-08-22T11:33:13Z</dcterms:created>
  <dcterms:modified xsi:type="dcterms:W3CDTF">2023-10-02T06:06:01Z</dcterms:modified>
</cp:coreProperties>
</file>