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42"/>
  </p:notesMasterIdLst>
  <p:sldIdLst>
    <p:sldId id="381" r:id="rId4"/>
    <p:sldId id="257" r:id="rId5"/>
    <p:sldId id="363" r:id="rId6"/>
    <p:sldId id="362" r:id="rId7"/>
    <p:sldId id="345" r:id="rId8"/>
    <p:sldId id="360" r:id="rId9"/>
    <p:sldId id="258" r:id="rId10"/>
    <p:sldId id="260" r:id="rId11"/>
    <p:sldId id="364" r:id="rId12"/>
    <p:sldId id="346" r:id="rId13"/>
    <p:sldId id="348" r:id="rId14"/>
    <p:sldId id="349" r:id="rId15"/>
    <p:sldId id="366" r:id="rId16"/>
    <p:sldId id="365" r:id="rId17"/>
    <p:sldId id="265" r:id="rId18"/>
    <p:sldId id="261" r:id="rId19"/>
    <p:sldId id="367" r:id="rId20"/>
    <p:sldId id="350" r:id="rId21"/>
    <p:sldId id="368" r:id="rId22"/>
    <p:sldId id="369" r:id="rId23"/>
    <p:sldId id="370" r:id="rId24"/>
    <p:sldId id="371" r:id="rId25"/>
    <p:sldId id="372" r:id="rId26"/>
    <p:sldId id="373" r:id="rId27"/>
    <p:sldId id="356" r:id="rId28"/>
    <p:sldId id="374" r:id="rId29"/>
    <p:sldId id="375" r:id="rId30"/>
    <p:sldId id="376" r:id="rId31"/>
    <p:sldId id="276" r:id="rId32"/>
    <p:sldId id="377" r:id="rId33"/>
    <p:sldId id="378" r:id="rId34"/>
    <p:sldId id="379" r:id="rId35"/>
    <p:sldId id="380" r:id="rId36"/>
    <p:sldId id="382" r:id="rId37"/>
    <p:sldId id="383" r:id="rId38"/>
    <p:sldId id="384" r:id="rId39"/>
    <p:sldId id="357" r:id="rId40"/>
    <p:sldId id="2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6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38.GIF"/></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0.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13.wdp"/><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6.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11.wdp"/></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15.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7.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14.wdp"/></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png"/><Relationship Id="rId7"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6.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4" name="Text Box 1"/>
          <p:cNvSpPr txBox="1"/>
          <p:nvPr/>
        </p:nvSpPr>
        <p:spPr>
          <a:xfrm>
            <a:off x="2961646" y="873125"/>
            <a:ext cx="6269344" cy="830997"/>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Phòng</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Giáo</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dục</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và</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Đào</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tạo</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quận</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Long </a:t>
            </a: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Biên</a:t>
            </a:r>
            <a:endParaRPr lang="en-US" sz="2400" dirty="0">
              <a:ln w="12700">
                <a:noFill/>
                <a:prstDash val="solid"/>
              </a:ln>
              <a:solidFill>
                <a:srgbClr val="000000"/>
              </a:solidFill>
              <a:effectLst/>
              <a:latin typeface="Segoe UI Semibold" panose="020B0702040204020203" pitchFamily="34" charset="0"/>
              <a:cs typeface="SVN-Genica Pro" panose="00000900000000000000" charset="0"/>
            </a:endParaRPr>
          </a:p>
          <a:p>
            <a:pPr algn="ct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Trường</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Tiểu</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học</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smtClean="0">
                <a:ln w="12700">
                  <a:noFill/>
                  <a:prstDash val="solid"/>
                </a:ln>
                <a:solidFill>
                  <a:srgbClr val="000000"/>
                </a:solidFill>
                <a:effectLst/>
                <a:latin typeface="Segoe UI Semibold" panose="020B0702040204020203" pitchFamily="34" charset="0"/>
                <a:cs typeface="SVN-Genica Pro" panose="00000900000000000000" charset="0"/>
              </a:rPr>
              <a:t>lý</a:t>
            </a:r>
            <a:r>
              <a:rPr lang="en-US" sz="2400" dirty="0" smtClean="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smtClean="0">
                <a:ln w="12700">
                  <a:noFill/>
                  <a:prstDash val="solid"/>
                </a:ln>
                <a:solidFill>
                  <a:srgbClr val="000000"/>
                </a:solidFill>
                <a:effectLst/>
                <a:latin typeface="Segoe UI Semibold" panose="020B0702040204020203" pitchFamily="34" charset="0"/>
                <a:cs typeface="SVN-Genica Pro" panose="00000900000000000000" charset="0"/>
              </a:rPr>
              <a:t>Thường</a:t>
            </a:r>
            <a:r>
              <a:rPr lang="en-US" sz="2400" dirty="0" smtClean="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smtClean="0">
                <a:ln w="12700">
                  <a:noFill/>
                  <a:prstDash val="solid"/>
                </a:ln>
                <a:solidFill>
                  <a:srgbClr val="000000"/>
                </a:solidFill>
                <a:effectLst/>
                <a:latin typeface="Segoe UI Semibold" panose="020B0702040204020203" pitchFamily="34" charset="0"/>
                <a:cs typeface="SVN-Genica Pro" panose="00000900000000000000" charset="0"/>
              </a:rPr>
              <a:t>Kiệt</a:t>
            </a:r>
            <a:endParaRPr lang="en-US" sz="2400" dirty="0">
              <a:ln w="12700">
                <a:noFill/>
                <a:prstDash val="solid"/>
              </a:ln>
              <a:solidFill>
                <a:srgbClr val="000000"/>
              </a:solidFill>
              <a:effectLst/>
              <a:latin typeface="Segoe UI Semibold" panose="020B0702040204020203" pitchFamily="34" charset="0"/>
              <a:cs typeface="SVN-Genica Pro" panose="00000900000000000000" charset="0"/>
            </a:endParaRPr>
          </a:p>
        </p:txBody>
      </p:sp>
      <p:sp>
        <p:nvSpPr>
          <p:cNvPr id="15" name="Text Box 2"/>
          <p:cNvSpPr txBox="1"/>
          <p:nvPr/>
        </p:nvSpPr>
        <p:spPr>
          <a:xfrm>
            <a:off x="3181904" y="2063115"/>
            <a:ext cx="5827557"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KHOA HỌC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4</a:t>
            </a:r>
          </a:p>
        </p:txBody>
      </p:sp>
      <p:sp>
        <p:nvSpPr>
          <p:cNvPr id="16" name="Text Box 4"/>
          <p:cNvSpPr txBox="1"/>
          <p:nvPr/>
        </p:nvSpPr>
        <p:spPr>
          <a:xfrm>
            <a:off x="588246" y="3587750"/>
            <a:ext cx="11016157" cy="830997"/>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 </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8: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Ánh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sáng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và</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sự</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truyền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ánh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sáng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rPr>
              <a:t> </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emibold" panose="020B0702040204020203" pitchFamily="34" charset="0"/>
              <a:cs typeface="SVN-Genica Pro" panose="00000900000000000000" charset="0"/>
            </a:endParaRPr>
          </a:p>
        </p:txBody>
      </p:sp>
      <p:sp>
        <p:nvSpPr>
          <p:cNvPr id="21" name="Text Box 5"/>
          <p:cNvSpPr txBox="1"/>
          <p:nvPr/>
        </p:nvSpPr>
        <p:spPr>
          <a:xfrm>
            <a:off x="4486592" y="5513478"/>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Năm</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a:t>
            </a:r>
            <a:r>
              <a:rPr lang="en-US" sz="2400" dirty="0" err="1">
                <a:ln w="12700">
                  <a:noFill/>
                  <a:prstDash val="solid"/>
                </a:ln>
                <a:solidFill>
                  <a:srgbClr val="000000"/>
                </a:solidFill>
                <a:effectLst/>
                <a:latin typeface="Segoe UI Semibold" panose="020B0702040204020203" pitchFamily="34" charset="0"/>
                <a:cs typeface="SVN-Genica Pro" panose="00000900000000000000" charset="0"/>
              </a:rPr>
              <a:t>học</a:t>
            </a:r>
            <a:r>
              <a:rPr lang="en-US" sz="2400" dirty="0">
                <a:ln w="12700">
                  <a:noFill/>
                  <a:prstDash val="solid"/>
                </a:ln>
                <a:solidFill>
                  <a:srgbClr val="000000"/>
                </a:solidFill>
                <a:effectLst/>
                <a:latin typeface="Segoe UI Semibold" panose="020B0702040204020203" pitchFamily="34" charset="0"/>
                <a:cs typeface="SVN-Genica Pro" panose="00000900000000000000" charset="0"/>
              </a:rPr>
              <a:t> 2023 - 2024</a:t>
            </a:r>
          </a:p>
        </p:txBody>
      </p:sp>
    </p:spTree>
    <p:custDataLst>
      <p:tags r:id="rId1"/>
    </p:custDataLst>
    <p:extLst>
      <p:ext uri="{BB962C8B-B14F-4D97-AF65-F5344CB8AC3E}">
        <p14:creationId xmlns:p14="http://schemas.microsoft.com/office/powerpoint/2010/main" val="9946383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2568419" y="272548"/>
            <a:ext cx="1670095" cy="17399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788714" y="2710737"/>
            <a:ext cx="91451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VẬN</a:t>
            </a:r>
            <a:r>
              <a:rPr kumimoji="0" lang="vi-VN" sz="8000" b="1" i="0" u="none" strike="noStrike" kern="1200" cap="none" spc="0" normalizeH="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DỤNG</a:t>
            </a:r>
            <a:endParaRPr kumimoji="0" lang="en-US" sz="80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endParaRPr>
          </a:p>
        </p:txBody>
      </p:sp>
      <p:pic>
        <p:nvPicPr>
          <p:cNvPr id="10" name="Hình ảnh 24">
            <a:extLst>
              <a:ext uri="{FF2B5EF4-FFF2-40B4-BE49-F238E27FC236}">
                <a16:creationId xmlns:a16="http://schemas.microsoft.com/office/drawing/2014/main" id="{EDAC5B9C-9739-4DF7-83F6-D50E3B2A65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9139613" y="1422313"/>
            <a:ext cx="2927313" cy="2871266"/>
          </a:xfrm>
          <a:prstGeom prst="rect">
            <a:avLst/>
          </a:prstGeom>
        </p:spPr>
      </p:pic>
      <p:grpSp>
        <p:nvGrpSpPr>
          <p:cNvPr id="11" name="Group 10">
            <a:extLst>
              <a:ext uri="{FF2B5EF4-FFF2-40B4-BE49-F238E27FC236}">
                <a16:creationId xmlns:a16="http://schemas.microsoft.com/office/drawing/2014/main" id="{006069A9-0C1F-4BC3-A363-4BD452E823E2}"/>
              </a:ext>
            </a:extLst>
          </p:cNvPr>
          <p:cNvGrpSpPr/>
          <p:nvPr/>
        </p:nvGrpSpPr>
        <p:grpSpPr>
          <a:xfrm>
            <a:off x="5446305" y="1911579"/>
            <a:ext cx="1299388" cy="1286788"/>
            <a:chOff x="2612657" y="4823729"/>
            <a:chExt cx="1407447" cy="1423348"/>
          </a:xfrm>
        </p:grpSpPr>
        <p:sp>
          <p:nvSpPr>
            <p:cNvPr id="12" name="Oval 11">
              <a:extLst>
                <a:ext uri="{FF2B5EF4-FFF2-40B4-BE49-F238E27FC236}">
                  <a16:creationId xmlns:a16="http://schemas.microsoft.com/office/drawing/2014/main" id="{70DD21E9-BF06-453E-ABFA-4F619A7657DD}"/>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9137D29-68D1-4D15-B830-2CF4D5A912AB}"/>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rPr>
                <a:t>5</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sp>
        <p:nvSpPr>
          <p:cNvPr id="14" name="Hình chữ nhật: Góc Tròn 18">
            <a:extLst>
              <a:ext uri="{FF2B5EF4-FFF2-40B4-BE49-F238E27FC236}">
                <a16:creationId xmlns:a16="http://schemas.microsoft.com/office/drawing/2014/main" id="{50C09EA3-C48E-4FF3-8881-E833F5503D91}"/>
              </a:ext>
            </a:extLst>
          </p:cNvPr>
          <p:cNvSpPr/>
          <p:nvPr/>
        </p:nvSpPr>
        <p:spPr>
          <a:xfrm>
            <a:off x="650997" y="105264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ình chữ nhật: Góc Tròn 22">
            <a:extLst>
              <a:ext uri="{FF2B5EF4-FFF2-40B4-BE49-F238E27FC236}">
                <a16:creationId xmlns:a16="http://schemas.microsoft.com/office/drawing/2014/main" id="{1DB819E3-C5C3-45BF-98E9-8E0F0875BEE2}"/>
              </a:ext>
            </a:extLst>
          </p:cNvPr>
          <p:cNvSpPr/>
          <p:nvPr/>
        </p:nvSpPr>
        <p:spPr>
          <a:xfrm>
            <a:off x="4729065" y="1948495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ình chữ nhật: Góc Tròn 26">
            <a:extLst>
              <a:ext uri="{FF2B5EF4-FFF2-40B4-BE49-F238E27FC236}">
                <a16:creationId xmlns:a16="http://schemas.microsoft.com/office/drawing/2014/main" id="{B485C8B9-C719-4F00-9A06-AEBC2FA041DD}"/>
              </a:ext>
            </a:extLst>
          </p:cNvPr>
          <p:cNvSpPr/>
          <p:nvPr/>
        </p:nvSpPr>
        <p:spPr>
          <a:xfrm>
            <a:off x="8550914" y="3199699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6081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645DC1E-C823-471A-BB16-E94E935C7495}"/>
              </a:ext>
            </a:extLst>
          </p:cNvPr>
          <p:cNvGrpSpPr/>
          <p:nvPr/>
        </p:nvGrpSpPr>
        <p:grpSpPr>
          <a:xfrm>
            <a:off x="1670107" y="77562"/>
            <a:ext cx="8851785" cy="1803079"/>
            <a:chOff x="2451241" y="-1526424"/>
            <a:chExt cx="8851785" cy="4790052"/>
          </a:xfrm>
        </p:grpSpPr>
        <p:sp>
          <p:nvSpPr>
            <p:cNvPr id="16" name="Hộp Văn bản 15">
              <a:extLst>
                <a:ext uri="{FF2B5EF4-FFF2-40B4-BE49-F238E27FC236}">
                  <a16:creationId xmlns:a16="http://schemas.microsoft.com/office/drawing/2014/main" id="{365E90A7-68B3-4418-BFAD-20F216AC3234}"/>
                </a:ext>
              </a:extLst>
            </p:cNvPr>
            <p:cNvSpPr txBox="1"/>
            <p:nvPr/>
          </p:nvSpPr>
          <p:spPr>
            <a:xfrm>
              <a:off x="3707385" y="2632686"/>
              <a:ext cx="377605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500" b="0" i="0" u="none" strike="noStrike" kern="1200" cap="none" spc="0" normalizeH="0" baseline="0" noProof="0">
                <a:ln>
                  <a:noFill/>
                </a:ln>
                <a:solidFill>
                  <a:prstClr val="white"/>
                </a:solidFill>
                <a:effectLst/>
                <a:uLnTx/>
                <a:uFillTx/>
                <a:latin typeface="Lobster" panose="00000500000000000000" pitchFamily="2" charset="-93"/>
                <a:ea typeface="+mn-ea"/>
                <a:cs typeface="+mn-cs"/>
              </a:endParaRPr>
            </a:p>
          </p:txBody>
        </p:sp>
        <p:sp>
          <p:nvSpPr>
            <p:cNvPr id="17" name="Hộp Văn bản 16">
              <a:extLst>
                <a:ext uri="{FF2B5EF4-FFF2-40B4-BE49-F238E27FC236}">
                  <a16:creationId xmlns:a16="http://schemas.microsoft.com/office/drawing/2014/main" id="{1856D412-C812-49D6-AAA3-D4E5A05A9310}"/>
                </a:ext>
              </a:extLst>
            </p:cNvPr>
            <p:cNvSpPr txBox="1"/>
            <p:nvPr/>
          </p:nvSpPr>
          <p:spPr>
            <a:xfrm>
              <a:off x="2451241" y="-1526424"/>
              <a:ext cx="8851785" cy="167615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500" b="0" i="0" u="none" strike="noStrike" kern="1200" cap="none" spc="0" normalizeH="0" baseline="0" noProof="0">
                <a:ln>
                  <a:noFill/>
                </a:ln>
                <a:solidFill>
                  <a:prstClr val="black"/>
                </a:solidFill>
                <a:effectLst/>
                <a:uLnTx/>
                <a:uFillTx/>
                <a:latin typeface="#9Slide03 Montserrat Black" panose="00000A00000000000000" pitchFamily="2" charset="0"/>
                <a:ea typeface="+mn-ea"/>
                <a:cs typeface="Times New Roman" panose="02020603050405020304" pitchFamily="18" charset="0"/>
              </a:endParaRPr>
            </a:p>
          </p:txBody>
        </p:sp>
      </p:grpSp>
      <p:sp>
        <p:nvSpPr>
          <p:cNvPr id="18" name="Hình chữ nhật: Góc Tròn 17">
            <a:extLst>
              <a:ext uri="{FF2B5EF4-FFF2-40B4-BE49-F238E27FC236}">
                <a16:creationId xmlns:a16="http://schemas.microsoft.com/office/drawing/2014/main" id="{A6F3EB97-D54D-4F34-9DE2-728D1D916F2F}"/>
              </a:ext>
            </a:extLst>
          </p:cNvPr>
          <p:cNvSpPr/>
          <p:nvPr/>
        </p:nvSpPr>
        <p:spPr>
          <a:xfrm>
            <a:off x="650997" y="13062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2399310" y="4474121"/>
            <a:ext cx="1785765" cy="1844565"/>
          </a:xfrm>
          <a:prstGeom prst="rect">
            <a:avLst/>
          </a:prstGeom>
        </p:spPr>
      </p:pic>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93116" y="1191998"/>
            <a:ext cx="493955" cy="398996"/>
          </a:xfrm>
          <a:prstGeom prst="rect">
            <a:avLst/>
          </a:prstGeom>
        </p:spPr>
      </p:pic>
      <p:sp>
        <p:nvSpPr>
          <p:cNvPr id="19" name="Hình chữ nhật: Góc Tròn 18">
            <a:extLst>
              <a:ext uri="{FF2B5EF4-FFF2-40B4-BE49-F238E27FC236}">
                <a16:creationId xmlns:a16="http://schemas.microsoft.com/office/drawing/2014/main" id="{9F533570-0630-4F74-8D8F-BB131504E520}"/>
              </a:ext>
            </a:extLst>
          </p:cNvPr>
          <p:cNvSpPr/>
          <p:nvPr/>
        </p:nvSpPr>
        <p:spPr>
          <a:xfrm>
            <a:off x="472906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6862489" y="4636040"/>
            <a:ext cx="1139153" cy="159273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4513121" y="1115684"/>
            <a:ext cx="509306" cy="519745"/>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855091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402331" y="4646655"/>
            <a:ext cx="1901130" cy="1603780"/>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8395328" y="1234869"/>
            <a:ext cx="440533" cy="400560"/>
          </a:xfrm>
          <a:prstGeom prst="rect">
            <a:avLst/>
          </a:prstGeom>
        </p:spPr>
      </p:pic>
      <p:sp>
        <p:nvSpPr>
          <p:cNvPr id="22" name="TextBox 21">
            <a:extLst>
              <a:ext uri="{FF2B5EF4-FFF2-40B4-BE49-F238E27FC236}">
                <a16:creationId xmlns:a16="http://schemas.microsoft.com/office/drawing/2014/main" id="{E0C676BD-3409-49DC-8B88-EA076B3A1880}"/>
              </a:ext>
            </a:extLst>
          </p:cNvPr>
          <p:cNvSpPr txBox="1"/>
          <p:nvPr/>
        </p:nvSpPr>
        <p:spPr>
          <a:xfrm>
            <a:off x="4931846" y="1868817"/>
            <a:ext cx="230041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Khi đèn bật sáng, em có nhìn thấy các đồ vật trong phòng không?</a:t>
            </a:r>
            <a:endParaRPr kumimoji="0" 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itchFamily="18" charset="0"/>
            </a:endParaRPr>
          </a:p>
        </p:txBody>
      </p:sp>
      <p:sp>
        <p:nvSpPr>
          <p:cNvPr id="24" name="TextBox 23">
            <a:extLst>
              <a:ext uri="{FF2B5EF4-FFF2-40B4-BE49-F238E27FC236}">
                <a16:creationId xmlns:a16="http://schemas.microsoft.com/office/drawing/2014/main" id="{0A37F986-D485-4B93-8AC6-F51930CDB20E}"/>
              </a:ext>
            </a:extLst>
          </p:cNvPr>
          <p:cNvSpPr txBox="1"/>
          <p:nvPr/>
        </p:nvSpPr>
        <p:spPr>
          <a:xfrm>
            <a:off x="763225" y="1659285"/>
            <a:ext cx="2571912"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Khi đèn chưa bật sáng, em có nhìn thấy được các đồ vật trong phòng không?</a:t>
            </a:r>
            <a:endParaRPr kumimoji="0" 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itchFamily="18" charset="0"/>
            </a:endParaRPr>
          </a:p>
        </p:txBody>
      </p:sp>
      <p:sp>
        <p:nvSpPr>
          <p:cNvPr id="30" name="TextBox 29">
            <a:extLst>
              <a:ext uri="{FF2B5EF4-FFF2-40B4-BE49-F238E27FC236}">
                <a16:creationId xmlns:a16="http://schemas.microsoft.com/office/drawing/2014/main" id="{204DA956-F611-4AC0-A905-A33BCFDA8BB5}"/>
              </a:ext>
            </a:extLst>
          </p:cNvPr>
          <p:cNvSpPr txBox="1"/>
          <p:nvPr/>
        </p:nvSpPr>
        <p:spPr>
          <a:xfrm>
            <a:off x="8856305" y="1930372"/>
            <a:ext cx="2247729"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002060"/>
                </a:solidFill>
                <a:latin typeface="#9Slide03 Montserrat Black" panose="00000A00000000000000" pitchFamily="2" charset="0"/>
                <a:cs typeface="Times New Roman" panose="02020603050405020304" pitchFamily="18" charset="0"/>
              </a:rPr>
              <a:t>Ánh sáng truyền từ không khí theo đường nào?</a:t>
            </a:r>
            <a:endParaRPr kumimoji="0" lang="en-US" sz="3200" b="1" i="0" u="none" strike="noStrike" kern="1200" cap="none" spc="0" normalizeH="0" baseline="0" noProof="0" dirty="0">
              <a:ln>
                <a:noFill/>
              </a:ln>
              <a:solidFill>
                <a:srgbClr val="002060"/>
              </a:solidFill>
              <a:effectLst/>
              <a:uLnTx/>
              <a:uFillTx/>
              <a:latin typeface="#9Slide03 Montserrat Black" panose="00000A00000000000000" pitchFamily="2" charset="0"/>
              <a:cs typeface="Times New Roman" pitchFamily="18" charset="0"/>
            </a:endParaRPr>
          </a:p>
        </p:txBody>
      </p:sp>
      <p:sp>
        <p:nvSpPr>
          <p:cNvPr id="29" name="TextBox 28">
            <a:extLst>
              <a:ext uri="{FF2B5EF4-FFF2-40B4-BE49-F238E27FC236}">
                <a16:creationId xmlns:a16="http://schemas.microsoft.com/office/drawing/2014/main" id="{A1FBFB8E-C482-4D63-8459-D2199D8A4AEA}"/>
              </a:ext>
            </a:extLst>
          </p:cNvPr>
          <p:cNvSpPr txBox="1"/>
          <p:nvPr/>
        </p:nvSpPr>
        <p:spPr>
          <a:xfrm>
            <a:off x="233137" y="315224"/>
            <a:ext cx="114287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Vào ban đêm, em bước vào trong một phòng kín:</a:t>
            </a:r>
          </a:p>
        </p:txBody>
      </p:sp>
    </p:spTree>
    <p:extLst>
      <p:ext uri="{BB962C8B-B14F-4D97-AF65-F5344CB8AC3E}">
        <p14:creationId xmlns:p14="http://schemas.microsoft.com/office/powerpoint/2010/main" val="419149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A6F3EB97-D54D-4F34-9DE2-728D1D916F2F}"/>
              </a:ext>
            </a:extLst>
          </p:cNvPr>
          <p:cNvSpPr/>
          <p:nvPr/>
        </p:nvSpPr>
        <p:spPr>
          <a:xfrm>
            <a:off x="650996" y="1306285"/>
            <a:ext cx="10801041" cy="4870580"/>
          </a:xfrm>
          <a:prstGeom prst="roundRect">
            <a:avLst>
              <a:gd name="adj" fmla="val 9693"/>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15723" y="1078062"/>
            <a:ext cx="863826" cy="697762"/>
          </a:xfrm>
          <a:prstGeom prst="rect">
            <a:avLst/>
          </a:prstGeom>
        </p:spPr>
      </p:pic>
      <p:sp>
        <p:nvSpPr>
          <p:cNvPr id="19" name="Hình chữ nhật: Góc Tròn 18">
            <a:extLst>
              <a:ext uri="{FF2B5EF4-FFF2-40B4-BE49-F238E27FC236}">
                <a16:creationId xmlns:a16="http://schemas.microsoft.com/office/drawing/2014/main" id="{9F533570-0630-4F74-8D8F-BB131504E520}"/>
              </a:ext>
            </a:extLst>
          </p:cNvPr>
          <p:cNvSpPr/>
          <p:nvPr/>
        </p:nvSpPr>
        <p:spPr>
          <a:xfrm>
            <a:off x="1411690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16250329" y="4636040"/>
            <a:ext cx="1139153" cy="159273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13900961" y="1115684"/>
            <a:ext cx="509306" cy="519745"/>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1793875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9597981" y="4563726"/>
            <a:ext cx="2059477" cy="1737360"/>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7783168" y="1234869"/>
            <a:ext cx="440533" cy="400560"/>
          </a:xfrm>
          <a:prstGeom prst="rect">
            <a:avLst/>
          </a:prstGeom>
        </p:spPr>
      </p:pic>
      <p:pic>
        <p:nvPicPr>
          <p:cNvPr id="22" name="Hình ảnh 24">
            <a:extLst>
              <a:ext uri="{FF2B5EF4-FFF2-40B4-BE49-F238E27FC236}">
                <a16:creationId xmlns:a16="http://schemas.microsoft.com/office/drawing/2014/main" id="{88FE591C-DF2F-4486-AAA9-6A7849229B1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9885334" y="4452432"/>
            <a:ext cx="2458010" cy="2198565"/>
          </a:xfrm>
          <a:prstGeom prst="rect">
            <a:avLst/>
          </a:prstGeom>
        </p:spPr>
      </p:pic>
      <p:sp>
        <p:nvSpPr>
          <p:cNvPr id="35" name="TextBox 34">
            <a:extLst>
              <a:ext uri="{FF2B5EF4-FFF2-40B4-BE49-F238E27FC236}">
                <a16:creationId xmlns:a16="http://schemas.microsoft.com/office/drawing/2014/main" id="{D7CA0D1A-4CC5-4C26-A710-20CC4B0763CB}"/>
              </a:ext>
            </a:extLst>
          </p:cNvPr>
          <p:cNvSpPr txBox="1"/>
          <p:nvPr/>
        </p:nvSpPr>
        <p:spPr>
          <a:xfrm>
            <a:off x="650995" y="1942856"/>
            <a:ext cx="10801041"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1" i="0" u="none" strike="noStrike" kern="1200" cap="none" spc="0" normalizeH="0" baseline="0" noProof="0">
                <a:ln>
                  <a:noFill/>
                </a:ln>
                <a:solidFill>
                  <a:srgbClr val="00B0F0"/>
                </a:solidFill>
                <a:effectLst/>
                <a:uLnTx/>
                <a:uFillTx/>
                <a:latin typeface="#9Slide03 Montserrat Black" panose="00000A00000000000000" pitchFamily="2" charset="0"/>
                <a:ea typeface="+mn-ea"/>
                <a:cs typeface="Times New Roman" panose="02020603050405020304" pitchFamily="18" charset="0"/>
              </a:rPr>
              <a:t>Mắt ta nhìn thấy vật khi có ánh sáng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1" i="0" u="none" strike="noStrike" kern="1200" cap="none" spc="0" normalizeH="0" baseline="0" noProof="0">
                <a:ln>
                  <a:noFill/>
                </a:ln>
                <a:solidFill>
                  <a:srgbClr val="00B0F0"/>
                </a:solidFill>
                <a:effectLst/>
                <a:uLnTx/>
                <a:uFillTx/>
                <a:latin typeface="#9Slide03 Montserrat Black" panose="00000A00000000000000" pitchFamily="2" charset="0"/>
                <a:ea typeface="+mn-ea"/>
                <a:cs typeface="Times New Roman" panose="02020603050405020304" pitchFamily="18" charset="0"/>
              </a:rPr>
              <a:t>từ vật đó truyền vào mắt.</a:t>
            </a:r>
            <a:endParaRPr kumimoji="0" lang="en-US" sz="6400" b="0" i="0" u="none" strike="noStrike" kern="1200" cap="none" spc="0" normalizeH="0" baseline="0" noProof="0">
              <a:ln>
                <a:noFill/>
              </a:ln>
              <a:solidFill>
                <a:srgbClr val="00B0F0"/>
              </a:solidFill>
              <a:effectLst/>
              <a:uLnTx/>
              <a:uFillTx/>
              <a:latin typeface="#9Slide03 Montserrat Black" panose="00000A00000000000000" pitchFamily="2" charset="0"/>
              <a:ea typeface="+mn-ea"/>
              <a:cs typeface="+mn-cs"/>
            </a:endParaRPr>
          </a:p>
        </p:txBody>
      </p:sp>
    </p:spTree>
    <p:extLst>
      <p:ext uri="{BB962C8B-B14F-4D97-AF65-F5344CB8AC3E}">
        <p14:creationId xmlns:p14="http://schemas.microsoft.com/office/powerpoint/2010/main" val="5438125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1218</Words>
  <Application>Microsoft Office PowerPoint</Application>
  <PresentationFormat>Widescreen</PresentationFormat>
  <Paragraphs>129</Paragraphs>
  <Slides>38</Slides>
  <Notes>34</Notes>
  <HiddenSlides>0</HiddenSlides>
  <MMClips>1</MMClips>
  <ScaleCrop>false</ScaleCrop>
  <HeadingPairs>
    <vt:vector size="6" baseType="variant">
      <vt:variant>
        <vt:lpstr>Fonts Used</vt:lpstr>
      </vt:variant>
      <vt:variant>
        <vt:i4>27</vt:i4>
      </vt:variant>
      <vt:variant>
        <vt:lpstr>Theme</vt:lpstr>
      </vt:variant>
      <vt:variant>
        <vt:i4>3</vt:i4>
      </vt:variant>
      <vt:variant>
        <vt:lpstr>Slide Titles</vt:lpstr>
      </vt:variant>
      <vt:variant>
        <vt:i4>38</vt:i4>
      </vt:variant>
    </vt:vector>
  </HeadingPairs>
  <TitlesOfParts>
    <vt:vector size="68" baseType="lpstr">
      <vt:lpstr>等线</vt:lpstr>
      <vt:lpstr>微软雅黑</vt:lpstr>
      <vt:lpstr>宋体</vt:lpstr>
      <vt:lpstr>宋体</vt:lpstr>
      <vt:lpstr>#9Slide03 Arima Madurai Black</vt:lpstr>
      <vt:lpstr>#9Slide03 Arima Madurai Medium</vt:lpstr>
      <vt:lpstr>#9Slide03 Montserrat Black</vt:lpstr>
      <vt:lpstr>#9Slide07 IcielBC Cubano Normal</vt:lpstr>
      <vt:lpstr>#9Slide07 Stormtrooper</vt:lpstr>
      <vt:lpstr>Algerian</vt:lpstr>
      <vt:lpstr>Arial</vt:lpstr>
      <vt:lpstr>Arimo</vt:lpstr>
      <vt:lpstr>Calibri</vt:lpstr>
      <vt:lpstr>Calibri Light</vt:lpstr>
      <vt:lpstr>Cambria</vt:lpstr>
      <vt:lpstr>Delius Swash Caps</vt:lpstr>
      <vt:lpstr>Hammersmith One</vt:lpstr>
      <vt:lpstr>Lato</vt:lpstr>
      <vt:lpstr>Lobster</vt:lpstr>
      <vt:lpstr>Montserrat</vt:lpstr>
      <vt:lpstr>Segoe UI Semibold</vt:lpstr>
      <vt:lpstr>SVN-Genica Pro</vt:lpstr>
      <vt:lpstr>Times New Roman</vt:lpstr>
      <vt:lpstr>Wingdings</vt:lpstr>
      <vt:lpstr>仓耳章鱼小丸子体 W01</vt:lpstr>
      <vt:lpstr>字魂59号-创粗黑</vt:lpstr>
      <vt:lpstr>思源黑体 CN Bold</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2023-07-31T23:18:00Z</dcterms:created>
  <dcterms:modified xsi:type="dcterms:W3CDTF">2023-10-11T03:44:50Z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