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7" r:id="rId2"/>
    <p:sldId id="338" r:id="rId3"/>
    <p:sldId id="352" r:id="rId4"/>
    <p:sldId id="347" r:id="rId5"/>
    <p:sldId id="348" r:id="rId6"/>
    <p:sldId id="349" r:id="rId7"/>
    <p:sldId id="350" r:id="rId8"/>
    <p:sldId id="351" r:id="rId9"/>
    <p:sldId id="343" r:id="rId10"/>
  </p:sldIdLst>
  <p:sldSz cx="12195175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85D"/>
    <a:srgbClr val="FDF5C5"/>
    <a:srgbClr val="85CA3A"/>
    <a:srgbClr val="CCE9AD"/>
    <a:srgbClr val="BCE292"/>
    <a:srgbClr val="F3F3F3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4" autoAdjust="0"/>
    <p:restoredTop sz="89324" autoAdjust="0"/>
  </p:normalViewPr>
  <p:slideViewPr>
    <p:cSldViewPr showGuides="1">
      <p:cViewPr varScale="1">
        <p:scale>
          <a:sx n="51" d="100"/>
          <a:sy n="51" d="100"/>
        </p:scale>
        <p:origin x="102" y="60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Câu</a:t>
            </a:r>
            <a:r>
              <a:rPr lang="vi-VN" altLang="zh-CN" baseline="0" dirty="0"/>
              <a:t> hỏi thêm: Những phép tính có kết quả bằng 12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Thêm</a:t>
            </a:r>
            <a:r>
              <a:rPr lang="vi-VN" altLang="zh-CN" baseline="0" dirty="0"/>
              <a:t> BTMR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altLang="zh-CN" dirty="0"/>
              <a:t>GV kích</a:t>
            </a:r>
            <a:r>
              <a:rPr lang="vi-VN" altLang="zh-CN" baseline="0" dirty="0"/>
              <a:t> chuột vào từng con gấu để hiện đáp án.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GV MR: Không</a:t>
            </a:r>
            <a:r>
              <a:rPr lang="vi-VN" baseline="0" dirty="0"/>
              <a:t> thực hiện tính điền dấu so sánh.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906AC1-A2C3-49E6-95F4-01B67F45C1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21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2021/10/5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19" name="文本框 22">
            <a:extLst>
              <a:ext uri="{FF2B5EF4-FFF2-40B4-BE49-F238E27FC236}">
                <a16:creationId xmlns:a16="http://schemas.microsoft.com/office/drawing/2014/main" id="{9C78778A-D784-4F69-8EDE-B82399896D02}"/>
              </a:ext>
            </a:extLst>
          </p:cNvPr>
          <p:cNvSpPr txBox="1"/>
          <p:nvPr/>
        </p:nvSpPr>
        <p:spPr>
          <a:xfrm>
            <a:off x="3649315" y="2361029"/>
            <a:ext cx="6417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LUYỆN TẬP (</a:t>
            </a:r>
            <a:r>
              <a:rPr lang="en-US" altLang="zh-CN" sz="5400" dirty="0" err="1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2)</a:t>
            </a:r>
            <a:endParaRPr lang="zh-CN" altLang="en-US" sz="5400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D9F94-22B7-4C96-B384-302EECBEFE3E}"/>
              </a:ext>
            </a:extLst>
          </p:cNvPr>
          <p:cNvSpPr txBox="1"/>
          <p:nvPr/>
        </p:nvSpPr>
        <p:spPr>
          <a:xfrm>
            <a:off x="2353171" y="10527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8: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(qua 10)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713211" y="2856418"/>
            <a:ext cx="1041574" cy="968416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59710" y="2021833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649315" y="2928426"/>
            <a:ext cx="57606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b="1" dirty="0" err="1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b="1" dirty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649314" y="4008546"/>
            <a:ext cx="576064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, so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01443" y="198884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B0F0"/>
                </a:solidFill>
                <a:latin typeface="UTM Zebrawood" panose="02040603050506020204" pitchFamily="18" charset="0"/>
              </a:rPr>
              <a:t>MỤC TIÊU</a:t>
            </a:r>
          </a:p>
        </p:txBody>
      </p:sp>
      <p:grpSp>
        <p:nvGrpSpPr>
          <p:cNvPr id="11" name="组合 16"/>
          <p:cNvGrpSpPr/>
          <p:nvPr/>
        </p:nvGrpSpPr>
        <p:grpSpPr>
          <a:xfrm>
            <a:off x="2641203" y="4080554"/>
            <a:ext cx="1041574" cy="968416"/>
            <a:chOff x="3128671" y="1872384"/>
            <a:chExt cx="769036" cy="726312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3" name="文本框 18"/>
            <p:cNvSpPr txBox="1"/>
            <p:nvPr/>
          </p:nvSpPr>
          <p:spPr>
            <a:xfrm>
              <a:off x="3259710" y="2021833"/>
              <a:ext cx="43223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800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374FE2-69B2-4938-B6EF-7BCDF7E98A75}"/>
              </a:ext>
            </a:extLst>
          </p:cNvPr>
          <p:cNvSpPr txBox="1"/>
          <p:nvPr/>
        </p:nvSpPr>
        <p:spPr>
          <a:xfrm>
            <a:off x="832757" y="816429"/>
            <a:ext cx="7128298" cy="2149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Thứ ba ngày 5 tháng 10 năm 2021</a:t>
            </a:r>
          </a:p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                Toán</a:t>
            </a:r>
          </a:p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            Luyện tập (34)</a:t>
            </a:r>
            <a:endParaRPr lang="en-US" sz="33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9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221164" y="1628800"/>
            <a:ext cx="1786462" cy="597184"/>
            <a:chOff x="238537" y="208174"/>
            <a:chExt cx="1786462" cy="597184"/>
          </a:xfrm>
        </p:grpSpPr>
        <p:sp>
          <p:nvSpPr>
            <p:cNvPr id="108" name="Rounded Rectangle 10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95174"/>
              </p:ext>
            </p:extLst>
          </p:nvPr>
        </p:nvGraphicFramePr>
        <p:xfrm>
          <a:off x="1689992" y="2851786"/>
          <a:ext cx="9160123" cy="24494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17184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292034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301466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254312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US" sz="3200" b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816474">
                <a:tc>
                  <a:txBody>
                    <a:bodyPr/>
                    <a:lstStyle/>
                    <a:p>
                      <a:pPr algn="ctr"/>
                      <a:r>
                        <a:rPr lang="en-GB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ổng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116" name="TextBox 115"/>
          <p:cNvSpPr txBox="1"/>
          <p:nvPr/>
        </p:nvSpPr>
        <p:spPr>
          <a:xfrm>
            <a:off x="7882680" y="453712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10042920" y="4537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586536" y="4509120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5058754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766665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979232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343444" y="4533238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370512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8746776" y="4437112"/>
            <a:ext cx="826658" cy="7856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8962800" y="4510861"/>
            <a:ext cx="739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197170" y="1107901"/>
            <a:ext cx="3622731" cy="1384995"/>
            <a:chOff x="7197170" y="1107901"/>
            <a:chExt cx="3622731" cy="1384995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7197170" y="1119910"/>
              <a:ext cx="3622731" cy="1361266"/>
            </a:xfrm>
            <a:prstGeom prst="wedgeRoundRectCallout">
              <a:avLst>
                <a:gd name="adj1" fmla="val -39967"/>
                <a:gd name="adj2" fmla="val 69624"/>
                <a:gd name="adj3" fmla="val 16667"/>
              </a:avLst>
            </a:prstGeom>
            <a:solidFill>
              <a:srgbClr val="85CA3A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89882" y="1107901"/>
              <a:ext cx="331621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êu thêm những phép tính có cùng kết quả bằng 12</a:t>
              </a:r>
              <a:endPara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1"/>
      <p:bldP spid="117" grpId="1"/>
      <p:bldP spid="118" grpId="1"/>
      <p:bldP spid="119" grpId="0"/>
      <p:bldP spid="120" grpId="0"/>
      <p:bldP spid="121" grpId="0"/>
      <p:bldP spid="122" grpId="1"/>
      <p:bldP spid="123" grpId="0"/>
      <p:bldP spid="124" grpId="0"/>
      <p:bldP spid="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21164" y="1268760"/>
            <a:ext cx="1786462" cy="597184"/>
            <a:chOff x="238537" y="208174"/>
            <a:chExt cx="1786462" cy="597184"/>
          </a:xfrm>
        </p:grpSpPr>
        <p:sp>
          <p:nvSpPr>
            <p:cNvPr id="48" name="Rounded Rectangle 4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52" name="Pictur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701" l="0" r="100000">
                        <a14:foregroundMark x1="14535" y1="25974" x2="23256" y2="25325"/>
                        <a14:foregroundMark x1="58721" y1="74026" x2="68023" y2="75974"/>
                        <a14:foregroundMark x1="73837" y1="68182" x2="97384" y2="7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79" y="-69454"/>
            <a:ext cx="2520280" cy="118936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217147" y="2284864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4939" y="3219294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>
            <a:stCxn id="9" idx="3"/>
            <a:endCxn id="8" idx="2"/>
          </p:cNvCxnSpPr>
          <p:nvPr/>
        </p:nvCxnSpPr>
        <p:spPr>
          <a:xfrm flipV="1">
            <a:off x="905019" y="2604904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5-Point Star 11"/>
          <p:cNvSpPr/>
          <p:nvPr/>
        </p:nvSpPr>
        <p:spPr>
          <a:xfrm>
            <a:off x="4044458" y="3140968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2857227" y="2603230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9405551">
            <a:off x="1000525" y="2606388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2000530">
            <a:off x="3311296" y="2566646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214102" y="2276872"/>
            <a:ext cx="643125" cy="640080"/>
            <a:chOff x="2137147" y="3436992"/>
            <a:chExt cx="643125" cy="640080"/>
          </a:xfrm>
        </p:grpSpPr>
        <p:sp>
          <p:nvSpPr>
            <p:cNvPr id="57" name="Oval 56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44458" y="3147286"/>
            <a:ext cx="720080" cy="641754"/>
            <a:chOff x="4044458" y="4132518"/>
            <a:chExt cx="720080" cy="641754"/>
          </a:xfrm>
        </p:grpSpPr>
        <p:sp>
          <p:nvSpPr>
            <p:cNvPr id="60" name="5-Point Star 59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1164" y="1988840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57627" y="2060848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726660" y="2400786"/>
            <a:ext cx="640080" cy="64008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774452" y="3335216"/>
            <a:ext cx="640080" cy="6417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Arrow Connector 77"/>
          <p:cNvCxnSpPr>
            <a:stCxn id="77" idx="3"/>
            <a:endCxn id="76" idx="2"/>
          </p:cNvCxnSpPr>
          <p:nvPr/>
        </p:nvCxnSpPr>
        <p:spPr>
          <a:xfrm flipV="1">
            <a:off x="6414532" y="2720826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5-Point Star 78"/>
          <p:cNvSpPr/>
          <p:nvPr/>
        </p:nvSpPr>
        <p:spPr>
          <a:xfrm>
            <a:off x="11138147" y="2276872"/>
            <a:ext cx="720080" cy="641754"/>
          </a:xfrm>
          <a:prstGeom prst="star5">
            <a:avLst>
              <a:gd name="adj" fmla="val 23255"/>
              <a:gd name="hf" fmla="val 105146"/>
              <a:gd name="vf" fmla="val 110557"/>
            </a:avLst>
          </a:prstGeom>
          <a:solidFill>
            <a:srgbClr val="FFFF00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8366739" y="2780928"/>
            <a:ext cx="1187232" cy="78286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rot="19405551">
            <a:off x="6545141" y="275040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rot="2000530">
            <a:off x="8388202" y="3009764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+ 4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726660" y="2391546"/>
            <a:ext cx="643125" cy="640080"/>
            <a:chOff x="2137147" y="3436992"/>
            <a:chExt cx="643125" cy="640080"/>
          </a:xfrm>
        </p:grpSpPr>
        <p:sp>
          <p:nvSpPr>
            <p:cNvPr id="84" name="Oval 83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137147" y="3501008"/>
              <a:ext cx="6431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00" b="1" dirty="0">
                  <a:solidFill>
                    <a:srgbClr val="FDF5C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138147" y="2276872"/>
            <a:ext cx="720080" cy="641754"/>
            <a:chOff x="4044458" y="4132518"/>
            <a:chExt cx="720080" cy="641754"/>
          </a:xfrm>
        </p:grpSpPr>
        <p:sp>
          <p:nvSpPr>
            <p:cNvPr id="87" name="5-Point Star 86"/>
            <p:cNvSpPr/>
            <p:nvPr/>
          </p:nvSpPr>
          <p:spPr>
            <a:xfrm>
              <a:off x="4044458" y="4132518"/>
              <a:ext cx="720080" cy="641754"/>
            </a:xfrm>
            <a:prstGeom prst="star5">
              <a:avLst>
                <a:gd name="adj" fmla="val 23255"/>
                <a:gd name="hf" fmla="val 105146"/>
                <a:gd name="vf" fmla="val 110557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129718" y="4263479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9417947" y="3284984"/>
            <a:ext cx="640080" cy="64175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405278" y="3284984"/>
            <a:ext cx="640080" cy="754492"/>
            <a:chOff x="9091289" y="4762740"/>
            <a:chExt cx="640080" cy="754492"/>
          </a:xfrm>
        </p:grpSpPr>
        <p:sp>
          <p:nvSpPr>
            <p:cNvPr id="89" name="Isosceles Triangle 8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12570" y="4994012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9969662" y="2729573"/>
            <a:ext cx="1312128" cy="935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 rot="19790073">
            <a:off x="10257953" y="2775958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- 8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3081243" y="4437112"/>
            <a:ext cx="6427373" cy="1515713"/>
            <a:chOff x="2838564" y="4725144"/>
            <a:chExt cx="6427373" cy="1515713"/>
          </a:xfrm>
        </p:grpSpPr>
        <p:grpSp>
          <p:nvGrpSpPr>
            <p:cNvPr id="104" name="Group 103"/>
            <p:cNvGrpSpPr/>
            <p:nvPr/>
          </p:nvGrpSpPr>
          <p:grpSpPr>
            <a:xfrm>
              <a:off x="8473851" y="5451542"/>
              <a:ext cx="792086" cy="641754"/>
              <a:chOff x="4116466" y="4348542"/>
              <a:chExt cx="792086" cy="641754"/>
            </a:xfrm>
          </p:grpSpPr>
          <p:sp>
            <p:nvSpPr>
              <p:cNvPr id="105" name="5-Point Star 104"/>
              <p:cNvSpPr/>
              <p:nvPr/>
            </p:nvSpPr>
            <p:spPr>
              <a:xfrm>
                <a:off x="4116466" y="4348542"/>
                <a:ext cx="720080" cy="641754"/>
              </a:xfrm>
              <a:prstGeom prst="star5">
                <a:avLst>
                  <a:gd name="adj" fmla="val 23255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 w="31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4188473" y="4528631"/>
                <a:ext cx="720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</a:t>
                </a:r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2838564" y="4725144"/>
              <a:ext cx="5883319" cy="1515713"/>
              <a:chOff x="2838564" y="4725144"/>
              <a:chExt cx="5883319" cy="1515713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2838564" y="4876045"/>
                <a:ext cx="640080" cy="641754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012818" y="5600777"/>
                <a:ext cx="640080" cy="64008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6" name="Straight Arrow Connector 95"/>
              <p:cNvCxnSpPr>
                <a:stCxn id="95" idx="3"/>
                <a:endCxn id="94" idx="2"/>
              </p:cNvCxnSpPr>
              <p:nvPr/>
            </p:nvCxnSpPr>
            <p:spPr>
              <a:xfrm>
                <a:off x="3478644" y="5196922"/>
                <a:ext cx="1534174" cy="72389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>
                <a:stCxn id="94" idx="6"/>
                <a:endCxn id="107" idx="1"/>
              </p:cNvCxnSpPr>
              <p:nvPr/>
            </p:nvCxnSpPr>
            <p:spPr>
              <a:xfrm flipV="1">
                <a:off x="5652898" y="5046021"/>
                <a:ext cx="1324789" cy="874796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xtBox 98"/>
              <p:cNvSpPr txBox="1"/>
              <p:nvPr/>
            </p:nvSpPr>
            <p:spPr>
              <a:xfrm rot="1300959">
                <a:off x="3959890" y="5111013"/>
                <a:ext cx="6944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+ 3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 rot="19744824">
                <a:off x="5947328" y="5440717"/>
                <a:ext cx="7922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+ ...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Isosceles Triangle 106"/>
              <p:cNvSpPr/>
              <p:nvPr/>
            </p:nvSpPr>
            <p:spPr>
              <a:xfrm>
                <a:off x="6817667" y="4725144"/>
                <a:ext cx="640080" cy="641754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1" name="Straight Arrow Connector 110"/>
              <p:cNvCxnSpPr>
                <a:stCxn id="107" idx="5"/>
              </p:cNvCxnSpPr>
              <p:nvPr/>
            </p:nvCxnSpPr>
            <p:spPr>
              <a:xfrm>
                <a:off x="7297727" y="5046021"/>
                <a:ext cx="1424156" cy="5888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/>
            </p:nvSpPr>
            <p:spPr>
              <a:xfrm rot="1201881">
                <a:off x="7867566" y="4963162"/>
                <a:ext cx="60465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- 8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5241483" y="5309200"/>
            <a:ext cx="640080" cy="640080"/>
            <a:chOff x="2137147" y="3436992"/>
            <a:chExt cx="640080" cy="640080"/>
          </a:xfrm>
        </p:grpSpPr>
        <p:sp>
          <p:nvSpPr>
            <p:cNvPr id="102" name="Oval 101"/>
            <p:cNvSpPr/>
            <p:nvPr/>
          </p:nvSpPr>
          <p:spPr>
            <a:xfrm>
              <a:off x="2137147" y="3436992"/>
              <a:ext cx="640080" cy="64008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51051" y="350100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7033691" y="4437112"/>
            <a:ext cx="640080" cy="754492"/>
            <a:chOff x="9091289" y="4762740"/>
            <a:chExt cx="640080" cy="754492"/>
          </a:xfrm>
        </p:grpSpPr>
        <p:sp>
          <p:nvSpPr>
            <p:cNvPr id="109" name="Isosceles Triangle 108"/>
            <p:cNvSpPr/>
            <p:nvPr/>
          </p:nvSpPr>
          <p:spPr>
            <a:xfrm>
              <a:off x="9091289" y="4762740"/>
              <a:ext cx="640080" cy="641754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9202311" y="499401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7" name="TextBox 116"/>
          <p:cNvSpPr txBox="1"/>
          <p:nvPr/>
        </p:nvSpPr>
        <p:spPr>
          <a:xfrm rot="19625287">
            <a:off x="6237636" y="5227413"/>
            <a:ext cx="89319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 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081243" y="4587446"/>
            <a:ext cx="640080" cy="641754"/>
            <a:chOff x="3001243" y="4881334"/>
            <a:chExt cx="640080" cy="641754"/>
          </a:xfrm>
        </p:grpSpPr>
        <p:sp>
          <p:nvSpPr>
            <p:cNvPr id="113" name="Rounded Rectangle 112"/>
            <p:cNvSpPr/>
            <p:nvPr/>
          </p:nvSpPr>
          <p:spPr>
            <a:xfrm>
              <a:off x="3001243" y="4881334"/>
              <a:ext cx="640080" cy="64175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001243" y="494116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375" b="89193" l="11054" r="28258">
                        <a14:foregroundMark x1="18741" y1="76042" x2="21010" y2="78776"/>
                        <a14:foregroundMark x1="18228" y1="79948" x2="21230" y2="76563"/>
                        <a14:foregroundMark x1="14348" y1="79427" x2="12592" y2="81250"/>
                        <a14:foregroundMark x1="13104" y1="77995" x2="14129" y2="81771"/>
                        <a14:foregroundMark x1="24231" y1="75000" x2="24451" y2="77995"/>
                        <a14:foregroundMark x1="18594" y1="78125" x2="19839" y2="7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59285" r="71837" b="12295"/>
          <a:stretch/>
        </p:blipFill>
        <p:spPr bwMode="auto">
          <a:xfrm>
            <a:off x="7969795" y="836712"/>
            <a:ext cx="2218277" cy="207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719" b="88021" l="49488" r="67643">
                        <a14:foregroundMark x1="59004" y1="77083" x2="61493" y2="81510"/>
                        <a14:foregroundMark x1="60176" y1="77083" x2="57833" y2="78906"/>
                        <a14:foregroundMark x1="54539" y1="78125" x2="54173" y2="82422"/>
                        <a14:foregroundMark x1="52928" y1="70443" x2="52635" y2="72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68" t="61237" r="31052" b="12295"/>
          <a:stretch/>
        </p:blipFill>
        <p:spPr bwMode="auto">
          <a:xfrm>
            <a:off x="7903334" y="2636912"/>
            <a:ext cx="2586741" cy="193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547" b="90104" l="29502" r="46852">
                        <a14:foregroundMark x1="31113" y1="68490" x2="34041" y2="68099"/>
                        <a14:foregroundMark x1="38067" y1="75651" x2="40410" y2="78385"/>
                        <a14:foregroundMark x1="42972" y1="80339" x2="43851" y2="82682"/>
                        <a14:foregroundMark x1="32723" y1="70573" x2="32430" y2="71875"/>
                        <a14:foregroundMark x1="32430" y1="70052" x2="31991" y2="70443"/>
                        <a14:foregroundMark x1="43558" y1="78776" x2="43119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1" t="59153" r="52027" b="10212"/>
          <a:stretch/>
        </p:blipFill>
        <p:spPr bwMode="auto">
          <a:xfrm>
            <a:off x="8052238" y="4149080"/>
            <a:ext cx="2365829" cy="224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ấu 6 +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81" b="52734" l="46413" r="6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26435" r="32223" b="47097"/>
          <a:stretch/>
        </p:blipFill>
        <p:spPr bwMode="auto">
          <a:xfrm>
            <a:off x="2884717" y="4189077"/>
            <a:ext cx="3716926" cy="233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ấu 8 +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21" b="57813" l="27160" r="49488">
                        <a14:foregroundMark x1="37189" y1="30339" x2="38067" y2="34635"/>
                        <a14:foregroundMark x1="37848" y1="31641" x2="39239" y2="32422"/>
                        <a14:foregroundMark x1="38799" y1="30599" x2="39019" y2="36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8" t="26435" r="51722" b="45013"/>
          <a:stretch/>
        </p:blipFill>
        <p:spPr bwMode="auto">
          <a:xfrm>
            <a:off x="331006" y="3068960"/>
            <a:ext cx="38943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ấu 9 +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72" b="51823" l="9224" r="28624">
                        <a14:foregroundMark x1="15739" y1="39063" x2="20205" y2="3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14" t="26435" r="69907" b="46685"/>
          <a:stretch/>
        </p:blipFill>
        <p:spPr bwMode="auto">
          <a:xfrm>
            <a:off x="3001243" y="1683428"/>
            <a:ext cx="3096344" cy="246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940343" y="404664"/>
            <a:ext cx="4581180" cy="584775"/>
            <a:chOff x="238537" y="208174"/>
            <a:chExt cx="4581180" cy="584775"/>
          </a:xfrm>
        </p:grpSpPr>
        <p:sp>
          <p:nvSpPr>
            <p:cNvPr id="40" name="Oval 39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2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58376" y="208174"/>
              <a:ext cx="3961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Tìm tổ ong cho gấu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7" name="Curved Connector 6"/>
          <p:cNvCxnSpPr/>
          <p:nvPr/>
        </p:nvCxnSpPr>
        <p:spPr>
          <a:xfrm rot="21780000" flipH="1">
            <a:off x="5925857" y="2445151"/>
            <a:ext cx="2808312" cy="3200400"/>
          </a:xfrm>
          <a:prstGeom prst="curvedConnector3">
            <a:avLst>
              <a:gd name="adj1" fmla="val 35754"/>
            </a:avLst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2838450" y="3581400"/>
            <a:ext cx="5791200" cy="1104900"/>
          </a:xfrm>
          <a:custGeom>
            <a:avLst/>
            <a:gdLst>
              <a:gd name="connsiteX0" fmla="*/ 0 w 5791200"/>
              <a:gd name="connsiteY0" fmla="*/ 1104900 h 1104900"/>
              <a:gd name="connsiteX1" fmla="*/ 2686050 w 5791200"/>
              <a:gd name="connsiteY1" fmla="*/ 95250 h 1104900"/>
              <a:gd name="connsiteX2" fmla="*/ 5791200 w 5791200"/>
              <a:gd name="connsiteY2" fmla="*/ 57150 h 1104900"/>
              <a:gd name="connsiteX3" fmla="*/ 5791200 w 5791200"/>
              <a:gd name="connsiteY3" fmla="*/ 57150 h 1104900"/>
              <a:gd name="connsiteX4" fmla="*/ 5791200 w 579120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91200" h="1104900">
                <a:moveTo>
                  <a:pt x="0" y="1104900"/>
                </a:moveTo>
                <a:cubicBezTo>
                  <a:pt x="860425" y="687387"/>
                  <a:pt x="1720850" y="269875"/>
                  <a:pt x="2686050" y="95250"/>
                </a:cubicBezTo>
                <a:cubicBezTo>
                  <a:pt x="3651250" y="-79375"/>
                  <a:pt x="5791200" y="57150"/>
                  <a:pt x="5791200" y="57150"/>
                </a:cubicBezTo>
                <a:lnTo>
                  <a:pt x="5791200" y="57150"/>
                </a:lnTo>
                <a:lnTo>
                  <a:pt x="5791200" y="0"/>
                </a:lnTo>
              </a:path>
            </a:pathLst>
          </a:custGeom>
          <a:noFill/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c 47"/>
          <p:cNvSpPr/>
          <p:nvPr/>
        </p:nvSpPr>
        <p:spPr>
          <a:xfrm rot="2787601" flipV="1">
            <a:off x="2272006" y="260979"/>
            <a:ext cx="9018997" cy="3737224"/>
          </a:xfrm>
          <a:prstGeom prst="arc">
            <a:avLst>
              <a:gd name="adj1" fmla="val 15584138"/>
              <a:gd name="adj2" fmla="val 20833644"/>
            </a:avLst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61083" y="404664"/>
            <a:ext cx="1406154" cy="572924"/>
          </a:xfrm>
          <a:prstGeom prst="roundRect">
            <a:avLst/>
          </a:prstGeom>
          <a:solidFill>
            <a:srgbClr val="FFD85D"/>
          </a:solidFill>
          <a:ln>
            <a:solidFill>
              <a:srgbClr val="FFD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40343" y="404664"/>
            <a:ext cx="2503688" cy="584775"/>
            <a:chOff x="238537" y="208174"/>
            <a:chExt cx="2503688" cy="584775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6" y="208174"/>
              <a:ext cx="18838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>
                  <a:latin typeface="Arial" pitchFamily="34" charset="0"/>
                  <a:cs typeface="Arial" pitchFamily="34" charset="0"/>
                </a:rPr>
                <a:t>&gt;; &lt;; =  ?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1003" y="908720"/>
            <a:ext cx="349807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300000"/>
              </a:lnSpc>
              <a:buAutoNum type="alphaLcParenR"/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+ 6             11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 + 5             12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6216" y="908720"/>
            <a:ext cx="40799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9 + 3             3 + 9</a:t>
            </a:r>
          </a:p>
          <a:p>
            <a:pPr>
              <a:lnSpc>
                <a:spcPct val="300000"/>
              </a:lnSpc>
            </a:pPr>
            <a:r>
              <a:rPr lang="vi-VN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 + 2             7  + 7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521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343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58203" y="2132857"/>
            <a:ext cx="822960" cy="811251"/>
            <a:chOff x="2034267" y="2132857"/>
            <a:chExt cx="822960" cy="811251"/>
          </a:xfrm>
        </p:grpSpPr>
        <p:sp>
          <p:nvSpPr>
            <p:cNvPr id="12" name="Left Brace 11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744464" y="155679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458203" y="3645024"/>
            <a:ext cx="822960" cy="811251"/>
            <a:chOff x="2034267" y="2132857"/>
            <a:chExt cx="822960" cy="811251"/>
          </a:xfrm>
        </p:grpSpPr>
        <p:sp>
          <p:nvSpPr>
            <p:cNvPr id="17" name="Left Brace 16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2795959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265939" y="1563265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952676" y="3645024"/>
            <a:ext cx="822960" cy="811251"/>
            <a:chOff x="2034267" y="2132857"/>
            <a:chExt cx="822960" cy="811251"/>
          </a:xfrm>
        </p:grpSpPr>
        <p:sp>
          <p:nvSpPr>
            <p:cNvPr id="25" name="Left Brace 24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7147" y="2420888"/>
              <a:ext cx="5656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9290432" y="2996952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0370552" y="3645023"/>
            <a:ext cx="822960" cy="811251"/>
            <a:chOff x="2034267" y="2132857"/>
            <a:chExt cx="822960" cy="811251"/>
          </a:xfrm>
        </p:grpSpPr>
        <p:sp>
          <p:nvSpPr>
            <p:cNvPr id="29" name="Left Brace 28"/>
            <p:cNvSpPr/>
            <p:nvPr/>
          </p:nvSpPr>
          <p:spPr>
            <a:xfrm rot="16200000">
              <a:off x="2354307" y="1812817"/>
              <a:ext cx="182880" cy="822960"/>
            </a:xfrm>
            <a:prstGeom prst="leftBrace">
              <a:avLst>
                <a:gd name="adj1" fmla="val 41402"/>
                <a:gd name="adj2" fmla="val 50827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37147" y="2420888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81363" y="3933056"/>
            <a:ext cx="4102405" cy="3046988"/>
            <a:chOff x="3746506" y="3933056"/>
            <a:chExt cx="4102405" cy="3046988"/>
          </a:xfrm>
        </p:grpSpPr>
        <p:sp>
          <p:nvSpPr>
            <p:cNvPr id="33" name="Rounded Rectangle 32"/>
            <p:cNvSpPr/>
            <p:nvPr/>
          </p:nvSpPr>
          <p:spPr>
            <a:xfrm>
              <a:off x="5828679" y="4589512"/>
              <a:ext cx="637332" cy="648072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46506" y="3933056"/>
              <a:ext cx="4102405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30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 9 + 5             9 + 4</a:t>
              </a:r>
            </a:p>
            <a:p>
              <a:pPr>
                <a:lnSpc>
                  <a:spcPct val="300000"/>
                </a:lnSpc>
              </a:pPr>
              <a:r>
                <a:rPr lang="vi-VN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6169595" y="4581128"/>
            <a:ext cx="637332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&gt;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63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3" grpId="0" animBg="1"/>
      <p:bldP spid="27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923" y="188640"/>
            <a:ext cx="11665295" cy="1569660"/>
            <a:chOff x="238537" y="208174"/>
            <a:chExt cx="11042683" cy="1569660"/>
          </a:xfrm>
        </p:grpSpPr>
        <p:sp>
          <p:nvSpPr>
            <p:cNvPr id="3" name="Oval 2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b="1" dirty="0">
                  <a:latin typeface="Arial" pitchFamily="34" charset="0"/>
                  <a:cs typeface="Arial" pitchFamily="34" charset="0"/>
                </a:rPr>
                <a:t>4</a:t>
              </a:r>
              <a:endParaRPr lang="en-US" sz="3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8375" y="208174"/>
              <a:ext cx="1042284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Trong ca – bin thứ nhất có 7 người, trong ca – bin thứ hai có 8 người. Hỏi trong hai ca – bin có tất cả bao nhiêu người?</a:t>
              </a:r>
              <a:endPara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953" b="84375" l="15813" r="76720">
                        <a14:foregroundMark x1="50805" y1="58854" x2="61347" y2="59115"/>
                        <a14:foregroundMark x1="56076" y1="58073" x2="57394" y2="57552"/>
                        <a14:foregroundMark x1="54026" y1="56771" x2="57101" y2="56510"/>
                        <a14:foregroundMark x1="53441" y1="55990" x2="56955" y2="58594"/>
                        <a14:foregroundMark x1="73939" y1="54688" x2="74524" y2="60156"/>
                        <a14:foregroundMark x1="74963" y1="61719" x2="75110" y2="77604"/>
                        <a14:foregroundMark x1="72621" y1="37500" x2="74963" y2="58073"/>
                        <a14:foregroundMark x1="73206" y1="39063" x2="75110" y2="54167"/>
                        <a14:foregroundMark x1="75256" y1="55469" x2="74817" y2="64583"/>
                        <a14:foregroundMark x1="75256" y1="61979" x2="75256" y2="700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7213" r="22694" b="16146"/>
          <a:stretch/>
        </p:blipFill>
        <p:spPr bwMode="auto">
          <a:xfrm>
            <a:off x="4081363" y="1340768"/>
            <a:ext cx="4203253" cy="217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260702" y="761564"/>
            <a:ext cx="16459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53971" y="1196752"/>
            <a:ext cx="13681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1163" y="1196752"/>
            <a:ext cx="155448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4939" y="3573016"/>
            <a:ext cx="5779146" cy="2955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nhất: 7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– bin thứ hai  : 8 người</a:t>
            </a:r>
          </a:p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             : .... người?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4086" y="3573016"/>
            <a:ext cx="59581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tất cả số người là: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+ 8 = 15 (người)</a:t>
            </a:r>
          </a:p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15 người.</a:t>
            </a:r>
            <a:endParaRPr lang="en-US" sz="32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1163" y="2729550"/>
            <a:ext cx="7709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(qua 10).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Bài toán về thêm, bớt một số bao nhiêu đơn vị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371</Words>
  <Application>Microsoft Office PowerPoint</Application>
  <PresentationFormat>Custom</PresentationFormat>
  <Paragraphs>119</Paragraphs>
  <Slides>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Unicode MS</vt:lpstr>
      <vt:lpstr>Calibri</vt:lpstr>
      <vt:lpstr>HP001 4 hàng</vt:lpstr>
      <vt:lpstr>iCiel Crocante</vt:lpstr>
      <vt:lpstr>UTM Zebrawood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Hang</cp:lastModifiedBy>
  <cp:revision>228</cp:revision>
  <dcterms:created xsi:type="dcterms:W3CDTF">2015-10-14T02:42:14Z</dcterms:created>
  <dcterms:modified xsi:type="dcterms:W3CDTF">2021-10-05T14:02:41Z</dcterms:modified>
</cp:coreProperties>
</file>