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7"/>
  </p:notesMasterIdLst>
  <p:sldIdLst>
    <p:sldId id="282" r:id="rId3"/>
    <p:sldId id="302" r:id="rId4"/>
    <p:sldId id="280" r:id="rId5"/>
    <p:sldId id="308" r:id="rId6"/>
    <p:sldId id="286" r:id="rId7"/>
    <p:sldId id="287" r:id="rId8"/>
    <p:sldId id="303" r:id="rId9"/>
    <p:sldId id="304" r:id="rId10"/>
    <p:sldId id="305" r:id="rId11"/>
    <p:sldId id="309" r:id="rId12"/>
    <p:sldId id="290" r:id="rId13"/>
    <p:sldId id="306" r:id="rId14"/>
    <p:sldId id="307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0BD"/>
    <a:srgbClr val="F1D8C8"/>
    <a:srgbClr val="EC8472"/>
    <a:srgbClr val="EC8372"/>
    <a:srgbClr val="E4736F"/>
    <a:srgbClr val="BCEFE7"/>
    <a:srgbClr val="FE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>
        <p:scale>
          <a:sx n="50" d="100"/>
          <a:sy n="50" d="100"/>
        </p:scale>
        <p:origin x="6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4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71E88BA-3798-475D-AD8B-FB5E01FDAB3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3C043179-5907-D037-4817-F93410292B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976" y="295274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DFD672D6-9E52-427D-B7AA-F58135EF161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A2A8405-A9FC-ADFA-E71E-C98CB832DD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511" y="-274248"/>
            <a:ext cx="1826344" cy="18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B33580-9FFA-DF2B-1C13-EFADA071B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74" y="2505677"/>
            <a:ext cx="491380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38" y="0"/>
            <a:ext cx="9959927" cy="7104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5225C1-2306-4FF6-8D93-8F3A3E05038C}"/>
              </a:ext>
            </a:extLst>
          </p:cNvPr>
          <p:cNvSpPr txBox="1"/>
          <p:nvPr/>
        </p:nvSpPr>
        <p:spPr>
          <a:xfrm>
            <a:off x="2623624" y="2360843"/>
            <a:ext cx="6682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>
                <a:solidFill>
                  <a:prstClr val="black"/>
                </a:solidFill>
                <a:latin typeface="Calibri"/>
              </a:rPr>
              <a:t>- </a:t>
            </a:r>
            <a:r>
              <a:rPr lang="vi-VN" sz="3200">
                <a:solidFill>
                  <a:prstClr val="black"/>
                </a:solidFill>
                <a:latin typeface="Calibri"/>
              </a:rPr>
              <a:t>Nhận </a:t>
            </a:r>
            <a:r>
              <a:rPr lang="vi-VN" sz="3200" dirty="0">
                <a:solidFill>
                  <a:prstClr val="black"/>
                </a:solidFill>
                <a:latin typeface="Calibri"/>
              </a:rPr>
              <a:t>biết được lớp triệu, lớp nghìn, lớp đơn vị.</a:t>
            </a:r>
          </a:p>
          <a:p>
            <a:pPr lvl="0" algn="just">
              <a:defRPr/>
            </a:pPr>
            <a:r>
              <a:rPr lang="en-US" sz="3200">
                <a:solidFill>
                  <a:prstClr val="black"/>
                </a:solidFill>
                <a:latin typeface="Calibri"/>
              </a:rPr>
              <a:t>- </a:t>
            </a:r>
            <a:r>
              <a:rPr lang="vi-VN" sz="3200">
                <a:solidFill>
                  <a:prstClr val="black"/>
                </a:solidFill>
                <a:latin typeface="Calibri"/>
              </a:rPr>
              <a:t>Nhận </a:t>
            </a:r>
            <a:r>
              <a:rPr lang="vi-VN" sz="3200" dirty="0">
                <a:solidFill>
                  <a:prstClr val="black"/>
                </a:solidFill>
                <a:latin typeface="Calibri"/>
              </a:rPr>
              <a:t>biết được các hàng tương ứng trong mỗi lớp.</a:t>
            </a:r>
          </a:p>
          <a:p>
            <a:pPr lvl="0" algn="just">
              <a:defRPr/>
            </a:pPr>
            <a:r>
              <a:rPr lang="en-US" sz="3200">
                <a:solidFill>
                  <a:prstClr val="black"/>
                </a:solidFill>
                <a:latin typeface="Calibri"/>
              </a:rPr>
              <a:t>- </a:t>
            </a:r>
            <a:r>
              <a:rPr lang="vi-VN" sz="3200">
                <a:solidFill>
                  <a:prstClr val="black"/>
                </a:solidFill>
                <a:latin typeface="Calibri"/>
              </a:rPr>
              <a:t>Nhận </a:t>
            </a:r>
            <a:r>
              <a:rPr lang="vi-VN" sz="3200" dirty="0">
                <a:solidFill>
                  <a:prstClr val="black"/>
                </a:solidFill>
                <a:latin typeface="Calibri"/>
              </a:rPr>
              <a:t>biết được, viết được, đọc được các số tròn chục triệu, tròn trăm triệu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DFCE74-DA4F-4468-BDDA-DA38D7FA4AAA}"/>
              </a:ext>
            </a:extLst>
          </p:cNvPr>
          <p:cNvSpPr txBox="1"/>
          <p:nvPr/>
        </p:nvSpPr>
        <p:spPr>
          <a:xfrm>
            <a:off x="1525032" y="324815"/>
            <a:ext cx="8939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496896" y="4128495"/>
              <a:ext cx="530237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1">
                  <a:solidFill>
                    <a:sysClr val="windowText" lastClr="000000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 panose="020B0604020202020204" pitchFamily="34" charset="0"/>
                </a:rPr>
                <a:t>VẬN DỤNG -</a:t>
              </a:r>
              <a:r>
                <a:rPr kumimoji="0" lang="en-US" altLang="zh-CN" sz="5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  <a:sym typeface="Arial" panose="020B0604020202020204" pitchFamily="34" charset="0"/>
                </a:rPr>
                <a:t>CỦNG CỐ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思源黑体 CN Normal" panose="020B0400000000000000" pitchFamily="34" charset="-122"/>
                <a:cs typeface="Tahoma" panose="020B060403050404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214">
            <a:extLst>
              <a:ext uri="{FF2B5EF4-FFF2-40B4-BE49-F238E27FC236}">
                <a16:creationId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文本框 7">
            <a:extLst>
              <a:ext uri="{FF2B5EF4-FFF2-40B4-BE49-F238E27FC236}">
                <a16:creationId xmlns:a16="http://schemas.microsoft.com/office/drawing/2014/main" id="{B8C241F3-46DD-453A-AE34-4EFF10C71C47}"/>
              </a:ext>
            </a:extLst>
          </p:cNvPr>
          <p:cNvSpPr txBox="1"/>
          <p:nvPr/>
        </p:nvSpPr>
        <p:spPr>
          <a:xfrm>
            <a:off x="2456354" y="322914"/>
            <a:ext cx="7674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ECD0BD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TR</a:t>
            </a:r>
            <a:r>
              <a:rPr lang="en-US" altLang="zh-CN" sz="5400" b="1">
                <a:solidFill>
                  <a:srgbClr val="ECD0BD"/>
                </a:solidFill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Ò CH</a:t>
            </a:r>
            <a:r>
              <a:rPr lang="vi-VN" altLang="zh-CN" sz="5400" b="1">
                <a:solidFill>
                  <a:srgbClr val="ECD0BD"/>
                </a:solidFill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Ơ</a:t>
            </a:r>
            <a:r>
              <a:rPr lang="en-US" altLang="zh-CN" sz="5400" b="1">
                <a:solidFill>
                  <a:srgbClr val="ECD0BD"/>
                </a:solidFill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I Ô CHỮ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ECD0BD"/>
              </a:solidFill>
              <a:effectLst/>
              <a:uLnTx/>
              <a:uFillTx/>
              <a:ea typeface="思源黑体 CN Normal" panose="020B0400000000000000" pitchFamily="34" charset="-122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文本框 7">
            <a:extLst>
              <a:ext uri="{FF2B5EF4-FFF2-40B4-BE49-F238E27FC236}">
                <a16:creationId xmlns:a16="http://schemas.microsoft.com/office/drawing/2014/main" id="{875D0B2F-D77F-4076-9428-FF9189E173CC}"/>
              </a:ext>
            </a:extLst>
          </p:cNvPr>
          <p:cNvSpPr txBox="1"/>
          <p:nvPr/>
        </p:nvSpPr>
        <p:spPr>
          <a:xfrm>
            <a:off x="2537849" y="319043"/>
            <a:ext cx="7674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E4736F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TR</a:t>
            </a:r>
            <a:r>
              <a:rPr lang="en-US" altLang="zh-CN" sz="5400" b="1">
                <a:solidFill>
                  <a:srgbClr val="E4736F"/>
                </a:solidFill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Ò CH</a:t>
            </a:r>
            <a:r>
              <a:rPr lang="vi-VN" altLang="zh-CN" sz="5400" b="1">
                <a:solidFill>
                  <a:srgbClr val="E4736F"/>
                </a:solidFill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Ơ</a:t>
            </a:r>
            <a:r>
              <a:rPr lang="en-US" altLang="zh-CN" sz="5400" b="1">
                <a:solidFill>
                  <a:srgbClr val="E4736F"/>
                </a:solidFill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I Ô CHỮ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E4736F"/>
              </a:solidFill>
              <a:effectLst/>
              <a:uLnTx/>
              <a:uFillTx/>
              <a:ea typeface="思源黑体 CN Normal" panose="020B0400000000000000" pitchFamily="34" charset="-122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94640-DE2B-4032-8746-4866C9DD0C3B}"/>
              </a:ext>
            </a:extLst>
          </p:cNvPr>
          <p:cNvSpPr txBox="1"/>
          <p:nvPr/>
        </p:nvSpPr>
        <p:spPr>
          <a:xfrm>
            <a:off x="4423685" y="1860038"/>
            <a:ext cx="550810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thành các bài tập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37887-0CC9-47F2-93A0-177F5C59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3231571" y="1909864"/>
            <a:ext cx="919996" cy="919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4711FC-893B-408A-874D-97583DA01B88}"/>
              </a:ext>
            </a:extLst>
          </p:cNvPr>
          <p:cNvSpPr txBox="1"/>
          <p:nvPr/>
        </p:nvSpPr>
        <p:spPr>
          <a:xfrm>
            <a:off x="4423685" y="2917214"/>
            <a:ext cx="390438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Chuẩn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bị bài 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13759-BCE5-4D7F-85BE-29CB14C4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3231571" y="2890876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194A2A-7C05-4C39-BD8E-9EA98B7D2D07}"/>
              </a:ext>
            </a:extLst>
          </p:cNvPr>
          <p:cNvSpPr txBox="1"/>
          <p:nvPr/>
        </p:nvSpPr>
        <p:spPr>
          <a:xfrm>
            <a:off x="2768990" y="841498"/>
            <a:ext cx="665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H</a:t>
            </a:r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ỚNG HỌC TẬP</a:t>
            </a:r>
          </a:p>
        </p:txBody>
      </p:sp>
    </p:spTree>
    <p:extLst>
      <p:ext uri="{BB962C8B-B14F-4D97-AF65-F5344CB8AC3E}">
        <p14:creationId xmlns:p14="http://schemas.microsoft.com/office/powerpoint/2010/main" val="32329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09E676-A9EE-98E8-17FF-2E808C05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93" y="1045805"/>
            <a:ext cx="9485682" cy="46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2244207" y="2087729"/>
            <a:ext cx="8503510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3413116" y="2345167"/>
            <a:ext cx="6145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nhọn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bẹt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337" y="1817976"/>
            <a:ext cx="2441250" cy="35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6" y="2824019"/>
            <a:ext cx="6270169" cy="403382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F8DFC-7EA6-97A0-7872-9B6C2B3D1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92" y="262065"/>
            <a:ext cx="2517866" cy="145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21631-EFD3-6E6F-5FF1-D6A208EC7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482" y="1102401"/>
            <a:ext cx="8541236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38" y="0"/>
            <a:ext cx="9959927" cy="7104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5225C1-2306-4FF6-8D93-8F3A3E05038C}"/>
              </a:ext>
            </a:extLst>
          </p:cNvPr>
          <p:cNvSpPr txBox="1"/>
          <p:nvPr/>
        </p:nvSpPr>
        <p:spPr>
          <a:xfrm>
            <a:off x="2623624" y="2360843"/>
            <a:ext cx="6682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>
                <a:solidFill>
                  <a:prstClr val="black"/>
                </a:solidFill>
                <a:latin typeface="Calibri"/>
              </a:rPr>
              <a:t>- </a:t>
            </a:r>
            <a:r>
              <a:rPr lang="vi-VN" sz="3200">
                <a:solidFill>
                  <a:prstClr val="black"/>
                </a:solidFill>
                <a:latin typeface="Calibri"/>
              </a:rPr>
              <a:t>Nhận </a:t>
            </a:r>
            <a:r>
              <a:rPr lang="vi-VN" sz="3200" dirty="0">
                <a:solidFill>
                  <a:prstClr val="black"/>
                </a:solidFill>
                <a:latin typeface="Calibri"/>
              </a:rPr>
              <a:t>biết được lớp triệu, lớp nghìn, lớp đơn vị.</a:t>
            </a:r>
          </a:p>
          <a:p>
            <a:pPr lvl="0" algn="just">
              <a:defRPr/>
            </a:pPr>
            <a:r>
              <a:rPr lang="en-US" sz="3200">
                <a:solidFill>
                  <a:prstClr val="black"/>
                </a:solidFill>
                <a:latin typeface="Calibri"/>
              </a:rPr>
              <a:t>- </a:t>
            </a:r>
            <a:r>
              <a:rPr lang="vi-VN" sz="3200">
                <a:solidFill>
                  <a:prstClr val="black"/>
                </a:solidFill>
                <a:latin typeface="Calibri"/>
              </a:rPr>
              <a:t>Nhận </a:t>
            </a:r>
            <a:r>
              <a:rPr lang="vi-VN" sz="3200" dirty="0">
                <a:solidFill>
                  <a:prstClr val="black"/>
                </a:solidFill>
                <a:latin typeface="Calibri"/>
              </a:rPr>
              <a:t>biết được các hàng tương ứng trong mỗi lớp.</a:t>
            </a:r>
          </a:p>
          <a:p>
            <a:pPr lvl="0" algn="just">
              <a:defRPr/>
            </a:pPr>
            <a:r>
              <a:rPr lang="en-US" sz="3200">
                <a:solidFill>
                  <a:prstClr val="black"/>
                </a:solidFill>
                <a:latin typeface="Calibri"/>
              </a:rPr>
              <a:t>- </a:t>
            </a:r>
            <a:r>
              <a:rPr lang="vi-VN" sz="3200">
                <a:solidFill>
                  <a:prstClr val="black"/>
                </a:solidFill>
                <a:latin typeface="Calibri"/>
              </a:rPr>
              <a:t>Nhận </a:t>
            </a:r>
            <a:r>
              <a:rPr lang="vi-VN" sz="3200" dirty="0">
                <a:solidFill>
                  <a:prstClr val="black"/>
                </a:solidFill>
                <a:latin typeface="Calibri"/>
              </a:rPr>
              <a:t>biết được, viết được, đọc được các số tròn chục triệu, tròn trăm triệu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DFCE74-DA4F-4468-BDDA-DA38D7FA4AAA}"/>
              </a:ext>
            </a:extLst>
          </p:cNvPr>
          <p:cNvSpPr txBox="1"/>
          <p:nvPr/>
        </p:nvSpPr>
        <p:spPr>
          <a:xfrm>
            <a:off x="1525032" y="324815"/>
            <a:ext cx="8939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830997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1490" y="926808"/>
            <a:ext cx="53542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2038" b="40577"/>
          <a:stretch/>
        </p:blipFill>
        <p:spPr>
          <a:xfrm>
            <a:off x="3516910" y="2499435"/>
            <a:ext cx="5016612" cy="33305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58962" y="4787869"/>
            <a:ext cx="89388" cy="98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5780" y="3893259"/>
            <a:ext cx="88646" cy="107242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3109" y="3918437"/>
            <a:ext cx="107791" cy="91588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B16520-F60B-F23E-9477-794591AE18F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911444" y="3984796"/>
            <a:ext cx="898806" cy="844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CBCF37-71A9-370C-02C4-1F752B2D265E}"/>
              </a:ext>
            </a:extLst>
          </p:cNvPr>
          <p:cNvCxnSpPr>
            <a:cxnSpLocks/>
            <a:stCxn id="22" idx="6"/>
          </p:cNvCxnSpPr>
          <p:nvPr/>
        </p:nvCxnSpPr>
        <p:spPr>
          <a:xfrm flipH="1">
            <a:off x="5819775" y="3964231"/>
            <a:ext cx="1381125" cy="8839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D79D60-3FC6-BC53-F555-2915E6634D2F}"/>
              </a:ext>
            </a:extLst>
          </p:cNvPr>
          <p:cNvSpPr txBox="1"/>
          <p:nvPr/>
        </p:nvSpPr>
        <p:spPr>
          <a:xfrm>
            <a:off x="5372100" y="47815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C16F2-EEE7-E844-4B2B-AA2A83B03DDD}"/>
              </a:ext>
            </a:extLst>
          </p:cNvPr>
          <p:cNvSpPr txBox="1"/>
          <p:nvPr/>
        </p:nvSpPr>
        <p:spPr>
          <a:xfrm>
            <a:off x="4276725" y="37719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DCF7F-2BAC-1C2C-FC08-07712187D437}"/>
              </a:ext>
            </a:extLst>
          </p:cNvPr>
          <p:cNvSpPr txBox="1"/>
          <p:nvPr/>
        </p:nvSpPr>
        <p:spPr>
          <a:xfrm>
            <a:off x="6981825" y="37242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061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830997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ảnh dưới đây, em thấy hình nào có số đo góc bằng 90°?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023C6-4868-443A-8182-476685C3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047875"/>
            <a:ext cx="8143875" cy="3028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1AA4-E00F-7FE9-D500-8BECB2731175}"/>
              </a:ext>
            </a:extLst>
          </p:cNvPr>
          <p:cNvGrpSpPr/>
          <p:nvPr/>
        </p:nvGrpSpPr>
        <p:grpSpPr>
          <a:xfrm>
            <a:off x="8772525" y="3314700"/>
            <a:ext cx="704850" cy="1228725"/>
            <a:chOff x="8772525" y="3314700"/>
            <a:chExt cx="704850" cy="122872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23401B-464B-270E-6041-FED8409F4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575" y="3314700"/>
              <a:ext cx="0" cy="1228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332FE-A613-1046-6369-7EA5B3BCB7F8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3324225"/>
              <a:ext cx="704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D115A4D-0302-C708-8F90-E03CEBF7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657475"/>
            <a:ext cx="1230537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819151" y="548838"/>
            <a:ext cx="1716890" cy="830997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đo các góc đỉnh 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9BD0C-7DFB-9893-37C5-DD8A32B4BF62}"/>
              </a:ext>
            </a:extLst>
          </p:cNvPr>
          <p:cNvSpPr txBox="1"/>
          <p:nvPr/>
        </p:nvSpPr>
        <p:spPr>
          <a:xfrm>
            <a:off x="646489" y="1691865"/>
            <a:ext cx="112311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Cạnh GA, GN.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Cạnh GA, GE.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Cạnh GN, GM.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3606D-DAB1-CACC-4B9A-58084321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2843212"/>
            <a:ext cx="6248400" cy="3152775"/>
          </a:xfrm>
          <a:prstGeom prst="rect">
            <a:avLst/>
          </a:prstGeom>
        </p:spPr>
      </p:pic>
      <p:pic>
        <p:nvPicPr>
          <p:cNvPr id="18" name="Picture 1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95BB1510-50C9-2C5D-8043-CD8FE54F6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250">
            <a:off x="6367231" y="3219335"/>
            <a:ext cx="3286584" cy="1657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A336F-B1D8-6FA1-7CA8-7891C7116361}"/>
              </a:ext>
            </a:extLst>
          </p:cNvPr>
          <p:cNvSpPr txBox="1"/>
          <p:nvPr/>
        </p:nvSpPr>
        <p:spPr>
          <a:xfrm>
            <a:off x="522664" y="2749140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GN có số đo là 125°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7D47626-0426-2783-789A-F3CD8E8A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6" y="3076461"/>
            <a:ext cx="3286584" cy="1657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9B1015-38D2-9ECE-3017-0677F3CE1B38}"/>
              </a:ext>
            </a:extLst>
          </p:cNvPr>
          <p:cNvSpPr txBox="1"/>
          <p:nvPr/>
        </p:nvSpPr>
        <p:spPr>
          <a:xfrm>
            <a:off x="436939" y="36921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GE có số đo là 90°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CE5F0F0-52A7-771E-F95E-D95A5481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438">
            <a:off x="7138756" y="4359288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A9020B-1C34-E41F-E9FA-E189FEE15A92}"/>
              </a:ext>
            </a:extLst>
          </p:cNvPr>
          <p:cNvSpPr txBox="1"/>
          <p:nvPr/>
        </p:nvSpPr>
        <p:spPr>
          <a:xfrm>
            <a:off x="408364" y="46827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GN, GM có số đo là 55°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19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095C90-14F6-F41B-FB3B-EF7E5D35D169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DEF7-B347-C4FC-E281-86CC874873FD}"/>
              </a:ext>
            </a:extLst>
          </p:cNvPr>
          <p:cNvSpPr txBox="1"/>
          <p:nvPr/>
        </p:nvSpPr>
        <p:spPr>
          <a:xfrm>
            <a:off x="1571625" y="628650"/>
            <a:ext cx="19335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B54E-84B0-23DF-1A2E-7AC07FBD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75" y="1371599"/>
            <a:ext cx="2486025" cy="24860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9E4484-2C02-6F45-D9C0-DC5DCF15A21C}"/>
              </a:ext>
            </a:extLst>
          </p:cNvPr>
          <p:cNvGrpSpPr/>
          <p:nvPr/>
        </p:nvGrpSpPr>
        <p:grpSpPr>
          <a:xfrm>
            <a:off x="428626" y="1676400"/>
            <a:ext cx="7877174" cy="1754326"/>
            <a:chOff x="361951" y="1695450"/>
            <a:chExt cx="7877174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173C5-98A0-8EE1-2195-35D306696018}"/>
                </a:ext>
              </a:extLst>
            </p:cNvPr>
            <p:cNvSpPr txBox="1"/>
            <p:nvPr/>
          </p:nvSpPr>
          <p:spPr>
            <a:xfrm>
              <a:off x="361951" y="1695450"/>
              <a:ext cx="78771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7311FC-C47B-4BC2-89B6-01E0B4597E5E}"/>
                </a:ext>
              </a:extLst>
            </p:cNvPr>
            <p:cNvSpPr/>
            <p:nvPr/>
          </p:nvSpPr>
          <p:spPr>
            <a:xfrm>
              <a:off x="3314700" y="239077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E006A8-5215-FCD5-7949-BBECF77EBAF6}"/>
                </a:ext>
              </a:extLst>
            </p:cNvPr>
            <p:cNvSpPr/>
            <p:nvPr/>
          </p:nvSpPr>
          <p:spPr>
            <a:xfrm>
              <a:off x="6467475" y="290512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C62DD-AACF-CBFF-4C48-74B83AC6C3E7}"/>
              </a:ext>
            </a:extLst>
          </p:cNvPr>
          <p:cNvSpPr/>
          <p:nvPr/>
        </p:nvSpPr>
        <p:spPr>
          <a:xfrm>
            <a:off x="3371850" y="2362200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D569FB-96D6-4D6A-BA23-2556415163C6}"/>
              </a:ext>
            </a:extLst>
          </p:cNvPr>
          <p:cNvSpPr/>
          <p:nvPr/>
        </p:nvSpPr>
        <p:spPr>
          <a:xfrm>
            <a:off x="6534150" y="2886075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6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</TotalTime>
  <Words>357</Words>
  <Application>Microsoft Office PowerPoint</Application>
  <PresentationFormat>Widescreen</PresentationFormat>
  <Paragraphs>76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#9Slide07 Cadena</vt:lpstr>
      <vt:lpstr>Arial</vt:lpstr>
      <vt:lpstr>Calibri</vt:lpstr>
      <vt:lpstr>Calibri Light</vt:lpstr>
      <vt:lpstr>Cambria</vt:lpstr>
      <vt:lpstr>Times New Roman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Hà Lê</cp:lastModifiedBy>
  <cp:revision>27</cp:revision>
  <dcterms:created xsi:type="dcterms:W3CDTF">2023-07-09T12:20:49Z</dcterms:created>
  <dcterms:modified xsi:type="dcterms:W3CDTF">2023-09-17T08:04:38Z</dcterms:modified>
  <cp:category>9Slide.vn</cp:category>
</cp:coreProperties>
</file>