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</p:sldMasterIdLst>
  <p:notesMasterIdLst>
    <p:notesMasterId r:id="rId26"/>
  </p:notesMasterIdLst>
  <p:sldIdLst>
    <p:sldId id="265" r:id="rId3"/>
    <p:sldId id="377" r:id="rId4"/>
    <p:sldId id="378" r:id="rId5"/>
    <p:sldId id="379" r:id="rId6"/>
    <p:sldId id="380" r:id="rId7"/>
    <p:sldId id="381" r:id="rId8"/>
    <p:sldId id="257" r:id="rId9"/>
    <p:sldId id="276" r:id="rId10"/>
    <p:sldId id="388" r:id="rId11"/>
    <p:sldId id="389" r:id="rId12"/>
    <p:sldId id="390" r:id="rId13"/>
    <p:sldId id="391" r:id="rId14"/>
    <p:sldId id="393" r:id="rId15"/>
    <p:sldId id="277" r:id="rId16"/>
    <p:sldId id="278" r:id="rId17"/>
    <p:sldId id="281" r:id="rId18"/>
    <p:sldId id="282" r:id="rId19"/>
    <p:sldId id="383" r:id="rId20"/>
    <p:sldId id="274" r:id="rId21"/>
    <p:sldId id="387" r:id="rId22"/>
    <p:sldId id="275" r:id="rId23"/>
    <p:sldId id="385" r:id="rId24"/>
    <p:sldId id="3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898" autoAdjust="0"/>
  </p:normalViewPr>
  <p:slideViewPr>
    <p:cSldViewPr snapToGrid="0">
      <p:cViewPr varScale="1">
        <p:scale>
          <a:sx n="77" d="100"/>
          <a:sy n="77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11404-84A7-41F2-A260-67A6B9F42F7A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72C44-FDC6-4D52-8FFD-7AD7E0D4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195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6E948-2575-4075-A89C-9B3E4DB17C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403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2C44-FDC6-4D52-8FFD-7AD7E0D441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43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291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2C44-FDC6-4D52-8FFD-7AD7E0D441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18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ta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(ta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,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phẩy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TP)</a:t>
            </a:r>
          </a:p>
          <a:p>
            <a:r>
              <a:rPr lang="en-US" dirty="0"/>
              <a:t>+ Khi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gì</a:t>
            </a:r>
            <a:r>
              <a:rPr lang="en-US" dirty="0"/>
              <a:t>? (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ko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2C44-FDC6-4D52-8FFD-7AD7E0D441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66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,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. </a:t>
            </a:r>
          </a:p>
          <a:p>
            <a:r>
              <a:rPr lang="en-US" dirty="0"/>
              <a:t>+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4,75kg </a:t>
            </a:r>
            <a:r>
              <a:rPr lang="en-US" dirty="0" err="1"/>
              <a:t>ra</a:t>
            </a:r>
            <a:r>
              <a:rPr lang="en-US"/>
              <a:t> 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2C44-FDC6-4D52-8FFD-7AD7E0D441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49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GV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cc =&gt; 1 ml = 1 cc ; 1 l = 1000ml = 1000 cc  hay =  1 kg </a:t>
            </a:r>
            <a:r>
              <a:rPr lang="en-US" dirty="0" err="1"/>
              <a:t>nước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2C44-FDC6-4D52-8FFD-7AD7E0D441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40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6E948-2575-4075-A89C-9B3E4DB17C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382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Chốt</a:t>
            </a:r>
            <a:r>
              <a:rPr lang="en-US" dirty="0"/>
              <a:t>:  +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TP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. </a:t>
            </a:r>
          </a:p>
          <a:p>
            <a:r>
              <a:rPr lang="en-US" dirty="0"/>
              <a:t>          + Khi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TP ta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gì</a:t>
            </a:r>
            <a:r>
              <a:rPr lang="en-US" dirty="0"/>
              <a:t>? (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&lt; 5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, &gt; 5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2C44-FDC6-4D52-8FFD-7AD7E0D441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4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2C44-FDC6-4D52-8FFD-7AD7E0D441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26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612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92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607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708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413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ta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(ta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,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phẩy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TP)</a:t>
            </a:r>
          </a:p>
          <a:p>
            <a:r>
              <a:rPr lang="en-US" dirty="0"/>
              <a:t>+ Khi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gì</a:t>
            </a:r>
            <a:r>
              <a:rPr lang="en-US" dirty="0"/>
              <a:t>? (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ko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2C44-FDC6-4D52-8FFD-7AD7E0D441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75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,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. </a:t>
            </a:r>
          </a:p>
          <a:p>
            <a:r>
              <a:rPr lang="en-US" dirty="0"/>
              <a:t>+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4,75kg </a:t>
            </a:r>
            <a:r>
              <a:rPr lang="en-US" dirty="0" err="1"/>
              <a:t>ra</a:t>
            </a:r>
            <a:r>
              <a:rPr lang="en-US"/>
              <a:t> 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2C44-FDC6-4D52-8FFD-7AD7E0D441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78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GV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cc =&gt; 1 ml = 1 cc ; 1 l = 1000ml = 1000 cc  hay =  1 kg </a:t>
            </a:r>
            <a:r>
              <a:rPr lang="en-US" dirty="0" err="1"/>
              <a:t>nước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2C44-FDC6-4D52-8FFD-7AD7E0D441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5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11/10/2024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857530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76949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67151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48922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913791"/>
      </p:ext>
    </p:extLst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992240"/>
      </p:ext>
    </p:extLst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231263"/>
      </p:ext>
    </p:extLst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402522"/>
      </p:ext>
    </p:extLst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562292"/>
      </p:ext>
    </p:extLst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2963"/>
      </p:ext>
    </p:extLst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998086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11/10/2024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907423"/>
      </p:ext>
    </p:extLst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66878"/>
      </p:ext>
    </p:extLst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67732"/>
      </p:ext>
    </p:extLst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325253"/>
      </p:ext>
    </p:extLst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38588"/>
      </p:ext>
    </p:extLst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83245"/>
      </p:ext>
    </p:extLst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556120"/>
      </p:ext>
    </p:extLst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453593"/>
      </p:ext>
    </p:extLst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531343"/>
      </p:ext>
    </p:extLst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61751"/>
      </p:ext>
    </p:extLst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90575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11/10/2024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11023"/>
      </p:ext>
    </p:extLst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08319"/>
      </p:ext>
    </p:extLst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592619"/>
      </p:ext>
    </p:extLst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634358"/>
      </p:ext>
    </p:extLst>
  </p:cSld>
  <p:clrMapOvr>
    <a:masterClrMapping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93529"/>
      </p:ext>
    </p:extLst>
  </p:cSld>
  <p:clrMapOvr>
    <a:masterClrMapping/>
  </p:clrMapOvr>
  <p:transition spd="slow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473263"/>
      </p:ext>
    </p:extLst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48417"/>
      </p:ext>
    </p:extLst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8023353"/>
      </p:ext>
    </p:extLst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96916673"/>
      </p:ext>
    </p:extLst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4298893"/>
      </p:ext>
    </p:extLst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4C5F-A0A4-B4CD-325E-88F37F41C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F23DF-6C8B-B4D8-77E7-7FD4C6B9F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663EC-83B2-3F69-3601-0F954668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639C5-EFF6-93E5-508A-8CE24197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47F4D-2A51-92E6-B813-0B2E2F52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0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11/10/2024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0951"/>
      </p:ext>
    </p:extLst>
  </p:cSld>
  <p:clrMapOvr>
    <a:masterClrMapping/>
  </p:clrMapOvr>
  <p:transition spd="slow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3158-9DB5-05D5-BEF8-9B07E5FF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5929-FC50-0EB6-F0B1-52860F485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76A73-489F-C2A0-06D6-3EE71B89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7C583-A5DB-F7D0-4353-15FF2642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AD501-AD74-67D8-2B61-CBDA55EB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84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9D98-E8D2-1722-9D2E-18D83D25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1A017-CA3B-4612-8690-8E2F616D6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9E97-AA70-203C-5268-BEC7058D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A9C83-920C-3DAD-FA61-F4AD7738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C0715-B0D7-4123-AE44-104AAA1F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08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1226-1E2C-6616-C4A0-3C013711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F6FF6-A6CA-7160-6509-B21C9585B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1A8BA-1E62-85F4-0FC9-25DBCEC9B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D0414-272F-66DE-06CE-BB3FC201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C65E4-21F0-3DAC-5EE2-EA40E597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74827-DD42-3237-9CA9-06BCF1CB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10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654A-B482-88D5-E3F3-4E0F8F66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9DE55-5577-A255-10FF-0D15A44E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5428C-06C2-1F4E-526F-58A0B7C0B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3FE09-C6AB-AAF3-FCE5-375A9BC15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1B23D-79B2-6E8C-D352-324849BA2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867D4-01DA-5205-4609-EA1E5DE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59C7F-01DD-68F6-1471-733BC594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E1BA1C-48A3-5EDE-6627-25FB8C1C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31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7903-D450-1213-7B8B-DFEF9542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AF8F9-56AA-0C1B-7799-F132184E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307DE-351C-36D3-13DA-7C156105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34D2C-78E2-CEE1-48A1-0C02F192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8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AA5DD-A59A-9C17-B619-DCC55962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17164-33EB-8601-E5E6-FF2A13C2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ECC7A-045A-A997-F542-3F6EBDF9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51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E9C7-FF7F-C55B-33C6-946302A6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CF35D-CF3C-35AA-3D06-C8CE4EA6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B4F8C-986E-76FF-9BE3-9DC5E0B68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AF8C2-8A33-4C4F-E129-BD73B233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D94FB-FFF1-09B8-A6E9-72A0AFD7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C9945-1D2C-7F72-E525-D46882B1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42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C92E-4AAE-060C-C60B-51730E1E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4A7DE-4A97-AA2D-0F28-457FD518E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57949-4A79-A250-72C8-ED8CD4D9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3768B-0014-D2A3-F53E-F8DC1C75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CF373-DEF4-D596-33B1-48554B9C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6BDDD-B2D0-10EE-EAD0-4CE09FD5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47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3F34-735F-D06E-FF57-343861D8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8A678-B80E-9B28-6033-C9A0F0A47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5CFF3-0BDD-BE8B-45A7-2DD01768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2871-EC04-EDA1-3921-AC33114B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BDE84-E9EF-18F3-DB90-21B6A9F7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567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085CA-D63B-BC3B-7F3E-BA2462DE4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97D35-5446-959F-BBA4-C139E607D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E639C-747B-2ED1-9C00-B1AAE027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413F-721C-D3F9-1AB7-5E3E3122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F2DBA-0BCC-0C24-2179-9434F157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1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11/10/2024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472900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11/10/2024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581758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18118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193846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307129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0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8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7" r:id="rId36"/>
    <p:sldLayoutId id="2147483698" r:id="rId37"/>
    <p:sldLayoutId id="2147483700" r:id="rId38"/>
  </p:sldLayoutIdLst>
  <p:transition spd="slow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3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6" Type="http://schemas.openxmlformats.org/officeDocument/2006/relationships/audio" Target="NUL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3" Type="http://schemas.microsoft.com/office/2007/relationships/media" Target="../media/media2.mp3"/><Relationship Id="rId21" Type="http://schemas.openxmlformats.org/officeDocument/2006/relationships/image" Target="../media/image13.png"/><Relationship Id="rId7" Type="http://schemas.microsoft.com/office/2007/relationships/media" Target="../media/media4.mp3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5.jpeg"/><Relationship Id="rId5" Type="http://schemas.openxmlformats.org/officeDocument/2006/relationships/audio" Target="NULL" TargetMode="External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0.svg"/><Relationship Id="rId22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5.png"/><Relationship Id="rId18" Type="http://schemas.openxmlformats.org/officeDocument/2006/relationships/image" Target="../media/image14.svg"/><Relationship Id="rId3" Type="http://schemas.microsoft.com/office/2007/relationships/media" Target="../media/media2.mp3"/><Relationship Id="rId21" Type="http://schemas.openxmlformats.org/officeDocument/2006/relationships/image" Target="../media/image13.png"/><Relationship Id="rId7" Type="http://schemas.microsoft.com/office/2007/relationships/media" Target="../media/media4.mp3"/><Relationship Id="rId12" Type="http://schemas.openxmlformats.org/officeDocument/2006/relationships/image" Target="../media/image8.png"/><Relationship Id="rId17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5.jpeg"/><Relationship Id="rId5" Type="http://schemas.openxmlformats.org/officeDocument/2006/relationships/audio" Target="NULL" TargetMode="External"/><Relationship Id="rId15" Type="http://schemas.openxmlformats.org/officeDocument/2006/relationships/image" Target="../media/image16.png"/><Relationship Id="rId23" Type="http://schemas.openxmlformats.org/officeDocument/2006/relationships/image" Target="../media/image19.pn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0.svg"/><Relationship Id="rId22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5.png"/><Relationship Id="rId18" Type="http://schemas.openxmlformats.org/officeDocument/2006/relationships/image" Target="../media/image14.svg"/><Relationship Id="rId3" Type="http://schemas.microsoft.com/office/2007/relationships/media" Target="../media/media2.mp3"/><Relationship Id="rId21" Type="http://schemas.openxmlformats.org/officeDocument/2006/relationships/image" Target="../media/image13.png"/><Relationship Id="rId7" Type="http://schemas.microsoft.com/office/2007/relationships/media" Target="../media/media4.mp3"/><Relationship Id="rId12" Type="http://schemas.openxmlformats.org/officeDocument/2006/relationships/image" Target="../media/image8.png"/><Relationship Id="rId17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5.jpeg"/><Relationship Id="rId24" Type="http://schemas.openxmlformats.org/officeDocument/2006/relationships/image" Target="../media/image21.svg"/><Relationship Id="rId5" Type="http://schemas.openxmlformats.org/officeDocument/2006/relationships/audio" Target="NULL" TargetMode="External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0.svg"/><Relationship Id="rId22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22.png"/><Relationship Id="rId12" Type="http://schemas.openxmlformats.org/officeDocument/2006/relationships/image" Target="../media/image2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21.png"/><Relationship Id="rId10" Type="http://schemas.openxmlformats.org/officeDocument/2006/relationships/image" Target="../media/image21.sv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45926" y="2524637"/>
            <a:ext cx="10270884" cy="3763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49" y="2998792"/>
            <a:ext cx="10110638" cy="2816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147376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645796" y="169987"/>
            <a:ext cx="7105651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lvl="0" algn="ctr"/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a)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40EA061-E454-36DC-D82B-914658F68CA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47775" y="1348050"/>
          <a:ext cx="9696449" cy="1864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5350">
                  <a:extLst>
                    <a:ext uri="{9D8B030D-6E8A-4147-A177-3AD203B41FA5}">
                      <a16:colId xmlns:a16="http://schemas.microsoft.com/office/drawing/2014/main" val="4243781236"/>
                    </a:ext>
                  </a:extLst>
                </a:gridCol>
                <a:gridCol w="4991099">
                  <a:extLst>
                    <a:ext uri="{9D8B030D-6E8A-4147-A177-3AD203B41FA5}">
                      <a16:colId xmlns:a16="http://schemas.microsoft.com/office/drawing/2014/main" val="4196557444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m 45 cm =               m    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cm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 mm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=              cm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969941"/>
                  </a:ext>
                </a:extLst>
              </a:tr>
              <a:tr h="835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kg 256 g =               kg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518 ml =                </a:t>
                      </a:r>
                      <a:r>
                        <a:rPr lang="en-US" sz="32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</a:t>
                      </a:r>
                      <a:endParaRPr lang="en-US" sz="36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211300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735C2-FA45-D5FB-9F3A-BD0B5605BA6F}"/>
              </a:ext>
            </a:extLst>
          </p:cNvPr>
          <p:cNvSpPr/>
          <p:nvPr/>
        </p:nvSpPr>
        <p:spPr>
          <a:xfrm>
            <a:off x="3695700" y="1500450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F0E0AC2-998E-03A7-75B9-C6318673BDA2}"/>
              </a:ext>
            </a:extLst>
          </p:cNvPr>
          <p:cNvSpPr/>
          <p:nvPr/>
        </p:nvSpPr>
        <p:spPr>
          <a:xfrm>
            <a:off x="3590925" y="2519625"/>
            <a:ext cx="8667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56F8FE-BF10-C036-7B27-379373A3117A}"/>
              </a:ext>
            </a:extLst>
          </p:cNvPr>
          <p:cNvSpPr/>
          <p:nvPr/>
        </p:nvSpPr>
        <p:spPr>
          <a:xfrm>
            <a:off x="8810625" y="1481400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7AD9AF-3CB4-5E6E-B40D-F496668E5AEE}"/>
              </a:ext>
            </a:extLst>
          </p:cNvPr>
          <p:cNvSpPr/>
          <p:nvPr/>
        </p:nvSpPr>
        <p:spPr>
          <a:xfrm>
            <a:off x="7787644" y="2490359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F0A1C5C2-FFB4-7406-87EA-892AD5F640D0}"/>
              </a:ext>
            </a:extLst>
          </p:cNvPr>
          <p:cNvSpPr/>
          <p:nvPr/>
        </p:nvSpPr>
        <p:spPr>
          <a:xfrm>
            <a:off x="1337311" y="3304184"/>
            <a:ext cx="1825943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kumimoji="0" lang="en-GB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B902EB-C7A3-859D-4760-CD826B8AE7DB}"/>
              </a:ext>
            </a:extLst>
          </p:cNvPr>
          <p:cNvSpPr txBox="1"/>
          <p:nvPr/>
        </p:nvSpPr>
        <p:spPr>
          <a:xfrm>
            <a:off x="1323976" y="4219575"/>
            <a:ext cx="9144000" cy="2136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2,35 m = </a:t>
            </a: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       </a:t>
            </a: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cm =      </a:t>
            </a: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cm.</a:t>
            </a:r>
            <a:endParaRPr lang="en-US" sz="36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4,75 kg = </a:t>
            </a: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</a:t>
            </a: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kg </a:t>
            </a: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  = </a:t>
            </a: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g</a:t>
            </a:r>
            <a:endParaRPr lang="en-US" sz="36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9D99EB-23ED-A690-7939-386AF8985A43}"/>
              </a:ext>
            </a:extLst>
          </p:cNvPr>
          <p:cNvSpPr/>
          <p:nvPr/>
        </p:nvSpPr>
        <p:spPr>
          <a:xfrm>
            <a:off x="3748089" y="4624386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7F4310-60AC-7DB2-AEDE-A70384187E7E}"/>
              </a:ext>
            </a:extLst>
          </p:cNvPr>
          <p:cNvSpPr/>
          <p:nvPr/>
        </p:nvSpPr>
        <p:spPr>
          <a:xfrm>
            <a:off x="5667379" y="4617935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C62332-9B44-EA69-5AD0-823B5277926C}"/>
              </a:ext>
            </a:extLst>
          </p:cNvPr>
          <p:cNvSpPr/>
          <p:nvPr/>
        </p:nvSpPr>
        <p:spPr>
          <a:xfrm>
            <a:off x="7941946" y="4598566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0B84BB9-20F0-65C5-09EE-41E4FBC708D3}"/>
              </a:ext>
            </a:extLst>
          </p:cNvPr>
          <p:cNvSpPr/>
          <p:nvPr/>
        </p:nvSpPr>
        <p:spPr>
          <a:xfrm>
            <a:off x="3748089" y="5783411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85BEEA1-2525-D17B-9696-CCB81734CFCD}"/>
              </a:ext>
            </a:extLst>
          </p:cNvPr>
          <p:cNvSpPr/>
          <p:nvPr/>
        </p:nvSpPr>
        <p:spPr>
          <a:xfrm>
            <a:off x="5738815" y="5762287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A529EE0-FA0F-92C5-5E22-73D7FAC24492}"/>
              </a:ext>
            </a:extLst>
          </p:cNvPr>
          <p:cNvSpPr/>
          <p:nvPr/>
        </p:nvSpPr>
        <p:spPr>
          <a:xfrm>
            <a:off x="8088630" y="5762287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66917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4AD4C3-5A07-3BCE-ABA2-5AD549AEA754}"/>
              </a:ext>
            </a:extLst>
          </p:cNvPr>
          <p:cNvSpPr/>
          <p:nvPr/>
        </p:nvSpPr>
        <p:spPr>
          <a:xfrm>
            <a:off x="1346835" y="925830"/>
            <a:ext cx="9498330" cy="50063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2D5A35-8927-C487-119A-22B2D446C452}"/>
              </a:ext>
            </a:extLst>
          </p:cNvPr>
          <p:cNvSpPr/>
          <p:nvPr/>
        </p:nvSpPr>
        <p:spPr>
          <a:xfrm>
            <a:off x="3307555" y="1797714"/>
            <a:ext cx="5368290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800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4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1000 ml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EB9E3A9-9729-1250-572F-E73B3243A023}"/>
              </a:ext>
            </a:extLst>
          </p:cNvPr>
          <p:cNvSpPr/>
          <p:nvPr/>
        </p:nvSpPr>
        <p:spPr>
          <a:xfrm>
            <a:off x="3679268" y="2792124"/>
            <a:ext cx="4624865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1ml = 1 cc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CFB694-E568-6AA2-8734-6A594E9D9170}"/>
              </a:ext>
            </a:extLst>
          </p:cNvPr>
          <p:cNvSpPr/>
          <p:nvPr/>
        </p:nvSpPr>
        <p:spPr>
          <a:xfrm>
            <a:off x="3774518" y="3941849"/>
            <a:ext cx="4624865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800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4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?      cc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AFD3310-CBD5-3FF3-2C9B-F9E613BE3D12}"/>
              </a:ext>
            </a:extLst>
          </p:cNvPr>
          <p:cNvSpPr/>
          <p:nvPr/>
        </p:nvSpPr>
        <p:spPr>
          <a:xfrm>
            <a:off x="5384245" y="3947073"/>
            <a:ext cx="1965960" cy="64308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  <a:endParaRPr lang="en-US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86142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533526" y="567035"/>
            <a:ext cx="8719184" cy="976053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 nặng một số loại chất lỏng có dung tích 1 </a:t>
            </a:r>
            <a:r>
              <a:rPr lang="vi-VN" sz="36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như bảng sau: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11B36-A62F-048B-E4F0-601A1927F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" y="1942147"/>
            <a:ext cx="4305300" cy="3686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B063D8-E266-4095-DCB1-D196E661A899}"/>
              </a:ext>
            </a:extLst>
          </p:cNvPr>
          <p:cNvSpPr txBox="1"/>
          <p:nvPr/>
        </p:nvSpPr>
        <p:spPr>
          <a:xfrm>
            <a:off x="5210175" y="1889760"/>
            <a:ext cx="60864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sát số thập phân trong bảng rồi làm tròn: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Đến số tự nhiên gần nhất các số thập phân ứng với dầu ăn và thủy ngân.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Đến hàng phần mười các số thập phân ứng với rượu và mật ong.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Đến hàng phần trăm các số thập phân ứng với nước biển và hi-đrô lỏng.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4195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A888F8-DA92-7722-169B-80B319699861}"/>
              </a:ext>
            </a:extLst>
          </p:cNvPr>
          <p:cNvSpPr txBox="1"/>
          <p:nvPr/>
        </p:nvSpPr>
        <p:spPr>
          <a:xfrm>
            <a:off x="808672" y="874455"/>
            <a:ext cx="1020984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Inch là đơn vị đo độ dài được sử dụng phổ biến ở Hoa Kỳ và Canada. Hoa đo đường chéo màn hình chiếc ti vi 32 inch được kết quả 81,28 cm.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L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àm tròn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đến số tự nhiên gần 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003742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01543" y="2478335"/>
            <a:ext cx="10270884" cy="3763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45" y="3137737"/>
            <a:ext cx="9306743" cy="26433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18461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F159432-9724-AF51-C6FF-F5522377E125}"/>
              </a:ext>
            </a:extLst>
          </p:cNvPr>
          <p:cNvGrpSpPr/>
          <p:nvPr/>
        </p:nvGrpSpPr>
        <p:grpSpPr>
          <a:xfrm>
            <a:off x="692944" y="656536"/>
            <a:ext cx="10806111" cy="1352340"/>
            <a:chOff x="932974" y="334989"/>
            <a:chExt cx="10806111" cy="1123177"/>
          </a:xfrm>
        </p:grpSpPr>
        <p:sp>
          <p:nvSpPr>
            <p:cNvPr id="5" name="Rounded Rectangle 4"/>
            <p:cNvSpPr/>
            <p:nvPr/>
          </p:nvSpPr>
          <p:spPr>
            <a:xfrm>
              <a:off x="932974" y="586628"/>
              <a:ext cx="10806111" cy="871538"/>
            </a:xfrm>
            <a:prstGeom prst="roundRect">
              <a:avLst/>
            </a:prstGeom>
            <a:noFill/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vi-V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 năm thẻ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</a:t>
              </a:r>
              <a:r>
                <a:rPr lang="vi-V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         </a:t>
              </a:r>
              <a:r>
                <a:rPr lang="vi-VN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 lập tất cả các số thập phân bé hơn 1.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2B0573-CF3E-2826-92CC-35D89B144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4285" y="334989"/>
              <a:ext cx="2622594" cy="693196"/>
            </a:xfrm>
            <a:prstGeom prst="rect">
              <a:avLst/>
            </a:prstGeom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DA049B-70C1-8644-BAED-8B0D904F82D8}"/>
              </a:ext>
            </a:extLst>
          </p:cNvPr>
          <p:cNvSpPr/>
          <p:nvPr/>
        </p:nvSpPr>
        <p:spPr>
          <a:xfrm>
            <a:off x="1925955" y="286893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0,157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72D3A1-3348-C8EB-2482-78AE7579801C}"/>
              </a:ext>
            </a:extLst>
          </p:cNvPr>
          <p:cNvSpPr/>
          <p:nvPr/>
        </p:nvSpPr>
        <p:spPr>
          <a:xfrm>
            <a:off x="4154805" y="285940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0,175</a:t>
            </a:r>
            <a:endParaRPr lang="en-US" sz="4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BAED25-021A-D99F-F296-28BBA70E2FBD}"/>
              </a:ext>
            </a:extLst>
          </p:cNvPr>
          <p:cNvSpPr/>
          <p:nvPr/>
        </p:nvSpPr>
        <p:spPr>
          <a:xfrm>
            <a:off x="6231255" y="285940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0,517</a:t>
            </a:r>
            <a:endParaRPr lang="en-US" sz="4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DDCA26-C605-5859-F13E-6EDD38AACE7D}"/>
              </a:ext>
            </a:extLst>
          </p:cNvPr>
          <p:cNvSpPr/>
          <p:nvPr/>
        </p:nvSpPr>
        <p:spPr>
          <a:xfrm>
            <a:off x="8364855" y="283083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0,571</a:t>
            </a:r>
            <a:endParaRPr lang="en-US" sz="40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0B5C2A2-480E-9BA9-67A7-6940C65F1498}"/>
              </a:ext>
            </a:extLst>
          </p:cNvPr>
          <p:cNvSpPr/>
          <p:nvPr/>
        </p:nvSpPr>
        <p:spPr>
          <a:xfrm>
            <a:off x="4269105" y="476440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0,715</a:t>
            </a:r>
            <a:endParaRPr lang="en-US" sz="40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E6D63E-BFB1-E6C3-B94D-110AC9A04CD3}"/>
              </a:ext>
            </a:extLst>
          </p:cNvPr>
          <p:cNvSpPr/>
          <p:nvPr/>
        </p:nvSpPr>
        <p:spPr>
          <a:xfrm>
            <a:off x="6326505" y="477393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0,751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337066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588771" y="535457"/>
            <a:ext cx="9023812" cy="2775780"/>
          </a:xfrm>
          <a:prstGeom prst="roundRect">
            <a:avLst/>
          </a:prstGeom>
          <a:solidFill>
            <a:schemeClr val="bg1"/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Hoàn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thành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bị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sau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78" y="0"/>
            <a:ext cx="4395597" cy="106079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324532-72BC-C3D0-50A6-1D4BEFCCBD6E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6904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69741" y="55420"/>
            <a:ext cx="9407236" cy="3241964"/>
          </a:xfrm>
          <a:prstGeom prst="roundRect">
            <a:avLst/>
          </a:prstGeom>
          <a:solidFill>
            <a:schemeClr val="bg1">
              <a:alpha val="61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691DA6-A72F-F371-D051-985BC457B479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2D751-6AF7-BA0A-FD36-E21256D1F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904" y="201570"/>
            <a:ext cx="9388654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8136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2247900" y="190200"/>
            <a:ext cx="7105651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lvl="0" algn="ctr"/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5A0F32-5F18-F36C-1C88-3726C6176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464202"/>
              </p:ext>
            </p:extLst>
          </p:nvPr>
        </p:nvGraphicFramePr>
        <p:xfrm>
          <a:off x="1266825" y="1885950"/>
          <a:ext cx="9915525" cy="4013128"/>
        </p:xfrm>
        <a:graphic>
          <a:graphicData uri="http://schemas.openxmlformats.org/drawingml/2006/table">
            <a:tbl>
              <a:tblPr/>
              <a:tblGrid>
                <a:gridCol w="6543675">
                  <a:extLst>
                    <a:ext uri="{9D8B030D-6E8A-4147-A177-3AD203B41FA5}">
                      <a16:colId xmlns:a16="http://schemas.microsoft.com/office/drawing/2014/main" val="215943938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val="219815968"/>
                    </a:ext>
                  </a:extLst>
                </a:gridCol>
              </a:tblGrid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gồm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536104"/>
                  </a:ext>
                </a:extLst>
              </a:tr>
              <a:tr h="988392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chục, bảy đơn vị, ba phần mười, sáu phần trăm, bốn phần nghìn.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116594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 trăm linh tám đơn vị, bốn mươi hai phần trăm.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101172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đơn vị, hai mươi lăm phần nghìn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174415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 nghìn đơn vị, bảy mươi mốt phần nghìn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08596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A3686C8-EF32-1467-CFF9-6E88F3A19F97}"/>
              </a:ext>
            </a:extLst>
          </p:cNvPr>
          <p:cNvSpPr/>
          <p:nvPr/>
        </p:nvSpPr>
        <p:spPr>
          <a:xfrm>
            <a:off x="8620125" y="2609850"/>
            <a:ext cx="1781175" cy="7334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37,364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1AE9A7-A990-E706-891F-F67AC83E65D1}"/>
              </a:ext>
            </a:extLst>
          </p:cNvPr>
          <p:cNvSpPr/>
          <p:nvPr/>
        </p:nvSpPr>
        <p:spPr>
          <a:xfrm>
            <a:off x="8696325" y="3571875"/>
            <a:ext cx="1781175" cy="7334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508,42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0258A3-18FC-F9A4-1759-822DAAB4787C}"/>
              </a:ext>
            </a:extLst>
          </p:cNvPr>
          <p:cNvSpPr/>
          <p:nvPr/>
        </p:nvSpPr>
        <p:spPr>
          <a:xfrm>
            <a:off x="8686800" y="4429125"/>
            <a:ext cx="1781175" cy="5238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0,025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48B10B-85B3-F608-38A2-DAB9D3144CC1}"/>
              </a:ext>
            </a:extLst>
          </p:cNvPr>
          <p:cNvSpPr/>
          <p:nvPr/>
        </p:nvSpPr>
        <p:spPr>
          <a:xfrm>
            <a:off x="8296275" y="5086350"/>
            <a:ext cx="2562225" cy="5238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1000,071</a:t>
            </a:r>
          </a:p>
        </p:txBody>
      </p:sp>
    </p:spTree>
    <p:extLst>
      <p:ext uri="{BB962C8B-B14F-4D97-AF65-F5344CB8AC3E}">
        <p14:creationId xmlns:p14="http://schemas.microsoft.com/office/powerpoint/2010/main" val="28407580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645796" y="169987"/>
            <a:ext cx="7105651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lvl="0" algn="ctr"/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a)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40EA061-E454-36DC-D82B-914658F68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375914"/>
              </p:ext>
            </p:extLst>
          </p:nvPr>
        </p:nvGraphicFramePr>
        <p:xfrm>
          <a:off x="1247775" y="1348050"/>
          <a:ext cx="9696449" cy="1864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5350">
                  <a:extLst>
                    <a:ext uri="{9D8B030D-6E8A-4147-A177-3AD203B41FA5}">
                      <a16:colId xmlns:a16="http://schemas.microsoft.com/office/drawing/2014/main" val="4243781236"/>
                    </a:ext>
                  </a:extLst>
                </a:gridCol>
                <a:gridCol w="4991099">
                  <a:extLst>
                    <a:ext uri="{9D8B030D-6E8A-4147-A177-3AD203B41FA5}">
                      <a16:colId xmlns:a16="http://schemas.microsoft.com/office/drawing/2014/main" val="4196557444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m 45 cm =               m    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cm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 mm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=              cm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969941"/>
                  </a:ext>
                </a:extLst>
              </a:tr>
              <a:tr h="835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kg 256 g =               kg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518 ml =                </a:t>
                      </a:r>
                      <a:r>
                        <a:rPr lang="en-US" sz="32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</a:t>
                      </a:r>
                      <a:endParaRPr lang="en-US" sz="36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211300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735C2-FA45-D5FB-9F3A-BD0B5605BA6F}"/>
              </a:ext>
            </a:extLst>
          </p:cNvPr>
          <p:cNvSpPr/>
          <p:nvPr/>
        </p:nvSpPr>
        <p:spPr>
          <a:xfrm>
            <a:off x="3695700" y="1500450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F0E0AC2-998E-03A7-75B9-C6318673BDA2}"/>
              </a:ext>
            </a:extLst>
          </p:cNvPr>
          <p:cNvSpPr/>
          <p:nvPr/>
        </p:nvSpPr>
        <p:spPr>
          <a:xfrm>
            <a:off x="3590925" y="2519625"/>
            <a:ext cx="8667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56F8FE-BF10-C036-7B27-379373A3117A}"/>
              </a:ext>
            </a:extLst>
          </p:cNvPr>
          <p:cNvSpPr/>
          <p:nvPr/>
        </p:nvSpPr>
        <p:spPr>
          <a:xfrm>
            <a:off x="8810625" y="1481400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7AD9AF-3CB4-5E6E-B40D-F496668E5AEE}"/>
              </a:ext>
            </a:extLst>
          </p:cNvPr>
          <p:cNvSpPr/>
          <p:nvPr/>
        </p:nvSpPr>
        <p:spPr>
          <a:xfrm>
            <a:off x="7787644" y="2490359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0259DB-2F95-DE00-3414-92DAC32EE242}"/>
              </a:ext>
            </a:extLst>
          </p:cNvPr>
          <p:cNvSpPr/>
          <p:nvPr/>
        </p:nvSpPr>
        <p:spPr>
          <a:xfrm>
            <a:off x="3590925" y="1490924"/>
            <a:ext cx="1119187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3,45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BB66B09-3798-1E34-437C-0318A3CD82C5}"/>
              </a:ext>
            </a:extLst>
          </p:cNvPr>
          <p:cNvSpPr/>
          <p:nvPr/>
        </p:nvSpPr>
        <p:spPr>
          <a:xfrm>
            <a:off x="3590926" y="2510099"/>
            <a:ext cx="1209674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5,256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C07746-6424-C9AF-7B49-E571A6C17CAD}"/>
              </a:ext>
            </a:extLst>
          </p:cNvPr>
          <p:cNvSpPr/>
          <p:nvPr/>
        </p:nvSpPr>
        <p:spPr>
          <a:xfrm>
            <a:off x="8763000" y="1490924"/>
            <a:ext cx="1119187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4,06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1197D2C-575B-0047-A285-36B4946FBC6E}"/>
              </a:ext>
            </a:extLst>
          </p:cNvPr>
          <p:cNvSpPr/>
          <p:nvPr/>
        </p:nvSpPr>
        <p:spPr>
          <a:xfrm>
            <a:off x="7743831" y="2490359"/>
            <a:ext cx="1209674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0,518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F0A1C5C2-FFB4-7406-87EA-892AD5F640D0}"/>
              </a:ext>
            </a:extLst>
          </p:cNvPr>
          <p:cNvSpPr/>
          <p:nvPr/>
        </p:nvSpPr>
        <p:spPr>
          <a:xfrm>
            <a:off x="1337311" y="3304184"/>
            <a:ext cx="1825943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kumimoji="0" lang="en-GB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B902EB-C7A3-859D-4760-CD826B8AE7DB}"/>
              </a:ext>
            </a:extLst>
          </p:cNvPr>
          <p:cNvSpPr txBox="1"/>
          <p:nvPr/>
        </p:nvSpPr>
        <p:spPr>
          <a:xfrm>
            <a:off x="1323976" y="4219575"/>
            <a:ext cx="9144000" cy="2136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2,35 m = </a:t>
            </a: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       </a:t>
            </a: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cm =      </a:t>
            </a: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cm.</a:t>
            </a:r>
            <a:endParaRPr lang="en-US" sz="36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4,75 kg = </a:t>
            </a: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</a:t>
            </a: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kg </a:t>
            </a: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  = </a:t>
            </a:r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nl-NL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g</a:t>
            </a:r>
            <a:endParaRPr lang="en-US" sz="36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9D99EB-23ED-A690-7939-386AF8985A43}"/>
              </a:ext>
            </a:extLst>
          </p:cNvPr>
          <p:cNvSpPr/>
          <p:nvPr/>
        </p:nvSpPr>
        <p:spPr>
          <a:xfrm>
            <a:off x="3748089" y="4624386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7F4310-60AC-7DB2-AEDE-A70384187E7E}"/>
              </a:ext>
            </a:extLst>
          </p:cNvPr>
          <p:cNvSpPr/>
          <p:nvPr/>
        </p:nvSpPr>
        <p:spPr>
          <a:xfrm>
            <a:off x="5667379" y="4617935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C62332-9B44-EA69-5AD0-823B5277926C}"/>
              </a:ext>
            </a:extLst>
          </p:cNvPr>
          <p:cNvSpPr/>
          <p:nvPr/>
        </p:nvSpPr>
        <p:spPr>
          <a:xfrm>
            <a:off x="7941946" y="4598566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0B84BB9-20F0-65C5-09EE-41E4FBC708D3}"/>
              </a:ext>
            </a:extLst>
          </p:cNvPr>
          <p:cNvSpPr/>
          <p:nvPr/>
        </p:nvSpPr>
        <p:spPr>
          <a:xfrm>
            <a:off x="3748089" y="5783411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85BEEA1-2525-D17B-9696-CCB81734CFCD}"/>
              </a:ext>
            </a:extLst>
          </p:cNvPr>
          <p:cNvSpPr/>
          <p:nvPr/>
        </p:nvSpPr>
        <p:spPr>
          <a:xfrm>
            <a:off x="5738815" y="5762287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A529EE0-FA0F-92C5-5E22-73D7FAC24492}"/>
              </a:ext>
            </a:extLst>
          </p:cNvPr>
          <p:cNvSpPr/>
          <p:nvPr/>
        </p:nvSpPr>
        <p:spPr>
          <a:xfrm>
            <a:off x="8088630" y="5762287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1F3C2E5-F0AA-E107-0E61-17D71F083F4D}"/>
              </a:ext>
            </a:extLst>
          </p:cNvPr>
          <p:cNvSpPr/>
          <p:nvPr/>
        </p:nvSpPr>
        <p:spPr>
          <a:xfrm>
            <a:off x="3748089" y="4598566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E6DE295-2A0C-C70A-A2F1-FDA9FD4FD0C0}"/>
              </a:ext>
            </a:extLst>
          </p:cNvPr>
          <p:cNvSpPr/>
          <p:nvPr/>
        </p:nvSpPr>
        <p:spPr>
          <a:xfrm>
            <a:off x="5667379" y="4609787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6D130AF-FDFA-0049-B6DD-62CC665C092B}"/>
              </a:ext>
            </a:extLst>
          </p:cNvPr>
          <p:cNvSpPr/>
          <p:nvPr/>
        </p:nvSpPr>
        <p:spPr>
          <a:xfrm>
            <a:off x="7865746" y="4577507"/>
            <a:ext cx="129920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1C50DA0-3E74-1763-9C11-355007D1BD15}"/>
              </a:ext>
            </a:extLst>
          </p:cNvPr>
          <p:cNvSpPr/>
          <p:nvPr/>
        </p:nvSpPr>
        <p:spPr>
          <a:xfrm>
            <a:off x="3757614" y="5773886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9CDEA16-7EA0-CF42-F0EC-DA8871664EEB}"/>
              </a:ext>
            </a:extLst>
          </p:cNvPr>
          <p:cNvSpPr/>
          <p:nvPr/>
        </p:nvSpPr>
        <p:spPr>
          <a:xfrm>
            <a:off x="5700714" y="5762287"/>
            <a:ext cx="1133477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301E02A-E0EF-81D9-2DDC-C202E730336B}"/>
              </a:ext>
            </a:extLst>
          </p:cNvPr>
          <p:cNvSpPr/>
          <p:nvPr/>
        </p:nvSpPr>
        <p:spPr>
          <a:xfrm>
            <a:off x="7831455" y="5762287"/>
            <a:ext cx="1333500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4750</a:t>
            </a:r>
          </a:p>
        </p:txBody>
      </p:sp>
    </p:spTree>
    <p:extLst>
      <p:ext uri="{BB962C8B-B14F-4D97-AF65-F5344CB8AC3E}">
        <p14:creationId xmlns:p14="http://schemas.microsoft.com/office/powerpoint/2010/main" val="27869012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38E5B-9756-8C22-6F2E-48F8232E3A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590D80-DBA6-872F-4403-01CF616EC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665" y="1476128"/>
            <a:ext cx="4109003" cy="5244386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F42C594-58D0-20FD-BD5D-60B71DCFE9DC}"/>
              </a:ext>
            </a:extLst>
          </p:cNvPr>
          <p:cNvSpPr/>
          <p:nvPr/>
        </p:nvSpPr>
        <p:spPr>
          <a:xfrm>
            <a:off x="5954723" y="1744297"/>
            <a:ext cx="4815018" cy="2354024"/>
          </a:xfrm>
          <a:prstGeom prst="wedgeRoundRectCallout">
            <a:avLst>
              <a:gd name="adj1" fmla="val -56849"/>
              <a:gd name="adj2" fmla="val -23151"/>
              <a:gd name="adj3" fmla="val 16667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hãy giúp mình chuẩn bị một số đồ dùng cần thiết trước khi cơn mưa đến nhé!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B2C6EE-AD79-91D6-26E6-10E83D512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4155"/>
            <a:ext cx="12192000" cy="1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7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76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76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4AD4C3-5A07-3BCE-ABA2-5AD549AEA754}"/>
              </a:ext>
            </a:extLst>
          </p:cNvPr>
          <p:cNvSpPr/>
          <p:nvPr/>
        </p:nvSpPr>
        <p:spPr>
          <a:xfrm>
            <a:off x="1346835" y="925830"/>
            <a:ext cx="9498330" cy="50063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2D5A35-8927-C487-119A-22B2D446C452}"/>
              </a:ext>
            </a:extLst>
          </p:cNvPr>
          <p:cNvSpPr/>
          <p:nvPr/>
        </p:nvSpPr>
        <p:spPr>
          <a:xfrm>
            <a:off x="3307555" y="1797714"/>
            <a:ext cx="5368290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800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4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1000 ml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EB9E3A9-9729-1250-572F-E73B3243A023}"/>
              </a:ext>
            </a:extLst>
          </p:cNvPr>
          <p:cNvSpPr/>
          <p:nvPr/>
        </p:nvSpPr>
        <p:spPr>
          <a:xfrm>
            <a:off x="3679268" y="2792124"/>
            <a:ext cx="4624865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1ml = 1 cc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CFB694-E568-6AA2-8734-6A594E9D9170}"/>
              </a:ext>
            </a:extLst>
          </p:cNvPr>
          <p:cNvSpPr/>
          <p:nvPr/>
        </p:nvSpPr>
        <p:spPr>
          <a:xfrm>
            <a:off x="3774518" y="3941849"/>
            <a:ext cx="4624865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800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4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?      cc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AFD3310-CBD5-3FF3-2C9B-F9E613BE3D12}"/>
              </a:ext>
            </a:extLst>
          </p:cNvPr>
          <p:cNvSpPr/>
          <p:nvPr/>
        </p:nvSpPr>
        <p:spPr>
          <a:xfrm>
            <a:off x="5384245" y="3947073"/>
            <a:ext cx="1965960" cy="64308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  <a:endParaRPr lang="en-US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3245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533526" y="567035"/>
            <a:ext cx="8719184" cy="976053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 nặng một số loại chất lỏng có dung tích 1 </a:t>
            </a:r>
            <a:r>
              <a:rPr lang="vi-VN" sz="36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như bảng sau: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11B36-A62F-048B-E4F0-601A1927F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" y="1942147"/>
            <a:ext cx="4305300" cy="3686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B063D8-E266-4095-DCB1-D196E661A899}"/>
              </a:ext>
            </a:extLst>
          </p:cNvPr>
          <p:cNvSpPr txBox="1"/>
          <p:nvPr/>
        </p:nvSpPr>
        <p:spPr>
          <a:xfrm>
            <a:off x="5210175" y="1889760"/>
            <a:ext cx="60864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sát số thập phân trong bảng rồi làm tròn: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Đến số tự nhiên gần nhất các số thập phân ứng với dầu ăn và thủy ngân.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Đến hàng phần mười các số thập phân ứng với rượu và mật ong.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Đến hàng phần trăm các số thập phân ứng với nước biển và hi-đrô lỏng.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8582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DF27373-1C74-C140-8889-A64BC68C5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917111"/>
              </p:ext>
            </p:extLst>
          </p:nvPr>
        </p:nvGraphicFramePr>
        <p:xfrm>
          <a:off x="1533048" y="919090"/>
          <a:ext cx="9125903" cy="4749310"/>
        </p:xfrm>
        <a:graphic>
          <a:graphicData uri="http://schemas.openxmlformats.org/drawingml/2006/table">
            <a:tbl>
              <a:tblPr/>
              <a:tblGrid>
                <a:gridCol w="1934189">
                  <a:extLst>
                    <a:ext uri="{9D8B030D-6E8A-4147-A177-3AD203B41FA5}">
                      <a16:colId xmlns:a16="http://schemas.microsoft.com/office/drawing/2014/main" val="546534062"/>
                    </a:ext>
                  </a:extLst>
                </a:gridCol>
                <a:gridCol w="3865585">
                  <a:extLst>
                    <a:ext uri="{9D8B030D-6E8A-4147-A177-3AD203B41FA5}">
                      <a16:colId xmlns:a16="http://schemas.microsoft.com/office/drawing/2014/main" val="3799907675"/>
                    </a:ext>
                  </a:extLst>
                </a:gridCol>
                <a:gridCol w="3326129">
                  <a:extLst>
                    <a:ext uri="{9D8B030D-6E8A-4147-A177-3AD203B41FA5}">
                      <a16:colId xmlns:a16="http://schemas.microsoft.com/office/drawing/2014/main" val="4115207543"/>
                    </a:ext>
                  </a:extLst>
                </a:gridCol>
              </a:tblGrid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chất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nặng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? kg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TP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757758"/>
                  </a:ext>
                </a:extLst>
              </a:tr>
              <a:tr h="6012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biển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1,026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616543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Rượu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0,79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685509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Mật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ong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1,36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347138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Dầu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ăn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3009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Thủy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ngân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13,56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572032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Hi-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đrô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0,07085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76457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B6F6A3-E993-FFC3-4195-3CAB95CABE7D}"/>
              </a:ext>
            </a:extLst>
          </p:cNvPr>
          <p:cNvSpPr/>
          <p:nvPr/>
        </p:nvSpPr>
        <p:spPr>
          <a:xfrm>
            <a:off x="7984332" y="3727349"/>
            <a:ext cx="1965960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kg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21B2C4-D20F-D202-AB60-5115C95E905D}"/>
              </a:ext>
            </a:extLst>
          </p:cNvPr>
          <p:cNvSpPr/>
          <p:nvPr/>
        </p:nvSpPr>
        <p:spPr>
          <a:xfrm>
            <a:off x="7984332" y="4401705"/>
            <a:ext cx="1965960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14 kg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2D5A35-8927-C487-119A-22B2D446C452}"/>
              </a:ext>
            </a:extLst>
          </p:cNvPr>
          <p:cNvSpPr/>
          <p:nvPr/>
        </p:nvSpPr>
        <p:spPr>
          <a:xfrm>
            <a:off x="7984332" y="2460654"/>
            <a:ext cx="1965960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 kg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B43707-F64A-0DE5-BB08-A9A7AD61522D}"/>
              </a:ext>
            </a:extLst>
          </p:cNvPr>
          <p:cNvSpPr/>
          <p:nvPr/>
        </p:nvSpPr>
        <p:spPr>
          <a:xfrm>
            <a:off x="7984332" y="3103736"/>
            <a:ext cx="1965960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1,4 kg</a:t>
            </a:r>
            <a:endParaRPr lang="en-US" sz="28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116DB1-650C-693B-8EC4-5D20E1FCAA5E}"/>
              </a:ext>
            </a:extLst>
          </p:cNvPr>
          <p:cNvSpPr/>
          <p:nvPr/>
        </p:nvSpPr>
        <p:spPr>
          <a:xfrm>
            <a:off x="7984332" y="1827307"/>
            <a:ext cx="1965960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1,03 kg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9CEBD3B-D489-F33D-15D0-B80824614245}"/>
              </a:ext>
            </a:extLst>
          </p:cNvPr>
          <p:cNvSpPr/>
          <p:nvPr/>
        </p:nvSpPr>
        <p:spPr>
          <a:xfrm>
            <a:off x="7984332" y="5025318"/>
            <a:ext cx="1965960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0,07 kg</a:t>
            </a:r>
          </a:p>
        </p:txBody>
      </p:sp>
    </p:spTree>
    <p:extLst>
      <p:ext uri="{BB962C8B-B14F-4D97-AF65-F5344CB8AC3E}">
        <p14:creationId xmlns:p14="http://schemas.microsoft.com/office/powerpoint/2010/main" val="331258434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2D5A35-8927-C487-119A-22B2D446C452}"/>
              </a:ext>
            </a:extLst>
          </p:cNvPr>
          <p:cNvSpPr/>
          <p:nvPr/>
        </p:nvSpPr>
        <p:spPr>
          <a:xfrm>
            <a:off x="3215640" y="4403754"/>
            <a:ext cx="1965960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81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A888F8-DA92-7722-169B-80B319699861}"/>
              </a:ext>
            </a:extLst>
          </p:cNvPr>
          <p:cNvSpPr txBox="1"/>
          <p:nvPr/>
        </p:nvSpPr>
        <p:spPr>
          <a:xfrm>
            <a:off x="808672" y="874455"/>
            <a:ext cx="1020984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Inch là đơn vị đo độ dài được sử dụng phổ biến ở Hoa Kỳ và Canada. Hoa đo đường chéo màn hình chiếc ti vi 32 inch được kết quả 81,28 cm.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LcParenR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àm tròn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đến số tự nhiên gần 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EB9E3A9-9729-1250-572F-E73B3243A023}"/>
              </a:ext>
            </a:extLst>
          </p:cNvPr>
          <p:cNvSpPr/>
          <p:nvPr/>
        </p:nvSpPr>
        <p:spPr>
          <a:xfrm>
            <a:off x="5913595" y="4418388"/>
            <a:ext cx="2579368" cy="6430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81,3</a:t>
            </a:r>
          </a:p>
        </p:txBody>
      </p:sp>
    </p:spTree>
    <p:extLst>
      <p:ext uri="{BB962C8B-B14F-4D97-AF65-F5344CB8AC3E}">
        <p14:creationId xmlns:p14="http://schemas.microsoft.com/office/powerpoint/2010/main" val="109673582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 tròn số thập phân 10,07 đến hàng phần mười, ta được số: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167974" y="2855277"/>
            <a:ext cx="5592400" cy="1559845"/>
            <a:chOff x="-6599" y="4298451"/>
            <a:chExt cx="8388599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6599" y="4298451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516771" cy="1459872"/>
            <a:chOff x="9105900" y="4442090"/>
            <a:chExt cx="8275156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10,2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10,1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571705" cy="1473200"/>
            <a:chOff x="9023498" y="7402261"/>
            <a:chExt cx="8357557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10,3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3" y="5108914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2CAA5B5-C3EF-1693-9278-1106D195645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435714" y="2853692"/>
            <a:ext cx="4579665" cy="3587156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3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5E-6 3.7037E-6 L -0.45781 0.0287 " pathEditMode="relative" rAng="0" ptsTypes="AA" p14:bounceEnd="75000">
                                          <p:cBhvr>
                                            <p:cTn id="79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8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3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5E-6 3.7037E-6 L -0.45781 0.0287 " pathEditMode="relative" rAng="0" ptsTypes="AA">
                                          <p:cBhvr>
                                            <p:cTn id="79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8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 tròn số thập phân 324,96 đến số tự nhiên gần nhất, ta được số: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19344" y="2961444"/>
            <a:ext cx="5541030" cy="1380932"/>
            <a:chOff x="70456" y="4457700"/>
            <a:chExt cx="8311544" cy="207139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325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70456" y="4646120"/>
              <a:ext cx="1609665" cy="178356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088060" y="2944737"/>
            <a:ext cx="5718536" cy="1380932"/>
            <a:chOff x="8803253" y="4457701"/>
            <a:chExt cx="8577803" cy="2071397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324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803253" y="4780432"/>
              <a:ext cx="1437333" cy="159925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167974" y="4953038"/>
            <a:ext cx="5572669" cy="1380931"/>
            <a:chOff x="22996" y="7429560"/>
            <a:chExt cx="8359004" cy="2071397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323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22996" y="7553057"/>
              <a:ext cx="1732208" cy="189054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305079" y="4920402"/>
            <a:ext cx="5556451" cy="1380932"/>
            <a:chOff x="9046379" y="7429560"/>
            <a:chExt cx="8334676" cy="2071397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326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46379" y="7698826"/>
              <a:ext cx="1437333" cy="157948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" y="3026239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6" name="Freeform 9">
            <a:extLst>
              <a:ext uri="{FF2B5EF4-FFF2-40B4-BE49-F238E27FC236}">
                <a16:creationId xmlns:a16="http://schemas.microsoft.com/office/drawing/2014/main" id="{C88BD4A7-94A7-439A-72E1-C9A4F0766635}"/>
              </a:ext>
            </a:extLst>
          </p:cNvPr>
          <p:cNvSpPr/>
          <p:nvPr/>
        </p:nvSpPr>
        <p:spPr>
          <a:xfrm rot="1903864">
            <a:off x="12710365" y="3360370"/>
            <a:ext cx="4809187" cy="2206214"/>
          </a:xfrm>
          <a:custGeom>
            <a:avLst/>
            <a:gdLst/>
            <a:ahLst/>
            <a:cxnLst/>
            <a:rect l="l" t="t" r="r" b="b"/>
            <a:pathLst>
              <a:path w="2743386" h="1258528">
                <a:moveTo>
                  <a:pt x="0" y="0"/>
                </a:moveTo>
                <a:lnTo>
                  <a:pt x="2743386" y="0"/>
                </a:lnTo>
                <a:lnTo>
                  <a:pt x="2743386" y="1258528"/>
                </a:lnTo>
                <a:lnTo>
                  <a:pt x="0" y="1258528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1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54167E-6 4.07407E-6 L -0.4806 0.04467 " pathEditMode="relative" rAng="0" ptsTypes="AA" p14:bounceEnd="75000">
                                          <p:cBhvr>
                                            <p:cTn id="7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036" y="2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7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54167E-6 4.07407E-6 L -0.4806 0.04467 " pathEditMode="relative" rAng="0" ptsTypes="AA">
                                          <p:cBhvr>
                                            <p:cTn id="7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036" y="2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7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 tròn số thập phân 0,939 đến hàng phần trăm, ta được số: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19344" y="2961444"/>
            <a:ext cx="5541030" cy="1380932"/>
            <a:chOff x="70456" y="4457700"/>
            <a:chExt cx="8311544" cy="207139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70456" y="4646120"/>
              <a:ext cx="1609665" cy="178356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088060" y="2944737"/>
            <a:ext cx="5718536" cy="1380932"/>
            <a:chOff x="8803253" y="4457701"/>
            <a:chExt cx="8577803" cy="2071397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0,95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803253" y="4780432"/>
              <a:ext cx="1437333" cy="159925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167974" y="4953038"/>
            <a:ext cx="5572669" cy="1380931"/>
            <a:chOff x="22996" y="7429560"/>
            <a:chExt cx="8359004" cy="2071397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0,93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22996" y="7553057"/>
              <a:ext cx="1732208" cy="189054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305079" y="4920402"/>
            <a:ext cx="5556451" cy="1380932"/>
            <a:chOff x="9046379" y="7429560"/>
            <a:chExt cx="8334676" cy="2071397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0,94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46379" y="7698826"/>
              <a:ext cx="1437333" cy="157948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60" y="5071028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94548456-5D44-15B9-D89A-0CCC07EA8DEC}"/>
              </a:ext>
            </a:extLst>
          </p:cNvPr>
          <p:cNvSpPr/>
          <p:nvPr/>
        </p:nvSpPr>
        <p:spPr>
          <a:xfrm>
            <a:off x="-4122734" y="3779925"/>
            <a:ext cx="3874892" cy="2421808"/>
          </a:xfrm>
          <a:custGeom>
            <a:avLst/>
            <a:gdLst/>
            <a:ahLst/>
            <a:cxnLst/>
            <a:rect l="l" t="t" r="r" b="b"/>
            <a:pathLst>
              <a:path w="2439182" h="1524489">
                <a:moveTo>
                  <a:pt x="0" y="0"/>
                </a:moveTo>
                <a:lnTo>
                  <a:pt x="2439182" y="0"/>
                </a:lnTo>
                <a:lnTo>
                  <a:pt x="2439182" y="1524489"/>
                </a:lnTo>
                <a:lnTo>
                  <a:pt x="0" y="152448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9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2.22222E-6 L 0.45482 -0.04259 " pathEditMode="relative" rAng="0" ptsTypes="AA" p14:bounceEnd="75000">
                                          <p:cBhvr>
                                            <p:cTn id="8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34" y="-2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6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2.22222E-6 L 0.45482 -0.04259 " pathEditMode="relative" rAng="0" ptsTypes="AA">
                                          <p:cBhvr>
                                            <p:cTn id="8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34" y="-2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6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4DC178-C62E-8886-44A7-C191BF99A0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71" r="171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F42C594-58D0-20FD-BD5D-60B71DCFE9DC}"/>
              </a:ext>
            </a:extLst>
          </p:cNvPr>
          <p:cNvSpPr/>
          <p:nvPr/>
        </p:nvSpPr>
        <p:spPr>
          <a:xfrm>
            <a:off x="5974403" y="1525732"/>
            <a:ext cx="4815018" cy="2354024"/>
          </a:xfrm>
          <a:prstGeom prst="wedgeRoundRectCallout">
            <a:avLst>
              <a:gd name="adj1" fmla="val -64291"/>
              <a:gd name="adj2" fmla="val -23151"/>
              <a:gd name="adj3" fmla="val 16667"/>
            </a:avLst>
          </a:prstGeom>
          <a:solidFill>
            <a:srgbClr val="E9F7FD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 nhà mình đã an tâm tránh mưa bão rồi. Cảm ơn các bạn rất nhiều nhé!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ABD91A7-0337-AB52-28C5-6BC430E94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0339" y="3978264"/>
            <a:ext cx="3532727" cy="2767111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341CF3DD-5132-0DD3-3847-76D6EAF85224}"/>
              </a:ext>
            </a:extLst>
          </p:cNvPr>
          <p:cNvGrpSpPr/>
          <p:nvPr/>
        </p:nvGrpSpPr>
        <p:grpSpPr>
          <a:xfrm>
            <a:off x="573872" y="1583843"/>
            <a:ext cx="4754992" cy="5274157"/>
            <a:chOff x="573872" y="1583843"/>
            <a:chExt cx="4754992" cy="527415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0E84932-EB2C-5944-96FB-760B072849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495"/>
            <a:stretch/>
          </p:blipFill>
          <p:spPr>
            <a:xfrm>
              <a:off x="983193" y="1583843"/>
              <a:ext cx="4345671" cy="5274157"/>
            </a:xfrm>
            <a:prstGeom prst="rect">
              <a:avLst/>
            </a:prstGeom>
          </p:spPr>
        </p:pic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EBE35473-78D5-73BB-243B-282B4A578557}"/>
                </a:ext>
              </a:extLst>
            </p:cNvPr>
            <p:cNvSpPr/>
            <p:nvPr/>
          </p:nvSpPr>
          <p:spPr>
            <a:xfrm rot="4495537">
              <a:off x="50500" y="3605712"/>
              <a:ext cx="1933935" cy="887192"/>
            </a:xfrm>
            <a:custGeom>
              <a:avLst/>
              <a:gdLst/>
              <a:ahLst/>
              <a:cxnLst/>
              <a:rect l="l" t="t" r="r" b="b"/>
              <a:pathLst>
                <a:path w="2743386" h="1258528">
                  <a:moveTo>
                    <a:pt x="0" y="0"/>
                  </a:moveTo>
                  <a:lnTo>
                    <a:pt x="2743386" y="0"/>
                  </a:lnTo>
                  <a:lnTo>
                    <a:pt x="2743386" y="1258528"/>
                  </a:lnTo>
                  <a:lnTo>
                    <a:pt x="0" y="1258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Freeform 9">
            <a:extLst>
              <a:ext uri="{FF2B5EF4-FFF2-40B4-BE49-F238E27FC236}">
                <a16:creationId xmlns:a16="http://schemas.microsoft.com/office/drawing/2014/main" id="{242FCBF3-CF49-E16D-743C-9ACAE553774A}"/>
              </a:ext>
            </a:extLst>
          </p:cNvPr>
          <p:cNvSpPr/>
          <p:nvPr/>
        </p:nvSpPr>
        <p:spPr>
          <a:xfrm>
            <a:off x="8541845" y="5098369"/>
            <a:ext cx="2445774" cy="1528609"/>
          </a:xfrm>
          <a:custGeom>
            <a:avLst/>
            <a:gdLst/>
            <a:ahLst/>
            <a:cxnLst/>
            <a:rect l="l" t="t" r="r" b="b"/>
            <a:pathLst>
              <a:path w="2439182" h="1524489">
                <a:moveTo>
                  <a:pt x="0" y="0"/>
                </a:moveTo>
                <a:lnTo>
                  <a:pt x="2439182" y="0"/>
                </a:lnTo>
                <a:lnTo>
                  <a:pt x="2439182" y="1524489"/>
                </a:lnTo>
                <a:lnTo>
                  <a:pt x="0" y="15244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8C4CB6AD-A59E-F6DF-DA3B-5C57991A3F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59E16D-2335-9842-1ABC-AD01E893E7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654" y="-11557"/>
            <a:ext cx="11485859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4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655" y="-104509"/>
            <a:ext cx="974677" cy="97467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7613C3-891F-F68E-8624-8369A1B3CC62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D2BD4-69B8-D4D6-1B95-E049C22E29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3748" y="-104509"/>
            <a:ext cx="8419306" cy="2786113"/>
          </a:xfrm>
          <a:prstGeom prst="rect">
            <a:avLst/>
          </a:prstGeom>
        </p:spPr>
      </p:pic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59DF9738-EAF2-A0DE-54CC-B9172CC33320}"/>
              </a:ext>
            </a:extLst>
          </p:cNvPr>
          <p:cNvSpPr/>
          <p:nvPr/>
        </p:nvSpPr>
        <p:spPr>
          <a:xfrm>
            <a:off x="4673166" y="2240381"/>
            <a:ext cx="2160469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chemeClr val="accent4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lvl="0" algn="ctr"/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 1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77962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01543" y="2478335"/>
            <a:ext cx="10270884" cy="3763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3" y="3121272"/>
            <a:ext cx="10320135" cy="2822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58456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2247900" y="190200"/>
            <a:ext cx="7105651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lvl="0" algn="ctr"/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5A0F32-5F18-F36C-1C88-3726C6176F8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66825" y="1885950"/>
          <a:ext cx="9915525" cy="4013128"/>
        </p:xfrm>
        <a:graphic>
          <a:graphicData uri="http://schemas.openxmlformats.org/drawingml/2006/table">
            <a:tbl>
              <a:tblPr/>
              <a:tblGrid>
                <a:gridCol w="6543675">
                  <a:extLst>
                    <a:ext uri="{9D8B030D-6E8A-4147-A177-3AD203B41FA5}">
                      <a16:colId xmlns:a16="http://schemas.microsoft.com/office/drawing/2014/main" val="215943938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val="219815968"/>
                    </a:ext>
                  </a:extLst>
                </a:gridCol>
              </a:tblGrid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gồm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536104"/>
                  </a:ext>
                </a:extLst>
              </a:tr>
              <a:tr h="988392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chục, bảy đơn vị, ba phần mười, sáu phần trăm, bốn phần nghìn.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116594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 trăm linh tám đơn vị, bốn mươi hai phần trăm.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101172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đơn vị, hai mươi lăm phần nghìn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174415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 nghìn đơn vị, bảy mươi mốt phần nghìn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08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31831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1126</Words>
  <Application>Microsoft Office PowerPoint</Application>
  <PresentationFormat>Widescreen</PresentationFormat>
  <Paragraphs>182</Paragraphs>
  <Slides>23</Slides>
  <Notes>19</Notes>
  <HiddenSlides>0</HiddenSlides>
  <MMClips>19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等线</vt:lpstr>
      <vt:lpstr>Times New Roman</vt:lpstr>
      <vt:lpstr>UTM Avo</vt:lpstr>
      <vt:lpstr>Wingdings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32</cp:revision>
  <dcterms:created xsi:type="dcterms:W3CDTF">2024-07-19T09:20:00Z</dcterms:created>
  <dcterms:modified xsi:type="dcterms:W3CDTF">2024-10-11T10:09:41Z</dcterms:modified>
</cp:coreProperties>
</file>