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8"/>
  </p:notesMasterIdLst>
  <p:sldIdLst>
    <p:sldId id="262" r:id="rId3"/>
    <p:sldId id="285" r:id="rId4"/>
    <p:sldId id="256" r:id="rId5"/>
    <p:sldId id="286" r:id="rId6"/>
    <p:sldId id="258" r:id="rId7"/>
    <p:sldId id="287" r:id="rId8"/>
    <p:sldId id="260" r:id="rId9"/>
    <p:sldId id="261" r:id="rId10"/>
    <p:sldId id="257" r:id="rId11"/>
    <p:sldId id="278" r:id="rId12"/>
    <p:sldId id="295" r:id="rId13"/>
    <p:sldId id="277" r:id="rId14"/>
    <p:sldId id="288" r:id="rId15"/>
    <p:sldId id="289" r:id="rId16"/>
    <p:sldId id="290" r:id="rId17"/>
    <p:sldId id="291" r:id="rId18"/>
    <p:sldId id="297" r:id="rId19"/>
    <p:sldId id="298" r:id="rId20"/>
    <p:sldId id="300" r:id="rId21"/>
    <p:sldId id="284" r:id="rId22"/>
    <p:sldId id="294" r:id="rId23"/>
    <p:sldId id="283" r:id="rId24"/>
    <p:sldId id="292" r:id="rId25"/>
    <p:sldId id="293" r:id="rId26"/>
    <p:sldId id="29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401" autoAdjust="0"/>
  </p:normalViewPr>
  <p:slideViewPr>
    <p:cSldViewPr snapToGrid="0">
      <p:cViewPr varScale="1">
        <p:scale>
          <a:sx n="76" d="100"/>
          <a:sy n="76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29E715-A35E-41B5-9B98-67B5FBC41E0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2FFE7-BFD5-4545-9AD2-BAF3F5AB8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182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L</a:t>
            </a:r>
            <a:r>
              <a:rPr lang="vi-VN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ập bảng thống kê chiều cao, cân nặng của các thành viên trong tổ như ở bài tập 2 trang </a:t>
            </a:r>
            <a:r>
              <a:rPr lang="en-US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48.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Làm tròn số đo trong bảng đến số tự nhiên gần nhất.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800"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+ Nhận xét chiều cao, cân nặng của từng thành viên.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07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142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làm tròn số thập phân đến số tự nhiên gần nhất.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57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7569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Chi</a:t>
            </a: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ề</a:t>
            </a: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cao của trẻ trai, trẻ gái khoảng bao nhiêu xăng-ti-mét?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Cân nặng c</a:t>
            </a:r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ủ</a:t>
            </a:r>
            <a:r>
              <a:rPr lang="vi-VN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trẻ trai, trẻ gái khoảng bao nhiêu ki-lô-gam?</a:t>
            </a:r>
            <a:endParaRPr lang="en-US" sz="1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Viết các số thập phân có hai chữ số mà sau khi làm tròn đến hàng đơn vị thì được 9.</a:t>
            </a:r>
          </a:p>
          <a:p>
            <a:r>
              <a:rPr lang="nl-NL" sz="12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tròn số thập phân đến số tự nhiên gần nhất.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8044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Viết các số thập phân có hai chữ số mà sau khi làm tròn đến hàng đơn vị thì được 9.</a:t>
            </a:r>
          </a:p>
          <a:p>
            <a:r>
              <a:rPr lang="nl-NL" sz="12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tròn số thập phân đến số tự nhiên gần nhất.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67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err="1"/>
              <a:t>kết</a:t>
            </a:r>
            <a:r>
              <a:rPr lang="en-US" baseline="0"/>
              <a:t> quả</a:t>
            </a:r>
          </a:p>
          <a:p>
            <a:pPr algn="just"/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Mai nặng bao nhiêu ki – lô – gam? So sánh hàng phần mười của số 31,2 với 5.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Việt nặng bao nhiêu ki – lô – gam? So sánh hàng phần mười của số 31,75 với 5.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9945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30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160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,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phụ</a:t>
            </a:r>
            <a:r>
              <a:rPr lang="en-US" baseline="0" dirty="0"/>
              <a:t> </a:t>
            </a:r>
            <a:r>
              <a:rPr lang="en-US" baseline="0" dirty="0" err="1"/>
              <a:t>kiện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err="1"/>
              <a:t>kết</a:t>
            </a:r>
            <a:r>
              <a:rPr lang="en-US" baseline="0"/>
              <a:t> quả</a:t>
            </a:r>
          </a:p>
          <a:p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1800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làm tròn đến số tự nhiên gần nhất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47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77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 cách làm tròn số thập phân đến số tự nhiên gần nhất.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581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301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2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MR</a:t>
            </a:r>
            <a:r>
              <a:rPr lang="en-US" sz="12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Viết các số thập phân có hai chữ số mà sau khi làm tròn đến hàng đơn vị thì được 9.</a:t>
            </a:r>
          </a:p>
          <a:p>
            <a:r>
              <a:rPr lang="nl-NL" sz="12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nl-NL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2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 tròn số thập phân đến số tự nhiên gần nhất.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3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91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978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9511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10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9236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550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800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5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1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913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892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83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1652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81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83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49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89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91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4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342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5567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7880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2825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20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6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49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13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14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510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34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847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81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37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8963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24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04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277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525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376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25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822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36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4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21" Type="http://schemas.microsoft.com/office/2007/relationships/hdphoto" Target="../media/hdphoto3.wdp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0.png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53.png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microsoft.com/office/2007/relationships/hdphoto" Target="../media/hdphoto6.wdp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gif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slide" Target="slide6.xml"/><Relationship Id="rId26" Type="http://schemas.openxmlformats.org/officeDocument/2006/relationships/image" Target="../media/image13.pn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34" Type="http://schemas.openxmlformats.org/officeDocument/2006/relationships/slide" Target="slide9.xml"/><Relationship Id="rId7" Type="http://schemas.openxmlformats.org/officeDocument/2006/relationships/image" Target="../media/image6.png"/><Relationship Id="rId12" Type="http://schemas.openxmlformats.org/officeDocument/2006/relationships/image" Target="../media/image10.gif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33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slide" Target="slide4.xml"/><Relationship Id="rId32" Type="http://schemas.openxmlformats.org/officeDocument/2006/relationships/image" Target="../media/image26.gif"/><Relationship Id="rId5" Type="http://schemas.openxmlformats.org/officeDocument/2006/relationships/image" Target="../media/image4.gif"/><Relationship Id="rId15" Type="http://schemas.openxmlformats.org/officeDocument/2006/relationships/image" Target="../media/image12.png"/><Relationship Id="rId23" Type="http://schemas.openxmlformats.org/officeDocument/2006/relationships/image" Target="../media/image24.png"/><Relationship Id="rId28" Type="http://schemas.openxmlformats.org/officeDocument/2006/relationships/image" Target="../media/image15.png"/><Relationship Id="rId10" Type="http://schemas.openxmlformats.org/officeDocument/2006/relationships/image" Target="../media/image8.png"/><Relationship Id="rId19" Type="http://schemas.openxmlformats.org/officeDocument/2006/relationships/image" Target="../media/image22.png"/><Relationship Id="rId31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14.png"/><Relationship Id="rId30" Type="http://schemas.openxmlformats.org/officeDocument/2006/relationships/image" Target="../media/image17.png"/><Relationship Id="rId8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Relationship Id="rId9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4.wdp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569" y="1712501"/>
            <a:ext cx="8137003" cy="2905797"/>
            <a:chOff x="972273" y="2985717"/>
            <a:chExt cx="5937594" cy="5201424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srgbClr val="40CBFF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40CBFF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61791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pct5">
                    <a:fgClr>
                      <a:srgbClr val="4472C4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KHỞI ĐỘNG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pct5">
                  <a:fgClr>
                    <a:srgbClr val="4472C4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4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61E66235-BD22-4B11-A1C2-CABD25165A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4736" y="3937544"/>
            <a:ext cx="2483663" cy="2483663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31C78-E7E4-8BAB-0F07-41F4333A7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8588" y="847553"/>
            <a:ext cx="8650974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44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a4d78b0">
            <a:hlinkClick r:id="" action="ppaction://media"/>
            <a:extLst>
              <a:ext uri="{FF2B5EF4-FFF2-40B4-BE49-F238E27FC236}">
                <a16:creationId xmlns:a16="http://schemas.microsoft.com/office/drawing/2014/main" id="{AB41E025-3610-8AEA-AFA0-A50ED46FCC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237396" cy="6766560"/>
          </a:xfrm>
          <a:prstGeom prst="rect">
            <a:avLst/>
          </a:prstGeom>
        </p:spPr>
      </p:pic>
      <p:pic>
        <p:nvPicPr>
          <p:cNvPr id="3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5F11D5D9-725F-0556-75EE-9B9DCE72313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148" y="254000"/>
            <a:ext cx="623147" cy="35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792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of a child and child in a room with a desk and a computer&#10;&#10;Description automatically generated">
            <a:extLst>
              <a:ext uri="{FF2B5EF4-FFF2-40B4-BE49-F238E27FC236}">
                <a16:creationId xmlns:a16="http://schemas.microsoft.com/office/drawing/2014/main" id="{12C7CAC3-8E27-3D6A-8A48-C55550A0D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1595437"/>
            <a:ext cx="8972550" cy="4333875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B5741E-35AC-B145-3A2E-C49332226710}"/>
              </a:ext>
            </a:extLst>
          </p:cNvPr>
          <p:cNvSpPr/>
          <p:nvPr/>
        </p:nvSpPr>
        <p:spPr>
          <a:xfrm>
            <a:off x="2200275" y="1352550"/>
            <a:ext cx="2543175" cy="1171575"/>
          </a:xfrm>
          <a:prstGeom prst="wedgeRoundRectCallout">
            <a:avLst>
              <a:gd name="adj1" fmla="val 22987"/>
              <a:gd name="adj2" fmla="val 7876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-gam ạ?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22DA171-4707-9872-1314-E5D9E043EF5A}"/>
              </a:ext>
            </a:extLst>
          </p:cNvPr>
          <p:cNvSpPr/>
          <p:nvPr/>
        </p:nvSpPr>
        <p:spPr>
          <a:xfrm>
            <a:off x="5067300" y="1009651"/>
            <a:ext cx="3657600" cy="10096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32 kg.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A0583B84-FACB-D0AF-1342-3480B1A5CAA2}"/>
              </a:ext>
            </a:extLst>
          </p:cNvPr>
          <p:cNvSpPr/>
          <p:nvPr/>
        </p:nvSpPr>
        <p:spPr>
          <a:xfrm>
            <a:off x="8124825" y="2095500"/>
            <a:ext cx="3657600" cy="11334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31,2 kg.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31,75 kg.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39CEC0-3A7E-431D-909F-0FF9A645CBB1}"/>
              </a:ext>
            </a:extLst>
          </p:cNvPr>
          <p:cNvSpPr txBox="1"/>
          <p:nvPr/>
        </p:nvSpPr>
        <p:spPr>
          <a:xfrm>
            <a:off x="2343150" y="533400"/>
            <a:ext cx="788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5383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50" y="1485900"/>
            <a:ext cx="3448050" cy="1400175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ta so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5.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D6DD45-0696-9FE0-2C2A-8EB9E30A8D00}"/>
              </a:ext>
            </a:extLst>
          </p:cNvPr>
          <p:cNvSpPr/>
          <p:nvPr/>
        </p:nvSpPr>
        <p:spPr>
          <a:xfrm>
            <a:off x="5629275" y="723899"/>
            <a:ext cx="5019675" cy="303847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1D497F-2E51-EE88-998D-20302CAC3B84}"/>
              </a:ext>
            </a:extLst>
          </p:cNvPr>
          <p:cNvSpPr txBox="1"/>
          <p:nvPr/>
        </p:nvSpPr>
        <p:spPr>
          <a:xfrm>
            <a:off x="5829300" y="9620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F864C8B-F38F-54AC-6EC0-2D432F74A868}"/>
              </a:ext>
            </a:extLst>
          </p:cNvPr>
          <p:cNvCxnSpPr/>
          <p:nvPr/>
        </p:nvCxnSpPr>
        <p:spPr>
          <a:xfrm>
            <a:off x="6981825" y="13239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8D20728-4D99-0FD5-C5F8-BAAD3942061C}"/>
              </a:ext>
            </a:extLst>
          </p:cNvPr>
          <p:cNvSpPr txBox="1"/>
          <p:nvPr/>
        </p:nvSpPr>
        <p:spPr>
          <a:xfrm>
            <a:off x="7581900" y="8001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1F15A7-0E1F-D60F-2D42-E63DCFF3755D}"/>
              </a:ext>
            </a:extLst>
          </p:cNvPr>
          <p:cNvSpPr txBox="1"/>
          <p:nvPr/>
        </p:nvSpPr>
        <p:spPr>
          <a:xfrm>
            <a:off x="7067550" y="136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7629F0-8CE5-6396-13B5-CBF477F66F0F}"/>
              </a:ext>
            </a:extLst>
          </p:cNvPr>
          <p:cNvSpPr txBox="1"/>
          <p:nvPr/>
        </p:nvSpPr>
        <p:spPr>
          <a:xfrm>
            <a:off x="9648825" y="10191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CFA8F2-C03A-6D19-5C1A-98E41147F6E5}"/>
              </a:ext>
            </a:extLst>
          </p:cNvPr>
          <p:cNvSpPr txBox="1"/>
          <p:nvPr/>
        </p:nvSpPr>
        <p:spPr>
          <a:xfrm>
            <a:off x="5867400" y="19431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66947D-3BE2-5D29-2ECF-E0660A932B52}"/>
              </a:ext>
            </a:extLst>
          </p:cNvPr>
          <p:cNvCxnSpPr/>
          <p:nvPr/>
        </p:nvCxnSpPr>
        <p:spPr>
          <a:xfrm>
            <a:off x="7019925" y="23050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AE7E6E-82BE-24BF-F745-142D9E27C971}"/>
              </a:ext>
            </a:extLst>
          </p:cNvPr>
          <p:cNvSpPr txBox="1"/>
          <p:nvPr/>
        </p:nvSpPr>
        <p:spPr>
          <a:xfrm>
            <a:off x="7620000" y="17811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=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CBEF6D-FE2F-3E1A-DF35-28296987CF3F}"/>
              </a:ext>
            </a:extLst>
          </p:cNvPr>
          <p:cNvSpPr txBox="1"/>
          <p:nvPr/>
        </p:nvSpPr>
        <p:spPr>
          <a:xfrm>
            <a:off x="7105650" y="23431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B8FB75B-EA29-4973-89D3-54AA21F6E709}"/>
              </a:ext>
            </a:extLst>
          </p:cNvPr>
          <p:cNvSpPr txBox="1"/>
          <p:nvPr/>
        </p:nvSpPr>
        <p:spPr>
          <a:xfrm>
            <a:off x="9686925" y="20002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CA7E37-12CD-3B00-7B70-1BFF65E1E3A6}"/>
              </a:ext>
            </a:extLst>
          </p:cNvPr>
          <p:cNvSpPr txBox="1"/>
          <p:nvPr/>
        </p:nvSpPr>
        <p:spPr>
          <a:xfrm>
            <a:off x="5924550" y="28003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1D9665-AFC4-BBC7-B781-7E28112A90F2}"/>
              </a:ext>
            </a:extLst>
          </p:cNvPr>
          <p:cNvCxnSpPr/>
          <p:nvPr/>
        </p:nvCxnSpPr>
        <p:spPr>
          <a:xfrm>
            <a:off x="7077075" y="31623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8A8044D-5B93-613E-AF24-C82ABFC0A4BE}"/>
              </a:ext>
            </a:extLst>
          </p:cNvPr>
          <p:cNvSpPr txBox="1"/>
          <p:nvPr/>
        </p:nvSpPr>
        <p:spPr>
          <a:xfrm>
            <a:off x="7629525" y="26765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B2F05F-7459-FA7B-3AB6-0B8F661BE473}"/>
              </a:ext>
            </a:extLst>
          </p:cNvPr>
          <p:cNvSpPr txBox="1"/>
          <p:nvPr/>
        </p:nvSpPr>
        <p:spPr>
          <a:xfrm>
            <a:off x="7162800" y="32004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174677-18D5-BDCA-831E-AF0432124561}"/>
              </a:ext>
            </a:extLst>
          </p:cNvPr>
          <p:cNvSpPr txBox="1"/>
          <p:nvPr/>
        </p:nvSpPr>
        <p:spPr>
          <a:xfrm>
            <a:off x="9744075" y="28575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1179731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053F8-AD20-C072-C555-9D41FFE164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3E05DC2-78B5-A55D-003D-FE1E52C19EFB}"/>
              </a:ext>
            </a:extLst>
          </p:cNvPr>
          <p:cNvSpPr/>
          <p:nvPr/>
        </p:nvSpPr>
        <p:spPr>
          <a:xfrm>
            <a:off x="1123949" y="1304926"/>
            <a:ext cx="3533775" cy="1581150"/>
          </a:xfrm>
          <a:prstGeom prst="wedgeRoundRectCallout">
            <a:avLst>
              <a:gd name="adj1" fmla="val -17638"/>
              <a:gd name="adj2" fmla="val 8201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làm tròn số thập phân đến số tự nhiên gần nhất, ta làm như thế nào?”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970E80D-A338-66DD-505C-F0F0374DACC9}"/>
              </a:ext>
            </a:extLst>
          </p:cNvPr>
          <p:cNvSpPr/>
          <p:nvPr/>
        </p:nvSpPr>
        <p:spPr>
          <a:xfrm>
            <a:off x="5297367" y="1285875"/>
            <a:ext cx="5942133" cy="4572000"/>
          </a:xfrm>
          <a:prstGeom prst="rect">
            <a:avLst/>
          </a:prstGeom>
          <a:solidFill>
            <a:srgbClr val="FFFFFF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 làm tròn số thập phân đến số tự nhiên gần nhất, ta so sánh chữ số ở hàng phần mười với 5. Nếu chữ số hàng phần mười bé hơn 5 thì làm tròn xuống, còn lại thì làm tròn lên.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35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01885" y="363319"/>
            <a:ext cx="11088546" cy="6088284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A8A00BC2-8654-F08C-8D3E-6AD485E74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0" y="135563"/>
            <a:ext cx="1902895" cy="7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C351D-FDBE-80EA-632F-4158D598213A}"/>
              </a:ext>
            </a:extLst>
          </p:cNvPr>
          <p:cNvSpPr txBox="1"/>
          <p:nvPr/>
        </p:nvSpPr>
        <p:spPr>
          <a:xfrm>
            <a:off x="5610225" y="466725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A76FA-2ED7-375D-8155-F724935BF0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108404"/>
              </p:ext>
            </p:extLst>
          </p:nvPr>
        </p:nvGraphicFramePr>
        <p:xfrm>
          <a:off x="1403349" y="15102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9,57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EB5C786-A950-5062-B90B-EE7E1C64050F}"/>
              </a:ext>
            </a:extLst>
          </p:cNvPr>
          <p:cNvSpPr txBox="1"/>
          <p:nvPr/>
        </p:nvSpPr>
        <p:spPr>
          <a:xfrm>
            <a:off x="7009899" y="2499100"/>
            <a:ext cx="555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34B55C-AB19-DC00-F689-42368EF0C678}"/>
              </a:ext>
            </a:extLst>
          </p:cNvPr>
          <p:cNvSpPr txBox="1"/>
          <p:nvPr/>
        </p:nvSpPr>
        <p:spPr>
          <a:xfrm>
            <a:off x="6915150" y="3219450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5B97EC-33C6-A4E3-0AA4-28D40A19DAF7}"/>
              </a:ext>
            </a:extLst>
          </p:cNvPr>
          <p:cNvSpPr txBox="1"/>
          <p:nvPr/>
        </p:nvSpPr>
        <p:spPr>
          <a:xfrm>
            <a:off x="6934200" y="4105275"/>
            <a:ext cx="1771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25183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501301-2B91-D7CB-477F-5BF5D9DE0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2595" y="1423245"/>
            <a:ext cx="8413209" cy="39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75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8704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747260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1113692" y="808892"/>
            <a:ext cx="10304585" cy="5449033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B2420-08EC-B57C-481B-D1FBD44A7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01E89B3-5C56-72BF-9FA0-1C1A7DEC92FB}"/>
              </a:ext>
            </a:extLst>
          </p:cNvPr>
          <p:cNvGrpSpPr/>
          <p:nvPr/>
        </p:nvGrpSpPr>
        <p:grpSpPr>
          <a:xfrm>
            <a:off x="3795754" y="857930"/>
            <a:ext cx="7350369" cy="2602523"/>
            <a:chOff x="3795754" y="857930"/>
            <a:chExt cx="7350369" cy="2602523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B588046C-57AE-3F55-4F1F-F1532006A0A0}"/>
                </a:ext>
              </a:extLst>
            </p:cNvPr>
            <p:cNvSpPr/>
            <p:nvPr/>
          </p:nvSpPr>
          <p:spPr>
            <a:xfrm>
              <a:off x="3795754" y="857930"/>
              <a:ext cx="7350369" cy="2602523"/>
            </a:xfrm>
            <a:prstGeom prst="cloudCallout">
              <a:avLst>
                <a:gd name="adj1" fmla="val -57516"/>
                <a:gd name="adj2" fmla="val 4223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A2B71E-74FF-96A2-32D1-C4EA27671B8F}"/>
                </a:ext>
              </a:extLst>
            </p:cNvPr>
            <p:cNvSpPr txBox="1"/>
            <p:nvPr/>
          </p:nvSpPr>
          <p:spPr>
            <a:xfrm>
              <a:off x="4724400" y="1466693"/>
              <a:ext cx="60960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thập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vị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3464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971522" y="1458470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trại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vẻ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5769" y="-11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21319681">
            <a:off x="2025955" y="1713035"/>
            <a:ext cx="8123531" cy="2914723"/>
            <a:chOff x="972273" y="2985717"/>
            <a:chExt cx="5927764" cy="5217403"/>
          </a:xfrm>
        </p:grpSpPr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972273" y="2985717"/>
              <a:ext cx="5848076" cy="520142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F17187BE-88AA-4B86-B589-64253FAC30EB}"/>
                </a:ext>
              </a:extLst>
            </p:cNvPr>
            <p:cNvSpPr txBox="1"/>
            <p:nvPr/>
          </p:nvSpPr>
          <p:spPr>
            <a:xfrm>
              <a:off x="1051961" y="3001695"/>
              <a:ext cx="5848076" cy="5201425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Vận</a:t>
              </a:r>
              <a:r>
                <a:rPr kumimoji="0" lang="en-US" altLang="zh-CN" sz="16600" b="0" i="0" u="none" strike="noStrike" kern="1200" cap="none" spc="0" normalizeH="0" baseline="0" noProof="0" dirty="0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 </a:t>
              </a:r>
              <a:r>
                <a:rPr kumimoji="0" lang="en-US" altLang="zh-CN" sz="16600" b="0" i="0" u="none" strike="noStrike" kern="1200" cap="none" spc="0" normalizeH="0" baseline="0" noProof="0" dirty="0" err="1">
                  <a:ln w="28575">
                    <a:solidFill>
                      <a:srgbClr val="E7E6E6">
                        <a:lumMod val="10000"/>
                      </a:srgbClr>
                    </a:solidFill>
                    <a:prstDash val="sysDash"/>
                  </a:ln>
                  <a:pattFill prst="wdUpDiag">
                    <a:fgClr>
                      <a:srgbClr val="FC5252"/>
                    </a:fgClr>
                    <a:bgClr>
                      <a:prstClr val="white"/>
                    </a:bgClr>
                  </a:pattFill>
                  <a:effectLst>
                    <a:glow rad="63500">
                      <a:srgbClr val="5B9BD5">
                        <a:satMod val="175000"/>
                        <a:alpha val="40000"/>
                      </a:srgbClr>
                    </a:glow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Bangers" panose="00000500000000000000" pitchFamily="2" charset="0"/>
                  <a:ea typeface="#9Slide03 Open Sans Bold" panose="020B0806030504020204" pitchFamily="34" charset="0"/>
                  <a:cs typeface="#9Slide03 Open Sans Bold" panose="020B0806030504020204" pitchFamily="34" charset="0"/>
                </a:rPr>
                <a:t>dụng</a:t>
              </a:r>
              <a:endParaRPr kumimoji="0" lang="zh-CN" altLang="en-US" sz="16600" b="0" i="0" u="none" strike="noStrike" kern="1200" cap="none" spc="0" normalizeH="0" baseline="0" noProof="0" dirty="0">
                <a:ln w="28575">
                  <a:solidFill>
                    <a:srgbClr val="E7E6E6">
                      <a:lumMod val="10000"/>
                    </a:srgbClr>
                  </a:solidFill>
                  <a:prstDash val="sysDash"/>
                </a:ln>
                <a:pattFill prst="wdUpDiag">
                  <a:fgClr>
                    <a:srgbClr val="FC5252"/>
                  </a:fgClr>
                  <a:bgClr>
                    <a:prstClr val="white"/>
                  </a:bgClr>
                </a:patt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Bangers" panose="00000500000000000000" pitchFamily="2" charset="0"/>
                <a:ea typeface="字魂105号-简雅黑" panose="00000500000000000000" pitchFamily="2" charset="-122"/>
                <a:cs typeface="#9Slide03 Open Sans Bold" panose="020B0806030504020204" pitchFamily="34" charset="0"/>
              </a:endParaRPr>
            </a:p>
          </p:txBody>
        </p:sp>
      </p:grpSp>
      <p:pic>
        <p:nvPicPr>
          <p:cNvPr id="5" name="图片 8">
            <a:extLst>
              <a:ext uri="{FF2B5EF4-FFF2-40B4-BE49-F238E27FC236}">
                <a16:creationId xmlns:a16="http://schemas.microsoft.com/office/drawing/2014/main" id="{7FAC0CFC-1A65-4F55-B56B-855943414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46" y="2057399"/>
            <a:ext cx="2020024" cy="279215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8967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E8840D-BC72-6737-149A-FA04721109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373" y="1360382"/>
            <a:ext cx="8510754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2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538340"/>
              <a:chOff x="0" y="-172345"/>
              <a:chExt cx="11420475" cy="153834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4"/>
                <a:ext cx="10029826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tròn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thập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466DAA-D611-C808-D180-9F00CA9AFF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650" y="1247775"/>
            <a:ext cx="6172200" cy="112395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95773A8-F240-822D-FADE-F189A3EE4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645647"/>
              </p:ext>
            </p:extLst>
          </p:nvPr>
        </p:nvGraphicFramePr>
        <p:xfrm>
          <a:off x="1374774" y="2538940"/>
          <a:ext cx="9921876" cy="342370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951">
                  <a:extLst>
                    <a:ext uri="{9D8B030D-6E8A-4147-A177-3AD203B41FA5}">
                      <a16:colId xmlns:a16="http://schemas.microsoft.com/office/drawing/2014/main" val="3251765816"/>
                    </a:ext>
                  </a:extLst>
                </a:gridCol>
                <a:gridCol w="6638925">
                  <a:extLst>
                    <a:ext uri="{9D8B030D-6E8A-4147-A177-3AD203B41FA5}">
                      <a16:colId xmlns:a16="http://schemas.microsoft.com/office/drawing/2014/main" val="2129647354"/>
                    </a:ext>
                  </a:extLst>
                </a:gridCol>
              </a:tblGrid>
              <a:tr h="8791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tròn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nhiên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gần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nhất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1069922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42,305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89553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513,59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904076"/>
                  </a:ext>
                </a:extLst>
              </a:tr>
              <a:tr h="8481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0,806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93016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78A9B17-41B4-3EE0-C6C3-4C370A0A8710}"/>
              </a:ext>
            </a:extLst>
          </p:cNvPr>
          <p:cNvSpPr txBox="1"/>
          <p:nvPr/>
        </p:nvSpPr>
        <p:spPr>
          <a:xfrm>
            <a:off x="7010400" y="32766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A12D1C-4D8A-FFC6-012A-91691144D273}"/>
              </a:ext>
            </a:extLst>
          </p:cNvPr>
          <p:cNvSpPr txBox="1"/>
          <p:nvPr/>
        </p:nvSpPr>
        <p:spPr>
          <a:xfrm>
            <a:off x="6858000" y="4152900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7EBA34-03DD-1DBE-8D17-84BE4FA871A4}"/>
              </a:ext>
            </a:extLst>
          </p:cNvPr>
          <p:cNvSpPr txBox="1"/>
          <p:nvPr/>
        </p:nvSpPr>
        <p:spPr>
          <a:xfrm>
            <a:off x="7191375" y="5057775"/>
            <a:ext cx="1485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16371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0" y="-172345"/>
              <a:ext cx="11420475" cy="1681714"/>
              <a:chOff x="0" y="-172345"/>
              <a:chExt cx="11420475" cy="1681714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390649" y="304945"/>
                <a:ext cx="10029826" cy="1204424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Chiều cao, cân nặng chuẩn của trẻ 10 tuổi theo Tổ chức Y tế Thế giới (WHO) như sau (nguồn: marrybaby.vn):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pic>
            <p:nvPicPr>
              <p:cNvPr id="1026" name="Picture 2" descr="Flat summer elements collection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74" y="1677678"/>
            <a:ext cx="10481147" cy="1922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BB5F47-4203-B798-6208-7E0921F98A49}"/>
              </a:ext>
            </a:extLst>
          </p:cNvPr>
          <p:cNvSpPr txBox="1"/>
          <p:nvPr/>
        </p:nvSpPr>
        <p:spPr>
          <a:xfrm>
            <a:off x="828675" y="3714750"/>
            <a:ext cx="10582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7F41F-BD38-E597-79B5-7E4A81DF940E}"/>
              </a:ext>
            </a:extLst>
          </p:cNvPr>
          <p:cNvSpPr txBox="1"/>
          <p:nvPr/>
        </p:nvSpPr>
        <p:spPr>
          <a:xfrm>
            <a:off x="3848100" y="46577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</a:t>
            </a:r>
            <a:r>
              <a:rPr lang="en-US" sz="32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8789BB1-5D8A-18E2-049A-7817F714E884}"/>
              </a:ext>
            </a:extLst>
          </p:cNvPr>
          <p:cNvCxnSpPr/>
          <p:nvPr/>
        </p:nvCxnSpPr>
        <p:spPr>
          <a:xfrm>
            <a:off x="5000625" y="50196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FC2067F-C1BB-6B24-DF39-AFF61DC3A325}"/>
              </a:ext>
            </a:extLst>
          </p:cNvPr>
          <p:cNvSpPr txBox="1"/>
          <p:nvPr/>
        </p:nvSpPr>
        <p:spPr>
          <a:xfrm>
            <a:off x="5600700" y="44958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CF57C6-FDF7-9662-62E6-A8BFEBA366E0}"/>
              </a:ext>
            </a:extLst>
          </p:cNvPr>
          <p:cNvSpPr txBox="1"/>
          <p:nvPr/>
        </p:nvSpPr>
        <p:spPr>
          <a:xfrm>
            <a:off x="5086350" y="50577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40421F-CDC6-6648-0759-E2710001889A}"/>
              </a:ext>
            </a:extLst>
          </p:cNvPr>
          <p:cNvSpPr txBox="1"/>
          <p:nvPr/>
        </p:nvSpPr>
        <p:spPr>
          <a:xfrm>
            <a:off x="7667625" y="47148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35329451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965DDBC-84F4-499A-FC8F-949B86C982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3075" y="383029"/>
            <a:ext cx="9490546" cy="17410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3505200" y="2247900"/>
            <a:ext cx="5019675" cy="4010025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41B353-13B4-8754-8D37-A4417745CD94}"/>
              </a:ext>
            </a:extLst>
          </p:cNvPr>
          <p:cNvSpPr txBox="1"/>
          <p:nvPr/>
        </p:nvSpPr>
        <p:spPr>
          <a:xfrm>
            <a:off x="3724275" y="244792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137,8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41A4C60-4E0D-E971-8823-023E3E0D3384}"/>
              </a:ext>
            </a:extLst>
          </p:cNvPr>
          <p:cNvCxnSpPr/>
          <p:nvPr/>
        </p:nvCxnSpPr>
        <p:spPr>
          <a:xfrm>
            <a:off x="4876800" y="2809875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7CB4486-FBAE-5105-0F5E-6F55ED1CD6B3}"/>
              </a:ext>
            </a:extLst>
          </p:cNvPr>
          <p:cNvSpPr txBox="1"/>
          <p:nvPr/>
        </p:nvSpPr>
        <p:spPr>
          <a:xfrm>
            <a:off x="5476875" y="22860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en-US" sz="2400">
                <a:latin typeface="Cambria" panose="02040503050406030204" pitchFamily="18" charset="0"/>
                <a:ea typeface="Cambria" panose="02040503050406030204" pitchFamily="18" charset="0"/>
              </a:rPr>
              <a:t> &gt;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365672-AF13-E4D1-F3AA-C9AEECDDCB7F}"/>
              </a:ext>
            </a:extLst>
          </p:cNvPr>
          <p:cNvSpPr txBox="1"/>
          <p:nvPr/>
        </p:nvSpPr>
        <p:spPr>
          <a:xfrm>
            <a:off x="4962525" y="28479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947651-E5B2-9F20-C3E4-A2764B379C1C}"/>
              </a:ext>
            </a:extLst>
          </p:cNvPr>
          <p:cNvSpPr txBox="1"/>
          <p:nvPr/>
        </p:nvSpPr>
        <p:spPr>
          <a:xfrm>
            <a:off x="7543800" y="2505075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40E94D-E16F-CD00-17DC-AE289B42B3D4}"/>
              </a:ext>
            </a:extLst>
          </p:cNvPr>
          <p:cNvSpPr txBox="1"/>
          <p:nvPr/>
        </p:nvSpPr>
        <p:spPr>
          <a:xfrm>
            <a:off x="3762375" y="34290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138,6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DC434E9-1AAC-0C2D-8977-96D18A3BD319}"/>
              </a:ext>
            </a:extLst>
          </p:cNvPr>
          <p:cNvCxnSpPr/>
          <p:nvPr/>
        </p:nvCxnSpPr>
        <p:spPr>
          <a:xfrm>
            <a:off x="4914900" y="37909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6F5B3FB-4B04-C52E-6BB9-91FF62496BAD}"/>
              </a:ext>
            </a:extLst>
          </p:cNvPr>
          <p:cNvSpPr txBox="1"/>
          <p:nvPr/>
        </p:nvSpPr>
        <p:spPr>
          <a:xfrm>
            <a:off x="5514975" y="3267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A0A9CB-E96F-AE34-6758-F363CC0ABA73}"/>
              </a:ext>
            </a:extLst>
          </p:cNvPr>
          <p:cNvSpPr txBox="1"/>
          <p:nvPr/>
        </p:nvSpPr>
        <p:spPr>
          <a:xfrm>
            <a:off x="5000625" y="38290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09F5BC-9100-FC37-6AAF-6AC5E0A6D7BA}"/>
              </a:ext>
            </a:extLst>
          </p:cNvPr>
          <p:cNvSpPr txBox="1"/>
          <p:nvPr/>
        </p:nvSpPr>
        <p:spPr>
          <a:xfrm>
            <a:off x="7581900" y="34861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73C7B0-BEB8-6AF4-FDA6-02CC731297ED}"/>
              </a:ext>
            </a:extLst>
          </p:cNvPr>
          <p:cNvSpPr txBox="1"/>
          <p:nvPr/>
        </p:nvSpPr>
        <p:spPr>
          <a:xfrm>
            <a:off x="4029075" y="4286250"/>
            <a:ext cx="1343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31,2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FD4F2E8-EA77-546B-3F37-99E8D9A01971}"/>
              </a:ext>
            </a:extLst>
          </p:cNvPr>
          <p:cNvCxnSpPr/>
          <p:nvPr/>
        </p:nvCxnSpPr>
        <p:spPr>
          <a:xfrm>
            <a:off x="4972050" y="464820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6D47B18-9D4C-80F2-8A4B-3C3839E3BE83}"/>
              </a:ext>
            </a:extLst>
          </p:cNvPr>
          <p:cNvSpPr txBox="1"/>
          <p:nvPr/>
        </p:nvSpPr>
        <p:spPr>
          <a:xfrm>
            <a:off x="5524500" y="416242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&lt; 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7FE99A-4C7C-57B2-DFB8-34425D9D440F}"/>
              </a:ext>
            </a:extLst>
          </p:cNvPr>
          <p:cNvSpPr txBox="1"/>
          <p:nvPr/>
        </p:nvSpPr>
        <p:spPr>
          <a:xfrm>
            <a:off x="5057775" y="468630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6C019E-1BE4-A9E2-AA52-EE7C0582373E}"/>
              </a:ext>
            </a:extLst>
          </p:cNvPr>
          <p:cNvSpPr txBox="1"/>
          <p:nvPr/>
        </p:nvSpPr>
        <p:spPr>
          <a:xfrm>
            <a:off x="7639050" y="434340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6010373-4240-5CD8-5CCC-3A9C0E120FC8}"/>
              </a:ext>
            </a:extLst>
          </p:cNvPr>
          <p:cNvSpPr txBox="1"/>
          <p:nvPr/>
        </p:nvSpPr>
        <p:spPr>
          <a:xfrm>
            <a:off x="3981450" y="5295900"/>
            <a:ext cx="1400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31,9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89FFBEC-19A0-08B2-49BB-885A533F4AEB}"/>
              </a:ext>
            </a:extLst>
          </p:cNvPr>
          <p:cNvCxnSpPr/>
          <p:nvPr/>
        </p:nvCxnSpPr>
        <p:spPr>
          <a:xfrm>
            <a:off x="4981575" y="5657850"/>
            <a:ext cx="25908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7D4AEBB-0C53-D34E-CC25-486DA15DA04D}"/>
              </a:ext>
            </a:extLst>
          </p:cNvPr>
          <p:cNvSpPr txBox="1"/>
          <p:nvPr/>
        </p:nvSpPr>
        <p:spPr>
          <a:xfrm>
            <a:off x="5534025" y="5172075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&gt; 5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24D8E52-EF49-D2FB-EC12-F06A45C181A9}"/>
              </a:ext>
            </a:extLst>
          </p:cNvPr>
          <p:cNvSpPr txBox="1"/>
          <p:nvPr/>
        </p:nvSpPr>
        <p:spPr>
          <a:xfrm>
            <a:off x="5067300" y="5695950"/>
            <a:ext cx="241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endParaRPr lang="en-US" sz="2400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B7DD6C09-68DE-27A5-A2C8-B84635FBC3FB}"/>
              </a:ext>
            </a:extLst>
          </p:cNvPr>
          <p:cNvSpPr txBox="1"/>
          <p:nvPr/>
        </p:nvSpPr>
        <p:spPr>
          <a:xfrm>
            <a:off x="7648575" y="5353050"/>
            <a:ext cx="155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3776384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2" grpId="0"/>
      <p:bldP spid="13" grpId="0"/>
      <p:bldP spid="15" grpId="0"/>
      <p:bldP spid="19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1" grpId="0"/>
      <p:bldP spid="1024" grpId="0"/>
      <p:bldP spid="10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2" name="Rounded Rectangle 1"/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26" name="Picture 2" descr="Flat summer elements collecti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-172345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A7C037B-2CC8-56F8-6584-3E0097509CAF}"/>
              </a:ext>
            </a:extLst>
          </p:cNvPr>
          <p:cNvSpPr/>
          <p:nvPr/>
        </p:nvSpPr>
        <p:spPr>
          <a:xfrm>
            <a:off x="1113692" y="808892"/>
            <a:ext cx="10304585" cy="5449033"/>
          </a:xfrm>
          <a:prstGeom prst="roundRect">
            <a:avLst/>
          </a:prstGeom>
          <a:ln w="38100">
            <a:solidFill>
              <a:srgbClr val="FF0066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B2420-08EC-B57C-481B-D1FBD44A7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48" y="3338800"/>
            <a:ext cx="1909527" cy="302729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401E89B3-5C56-72BF-9FA0-1C1A7DEC92FB}"/>
              </a:ext>
            </a:extLst>
          </p:cNvPr>
          <p:cNvGrpSpPr/>
          <p:nvPr/>
        </p:nvGrpSpPr>
        <p:grpSpPr>
          <a:xfrm>
            <a:off x="3795754" y="857930"/>
            <a:ext cx="7350369" cy="2602523"/>
            <a:chOff x="3795754" y="857930"/>
            <a:chExt cx="7350369" cy="2602523"/>
          </a:xfrm>
        </p:grpSpPr>
        <p:sp>
          <p:nvSpPr>
            <p:cNvPr id="5" name="Thought Bubble: Cloud 4">
              <a:extLst>
                <a:ext uri="{FF2B5EF4-FFF2-40B4-BE49-F238E27FC236}">
                  <a16:creationId xmlns:a16="http://schemas.microsoft.com/office/drawing/2014/main" id="{B588046C-57AE-3F55-4F1F-F1532006A0A0}"/>
                </a:ext>
              </a:extLst>
            </p:cNvPr>
            <p:cNvSpPr/>
            <p:nvPr/>
          </p:nvSpPr>
          <p:spPr>
            <a:xfrm>
              <a:off x="3795754" y="857930"/>
              <a:ext cx="7350369" cy="2602523"/>
            </a:xfrm>
            <a:prstGeom prst="cloudCallout">
              <a:avLst>
                <a:gd name="adj1" fmla="val -57516"/>
                <a:gd name="adj2" fmla="val 42230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4A2B71E-74FF-96A2-32D1-C4EA27671B8F}"/>
                </a:ext>
              </a:extLst>
            </p:cNvPr>
            <p:cNvSpPr txBox="1"/>
            <p:nvPr/>
          </p:nvSpPr>
          <p:spPr>
            <a:xfrm>
              <a:off x="4724400" y="1466693"/>
              <a:ext cx="60960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Viết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thập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phân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chữ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mà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làm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tròn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hàng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đơn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vị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thì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9.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168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55" y="73353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D189E68E-5760-5576-62C2-C5259106EB12}"/>
              </a:ext>
            </a:extLst>
          </p:cNvPr>
          <p:cNvSpPr/>
          <p:nvPr/>
        </p:nvSpPr>
        <p:spPr>
          <a:xfrm>
            <a:off x="314325" y="209550"/>
            <a:ext cx="1371600" cy="4191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1374551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23804" y="1591049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 m 4 cm = ... m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7,04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7,4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7,44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74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493019" y="1244621"/>
            <a:ext cx="1135568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05227" y="1597400"/>
            <a:ext cx="1093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223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22,3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442762" y="121597"/>
            <a:ext cx="11482939" cy="12630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671582" y="396810"/>
            <a:ext cx="1084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d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... 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m²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2,04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24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2,004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1181415"/>
            <a:ext cx="10500851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52494" y="1365483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78 ml = ... 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l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6,078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6,78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6,087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60,78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0263" y="728030"/>
            <a:ext cx="10500851" cy="105438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252494" y="88359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kg = ...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2,03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2,303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20,3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2,3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>
            <a:extLst>
              <a:ext uri="{FF2B5EF4-FFF2-40B4-BE49-F238E27FC236}">
                <a16:creationId xmlns:a16="http://schemas.microsoft.com/office/drawing/2014/main" id="{88A17EC5-388C-40DF-80FA-6E471C595919}"/>
              </a:ext>
            </a:extLst>
          </p:cNvPr>
          <p:cNvSpPr/>
          <p:nvPr/>
        </p:nvSpPr>
        <p:spPr>
          <a:xfrm>
            <a:off x="2523987" y="1090367"/>
            <a:ext cx="9390595" cy="3964233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lgDashDot"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1" name="图片 70">
            <a:extLst>
              <a:ext uri="{FF2B5EF4-FFF2-40B4-BE49-F238E27FC236}">
                <a16:creationId xmlns:a16="http://schemas.microsoft.com/office/drawing/2014/main" id="{95B53AC9-28A1-4376-88D0-72EA2765C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1431" y="1790700"/>
            <a:ext cx="5180145" cy="5067299"/>
          </a:xfrm>
          <a:prstGeom prst="rect">
            <a:avLst/>
          </a:prstGeom>
          <a:effectLst>
            <a:outerShdw blurRad="25400" dist="254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Watermelon Summer Fruit Cute - Free vector graphic on Pixaba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906" b="72891" l="20625" r="85391">
                        <a14:foregroundMark x1="47266" y1="30078" x2="48047" y2="52734"/>
                        <a14:foregroundMark x1="32578" y1="46484" x2="64219" y2="35547"/>
                        <a14:foregroundMark x1="36563" y1="52734" x2="65234" y2="53984"/>
                        <a14:foregroundMark x1="50156" y1="48359" x2="51016" y2="46250"/>
                        <a14:foregroundMark x1="56641" y1="50625" x2="69844" y2="48516"/>
                        <a14:foregroundMark x1="52656" y1="22734" x2="73438" y2="48359"/>
                        <a14:foregroundMark x1="49297" y1="23203" x2="28984" y2="49609"/>
                        <a14:foregroundMark x1="31328" y1="50234" x2="62344" y2="56328"/>
                        <a14:foregroundMark x1="31484" y1="51875" x2="53906" y2="59062"/>
                        <a14:foregroundMark x1="59375" y1="40391" x2="57891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76" t="14373" r="6853" b="26918"/>
          <a:stretch/>
        </p:blipFill>
        <p:spPr bwMode="auto">
          <a:xfrm rot="20188447">
            <a:off x="10042165" y="4704815"/>
            <a:ext cx="2362121" cy="179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9293A3F0-853E-417E-ADC9-9E50125A8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88" y="5478181"/>
            <a:ext cx="1574513" cy="1465763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" y="-60975"/>
            <a:ext cx="1851675" cy="1851675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F37ADDD-D317-4A3A-A9DD-985DF9A54C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25240" y="259598"/>
            <a:ext cx="1487478" cy="146853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 rot="959194">
            <a:off x="1249635" y="4649862"/>
            <a:ext cx="1799285" cy="36933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ButterScotch" pitchFamily="2" charset="0"/>
                <a:ea typeface="+mn-ea"/>
                <a:cs typeface="+mn-cs"/>
              </a:rPr>
              <a:t>Hồng Linh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62D13-FA8F-D0F4-F13F-B32F17208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4070" y="722240"/>
            <a:ext cx="4548010" cy="3127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8A7403-1AD5-A0FC-CC97-F8487ADD89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1423" y="2322453"/>
            <a:ext cx="8248603" cy="2822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55D7C8-3F77-235C-6D4D-816010D06D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34835" y="1625680"/>
            <a:ext cx="293243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3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885</Words>
  <Application>Microsoft Office PowerPoint</Application>
  <PresentationFormat>Widescreen</PresentationFormat>
  <Paragraphs>141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SimSun</vt:lpstr>
      <vt:lpstr>#9Slide03 Open Sans Bold</vt:lpstr>
      <vt:lpstr>#9Slide05 ButterScotch</vt:lpstr>
      <vt:lpstr>#9Slide07 Bangers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UTM Showcard</vt:lpstr>
      <vt:lpstr>字魂105号-简雅黑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49</cp:revision>
  <dcterms:created xsi:type="dcterms:W3CDTF">2024-07-19T05:20:07Z</dcterms:created>
  <dcterms:modified xsi:type="dcterms:W3CDTF">2024-10-11T10:02:06Z</dcterms:modified>
</cp:coreProperties>
</file>