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Lst>
  <p:notesMasterIdLst>
    <p:notesMasterId r:id="rId39"/>
  </p:notesMasterIdLst>
  <p:sldIdLst>
    <p:sldId id="280" r:id="rId4"/>
    <p:sldId id="387" r:id="rId5"/>
    <p:sldId id="388" r:id="rId6"/>
    <p:sldId id="390" r:id="rId7"/>
    <p:sldId id="391" r:id="rId8"/>
    <p:sldId id="392" r:id="rId9"/>
    <p:sldId id="393" r:id="rId10"/>
    <p:sldId id="257" r:id="rId11"/>
    <p:sldId id="258" r:id="rId12"/>
    <p:sldId id="259" r:id="rId13"/>
    <p:sldId id="261" r:id="rId14"/>
    <p:sldId id="407" r:id="rId15"/>
    <p:sldId id="447" r:id="rId16"/>
    <p:sldId id="443" r:id="rId17"/>
    <p:sldId id="409" r:id="rId18"/>
    <p:sldId id="444" r:id="rId19"/>
    <p:sldId id="446" r:id="rId20"/>
    <p:sldId id="415" r:id="rId21"/>
    <p:sldId id="445" r:id="rId22"/>
    <p:sldId id="410" r:id="rId23"/>
    <p:sldId id="411" r:id="rId24"/>
    <p:sldId id="412" r:id="rId25"/>
    <p:sldId id="430" r:id="rId26"/>
    <p:sldId id="413" r:id="rId27"/>
    <p:sldId id="269" r:id="rId28"/>
    <p:sldId id="408" r:id="rId29"/>
    <p:sldId id="416" r:id="rId30"/>
    <p:sldId id="263" r:id="rId31"/>
    <p:sldId id="293" r:id="rId32"/>
    <p:sldId id="295" r:id="rId33"/>
    <p:sldId id="414" r:id="rId34"/>
    <p:sldId id="275" r:id="rId35"/>
    <p:sldId id="394" r:id="rId36"/>
    <p:sldId id="395" r:id="rId37"/>
    <p:sldId id="39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1769" autoAdjust="0"/>
  </p:normalViewPr>
  <p:slideViewPr>
    <p:cSldViewPr snapToGrid="0">
      <p:cViewPr varScale="1">
        <p:scale>
          <a:sx n="75" d="100"/>
          <a:sy n="75" d="100"/>
        </p:scale>
        <p:origin x="41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66F3D-8FB9-43FD-95F3-77C447E9AB1C}"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1E004-75DD-44B2-BAD4-2ED1C5C01BD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wikipedia.org/wiki/H%C3%A0m_Nghi"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Nước ta có 54 dân tộc, mỗi dân tộc lại có nét đặc sắc riêng. Để tìm hiểu sâu hơn về dân cư và dân tộc,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4– Dân cư, dân tộc ở Việt Nam</a:t>
            </a:r>
            <a:endParaRPr lang="en-US" sz="180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EC1E004-75DD-44B2-BAD4-2ED1C5C01BD0}" type="slidenum">
              <a:rPr lang="en-US" smtClean="0"/>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https://youtu.be/AtbQeFo0c0U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Việt Nam - Tổ quốc của nhiều dân tộc. Các dân tộc cùng là con cháu của Lạc Long Quân - Âu Cơ, nở ra từ trăm trứng, nửa theo mẹ lên núi, nửa theo cha xuống biển, cùng mở mang xây dựng non sông "Tam sơn, tứ hải, nhất phần điền". Cùng chung sống lâu đời trên một đất nước, các dân tộc có truyền thống yêu nước, đoàn kết giúp đỡ nhau trong chinh phục thiên nhiên và đấu tranh xã hội, suốt quá trình lịch sử dựng nước, giữ nước và xây dựng phát triển đất nước.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dirty="0">
                <a:solidFill>
                  <a:srgbClr val="000000"/>
                </a:solidFill>
                <a:effectLst/>
                <a:highlight>
                  <a:srgbClr val="FFFFFF"/>
                </a:highlight>
                <a:latin typeface="Roboto" panose="02000000000000000000" pitchFamily="2" charset="0"/>
              </a:rPr>
              <a:t>Cộng đồng các dân tộc Việt Nam </a:t>
            </a:r>
            <a:r>
              <a:rPr lang="vi-VN" b="0" i="0" dirty="0">
                <a:solidFill>
                  <a:srgbClr val="000000"/>
                </a:solidFill>
                <a:effectLst/>
                <a:highlight>
                  <a:srgbClr val="FFFFFF"/>
                </a:highlight>
                <a:latin typeface="Roboto" panose="02000000000000000000" pitchFamily="2" charset="0"/>
              </a:rPr>
              <a:t>mặc dù khác nhau về ngôn ngữ, phân vùng địa lý, phong tục tập quán, kinh tế... nhưng vẫn có sự thống nhất, chung nhau đức tính, phẩm chất của người Việt; đồng thời yêu thương, gắn bó mật thiết với nhau trong suốt quá trình xây dựng và bảo vệ Tổ quốc.</a:t>
            </a:r>
            <a:endParaRPr lang="en-US" b="0" i="0" dirty="0">
              <a:solidFill>
                <a:srgbClr val="000000"/>
              </a:solidFill>
              <a:effectLst/>
              <a:highlight>
                <a:srgbClr val="FFFFFF"/>
              </a:highlight>
              <a:latin typeface="Roboto" panose="02000000000000000000" pitchFamily="2" charset="0"/>
            </a:endParaRPr>
          </a:p>
          <a:p>
            <a:endParaRPr lang="en-US" b="0" dirty="0"/>
          </a:p>
        </p:txBody>
      </p:sp>
      <p:sp>
        <p:nvSpPr>
          <p:cNvPr id="4" name="Slide Number Placeholder 3"/>
          <p:cNvSpPr>
            <a:spLocks noGrp="1"/>
          </p:cNvSpPr>
          <p:nvPr>
            <p:ph type="sldNum" sz="quarter" idx="5"/>
          </p:nvPr>
        </p:nvSpPr>
        <p:spPr/>
        <p:txBody>
          <a:bodyPr/>
          <a:lstStyle/>
          <a:p>
            <a:fld id="{DEC1E004-75DD-44B2-BAD4-2ED1C5C01BD0}" type="slidenum">
              <a:rPr lang="en-US" smtClean="0"/>
              <a:t>13</a:t>
            </a:fld>
            <a:endParaRPr lang="en-US"/>
          </a:p>
        </p:txBody>
      </p:sp>
    </p:spTree>
    <p:extLst>
      <p:ext uri="{BB962C8B-B14F-4D97-AF65-F5344CB8AC3E}">
        <p14:creationId xmlns:p14="http://schemas.microsoft.com/office/powerpoint/2010/main" val="1751873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Câu</a:t>
            </a:r>
            <a:r>
              <a:rPr lang="en-US" dirty="0"/>
              <a:t> </a:t>
            </a:r>
            <a:r>
              <a:rPr lang="en-US" dirty="0" err="1"/>
              <a:t>chuyện</a:t>
            </a:r>
            <a:r>
              <a:rPr lang="en-US" dirty="0"/>
              <a:t> </a:t>
            </a:r>
            <a:r>
              <a:rPr lang="en-US" b="1" dirty="0" err="1"/>
              <a:t>Trần</a:t>
            </a:r>
            <a:r>
              <a:rPr lang="en-US" b="1" dirty="0"/>
              <a:t> </a:t>
            </a:r>
            <a:r>
              <a:rPr lang="en-US" b="1" dirty="0" err="1"/>
              <a:t>Nhật</a:t>
            </a:r>
            <a:r>
              <a:rPr lang="en-US" b="1" dirty="0"/>
              <a:t> </a:t>
            </a:r>
            <a:r>
              <a:rPr lang="en-US" b="1" dirty="0" err="1"/>
              <a:t>Duật</a:t>
            </a:r>
            <a:r>
              <a:rPr lang="en-US" b="1" dirty="0"/>
              <a:t> </a:t>
            </a:r>
            <a:r>
              <a:rPr lang="en-US" dirty="0" err="1"/>
              <a:t>thu</a:t>
            </a:r>
            <a:r>
              <a:rPr lang="en-US" dirty="0"/>
              <a:t> </a:t>
            </a:r>
            <a:r>
              <a:rPr lang="en-US" dirty="0" err="1"/>
              <a:t>phục</a:t>
            </a:r>
            <a:r>
              <a:rPr lang="en-US" dirty="0"/>
              <a:t> </a:t>
            </a:r>
            <a:r>
              <a:rPr lang="en-US" dirty="0" err="1"/>
              <a:t>chúa</a:t>
            </a:r>
            <a:r>
              <a:rPr lang="en-US" dirty="0"/>
              <a:t> </a:t>
            </a:r>
            <a:r>
              <a:rPr lang="en-US" dirty="0" err="1"/>
              <a:t>đạo</a:t>
            </a:r>
            <a:r>
              <a:rPr lang="en-US" dirty="0"/>
              <a:t> </a:t>
            </a:r>
            <a:r>
              <a:rPr lang="en-US" dirty="0" err="1"/>
              <a:t>Đà</a:t>
            </a:r>
            <a:r>
              <a:rPr lang="en-US" dirty="0"/>
              <a:t> Giang</a:t>
            </a:r>
          </a:p>
          <a:p>
            <a:r>
              <a:rPr lang="en-US" dirty="0" err="1"/>
              <a:t>Trần</a:t>
            </a:r>
            <a:r>
              <a:rPr lang="en-US" dirty="0"/>
              <a:t> </a:t>
            </a:r>
            <a:r>
              <a:rPr lang="en-US" dirty="0" err="1"/>
              <a:t>Nhật</a:t>
            </a:r>
            <a:r>
              <a:rPr lang="en-US" dirty="0"/>
              <a:t> </a:t>
            </a:r>
            <a:r>
              <a:rPr lang="en-US" dirty="0" err="1"/>
              <a:t>Duật</a:t>
            </a:r>
            <a:r>
              <a:rPr lang="en-US" dirty="0"/>
              <a:t> (1253 - 1330) </a:t>
            </a:r>
            <a:r>
              <a:rPr lang="en-US" dirty="0" err="1"/>
              <a:t>là</a:t>
            </a:r>
            <a:r>
              <a:rPr lang="en-US" dirty="0"/>
              <a:t> con </a:t>
            </a:r>
            <a:r>
              <a:rPr lang="en-US" dirty="0" err="1"/>
              <a:t>trai</a:t>
            </a:r>
            <a:r>
              <a:rPr lang="en-US" dirty="0"/>
              <a:t> </a:t>
            </a:r>
            <a:r>
              <a:rPr lang="en-US" dirty="0" err="1"/>
              <a:t>của</a:t>
            </a:r>
            <a:r>
              <a:rPr lang="en-US" dirty="0"/>
              <a:t> </a:t>
            </a:r>
            <a:r>
              <a:rPr lang="en-US" dirty="0" err="1"/>
              <a:t>vua</a:t>
            </a:r>
            <a:r>
              <a:rPr lang="en-US" dirty="0"/>
              <a:t> </a:t>
            </a:r>
            <a:r>
              <a:rPr lang="en-US" dirty="0" err="1"/>
              <a:t>Trần</a:t>
            </a:r>
            <a:r>
              <a:rPr lang="en-US" dirty="0"/>
              <a:t> Thái </a:t>
            </a:r>
            <a:r>
              <a:rPr lang="en-US" dirty="0" err="1"/>
              <a:t>Tông</a:t>
            </a:r>
            <a:r>
              <a:rPr lang="en-US" dirty="0"/>
              <a:t>. </a:t>
            </a:r>
            <a:r>
              <a:rPr lang="en-US" dirty="0" err="1"/>
              <a:t>Ông</a:t>
            </a:r>
            <a:r>
              <a:rPr lang="en-US" dirty="0"/>
              <a:t> </a:t>
            </a:r>
            <a:r>
              <a:rPr lang="en-US" dirty="0" err="1"/>
              <a:t>được</a:t>
            </a:r>
            <a:r>
              <a:rPr lang="en-US" dirty="0"/>
              <a:t> </a:t>
            </a:r>
            <a:r>
              <a:rPr lang="en-US" dirty="0" err="1"/>
              <a:t>phong</a:t>
            </a:r>
            <a:r>
              <a:rPr lang="en-US" dirty="0"/>
              <a:t> </a:t>
            </a:r>
            <a:r>
              <a:rPr lang="en-US" dirty="0" err="1"/>
              <a:t>tước</a:t>
            </a:r>
            <a:r>
              <a:rPr lang="en-US" dirty="0"/>
              <a:t> </a:t>
            </a:r>
            <a:r>
              <a:rPr lang="en-US" dirty="0" err="1"/>
              <a:t>Chiêu</a:t>
            </a:r>
            <a:r>
              <a:rPr lang="en-US" dirty="0"/>
              <a:t> Văn </a:t>
            </a:r>
            <a:r>
              <a:rPr lang="en-US" dirty="0" err="1"/>
              <a:t>vương</a:t>
            </a:r>
            <a:r>
              <a:rPr lang="en-US" dirty="0"/>
              <a:t> </a:t>
            </a:r>
            <a:r>
              <a:rPr lang="en-US" dirty="0" err="1"/>
              <a:t>từ</a:t>
            </a:r>
            <a:r>
              <a:rPr lang="en-US" dirty="0"/>
              <a:t> </a:t>
            </a:r>
            <a:r>
              <a:rPr lang="en-US" dirty="0" err="1"/>
              <a:t>khi</a:t>
            </a:r>
            <a:r>
              <a:rPr lang="en-US" dirty="0"/>
              <a:t> </a:t>
            </a:r>
            <a:r>
              <a:rPr lang="en-US" dirty="0" err="1"/>
              <a:t>còn</a:t>
            </a:r>
            <a:r>
              <a:rPr lang="en-US" dirty="0"/>
              <a:t> </a:t>
            </a:r>
            <a:r>
              <a:rPr lang="en-US" dirty="0" err="1"/>
              <a:t>trẻ</a:t>
            </a:r>
            <a:r>
              <a:rPr lang="en-US" dirty="0"/>
              <a:t>.</a:t>
            </a:r>
          </a:p>
          <a:p>
            <a:r>
              <a:rPr lang="en-US" dirty="0" err="1"/>
              <a:t>Năm</a:t>
            </a:r>
            <a:r>
              <a:rPr lang="en-US" dirty="0"/>
              <a:t> </a:t>
            </a:r>
            <a:r>
              <a:rPr lang="en-US" dirty="0" err="1"/>
              <a:t>Nhật</a:t>
            </a:r>
            <a:r>
              <a:rPr lang="en-US" dirty="0"/>
              <a:t> </a:t>
            </a:r>
            <a:r>
              <a:rPr lang="en-US" dirty="0" err="1"/>
              <a:t>Duật</a:t>
            </a:r>
            <a:r>
              <a:rPr lang="en-US" dirty="0"/>
              <a:t> 27 </a:t>
            </a:r>
            <a:r>
              <a:rPr lang="en-US" dirty="0" err="1"/>
              <a:t>tuổi</a:t>
            </a:r>
            <a:r>
              <a:rPr lang="en-US" dirty="0"/>
              <a:t>, </a:t>
            </a:r>
            <a:r>
              <a:rPr lang="en-US" dirty="0" err="1"/>
              <a:t>vua</a:t>
            </a:r>
            <a:r>
              <a:rPr lang="en-US" dirty="0"/>
              <a:t> </a:t>
            </a:r>
            <a:r>
              <a:rPr lang="en-US" dirty="0" err="1"/>
              <a:t>Trần</a:t>
            </a:r>
            <a:r>
              <a:rPr lang="en-US" dirty="0"/>
              <a:t> </a:t>
            </a:r>
            <a:r>
              <a:rPr lang="en-US" dirty="0" err="1"/>
              <a:t>giao</a:t>
            </a:r>
            <a:r>
              <a:rPr lang="en-US" dirty="0"/>
              <a:t> </a:t>
            </a:r>
            <a:r>
              <a:rPr lang="en-US" dirty="0" err="1"/>
              <a:t>cho</a:t>
            </a:r>
            <a:r>
              <a:rPr lang="en-US" dirty="0"/>
              <a:t> </a:t>
            </a:r>
            <a:r>
              <a:rPr lang="en-US" dirty="0" err="1"/>
              <a:t>ông</a:t>
            </a:r>
            <a:r>
              <a:rPr lang="en-US" dirty="0"/>
              <a:t> </a:t>
            </a:r>
            <a:r>
              <a:rPr lang="en-US" dirty="0" err="1"/>
              <a:t>trọng</a:t>
            </a:r>
            <a:r>
              <a:rPr lang="en-US" dirty="0"/>
              <a:t> </a:t>
            </a:r>
            <a:r>
              <a:rPr lang="en-US" dirty="0" err="1"/>
              <a:t>trách</a:t>
            </a:r>
            <a:r>
              <a:rPr lang="en-US" dirty="0"/>
              <a:t> </a:t>
            </a:r>
            <a:r>
              <a:rPr lang="en-US" dirty="0" err="1"/>
              <a:t>dẹp</a:t>
            </a:r>
            <a:r>
              <a:rPr lang="en-US" dirty="0"/>
              <a:t> </a:t>
            </a:r>
            <a:r>
              <a:rPr lang="en-US" dirty="0" err="1"/>
              <a:t>sự</a:t>
            </a:r>
            <a:r>
              <a:rPr lang="en-US" dirty="0"/>
              <a:t> </a:t>
            </a:r>
            <a:r>
              <a:rPr lang="en-US" dirty="0" err="1"/>
              <a:t>nổi</a:t>
            </a:r>
            <a:r>
              <a:rPr lang="en-US" dirty="0"/>
              <a:t> </a:t>
            </a:r>
            <a:r>
              <a:rPr lang="en-US" dirty="0" err="1"/>
              <a:t>lên</a:t>
            </a:r>
            <a:r>
              <a:rPr lang="en-US" dirty="0"/>
              <a:t> </a:t>
            </a:r>
            <a:r>
              <a:rPr lang="en-US" dirty="0" err="1"/>
              <a:t>chống</a:t>
            </a:r>
            <a:r>
              <a:rPr lang="en-US" dirty="0"/>
              <a:t> </a:t>
            </a:r>
            <a:r>
              <a:rPr lang="en-US" dirty="0" err="1"/>
              <a:t>lại</a:t>
            </a:r>
            <a:r>
              <a:rPr lang="en-US" dirty="0"/>
              <a:t> </a:t>
            </a:r>
            <a:r>
              <a:rPr lang="en-US" dirty="0" err="1"/>
              <a:t>triều</a:t>
            </a:r>
            <a:r>
              <a:rPr lang="en-US" dirty="0"/>
              <a:t> </a:t>
            </a:r>
            <a:r>
              <a:rPr lang="en-US" dirty="0" err="1"/>
              <a:t>đình</a:t>
            </a:r>
            <a:r>
              <a:rPr lang="en-US" dirty="0"/>
              <a:t> </a:t>
            </a:r>
            <a:r>
              <a:rPr lang="en-US" dirty="0" err="1"/>
              <a:t>của</a:t>
            </a:r>
            <a:r>
              <a:rPr lang="en-US" dirty="0"/>
              <a:t> </a:t>
            </a:r>
            <a:r>
              <a:rPr lang="en-US" dirty="0" err="1"/>
              <a:t>chúa</a:t>
            </a:r>
            <a:r>
              <a:rPr lang="en-US" dirty="0"/>
              <a:t> </a:t>
            </a:r>
            <a:r>
              <a:rPr lang="en-US" dirty="0" err="1"/>
              <a:t>đạo</a:t>
            </a:r>
            <a:r>
              <a:rPr lang="en-US" dirty="0"/>
              <a:t> </a:t>
            </a:r>
            <a:r>
              <a:rPr lang="en-US" dirty="0" err="1"/>
              <a:t>Đà</a:t>
            </a:r>
            <a:r>
              <a:rPr lang="en-US" dirty="0"/>
              <a:t> Giang (</a:t>
            </a:r>
            <a:r>
              <a:rPr lang="en-US" dirty="0" err="1"/>
              <a:t>thuộc</a:t>
            </a:r>
            <a:r>
              <a:rPr lang="en-US" dirty="0"/>
              <a:t> </a:t>
            </a:r>
            <a:r>
              <a:rPr lang="en-US" dirty="0" err="1"/>
              <a:t>khu</a:t>
            </a:r>
            <a:r>
              <a:rPr lang="en-US" dirty="0"/>
              <a:t> </a:t>
            </a:r>
            <a:r>
              <a:rPr lang="en-US" dirty="0" err="1"/>
              <a:t>vực</a:t>
            </a:r>
            <a:r>
              <a:rPr lang="en-US" dirty="0"/>
              <a:t> </a:t>
            </a:r>
            <a:r>
              <a:rPr lang="en-US" dirty="0" err="1"/>
              <a:t>Tây</a:t>
            </a:r>
            <a:r>
              <a:rPr lang="en-US" dirty="0"/>
              <a:t> </a:t>
            </a:r>
            <a:r>
              <a:rPr lang="en-US" dirty="0" err="1"/>
              <a:t>Bắc</a:t>
            </a:r>
            <a:r>
              <a:rPr lang="en-US" dirty="0"/>
              <a:t> </a:t>
            </a:r>
            <a:r>
              <a:rPr lang="en-US" dirty="0" err="1"/>
              <a:t>ngày</a:t>
            </a:r>
            <a:r>
              <a:rPr lang="en-US" dirty="0"/>
              <a:t> nay) </a:t>
            </a:r>
            <a:r>
              <a:rPr lang="en-US" dirty="0" err="1"/>
              <a:t>là</a:t>
            </a:r>
            <a:r>
              <a:rPr lang="en-US" dirty="0"/>
              <a:t> </a:t>
            </a:r>
            <a:r>
              <a:rPr lang="en-US" dirty="0" err="1"/>
              <a:t>Trịnh</a:t>
            </a:r>
            <a:r>
              <a:rPr lang="en-US" dirty="0"/>
              <a:t> </a:t>
            </a:r>
            <a:r>
              <a:rPr lang="en-US" dirty="0" err="1"/>
              <a:t>Giác</a:t>
            </a:r>
            <a:r>
              <a:rPr lang="en-US" dirty="0"/>
              <a:t> </a:t>
            </a:r>
            <a:r>
              <a:rPr lang="en-US" dirty="0" err="1"/>
              <a:t>Mật</a:t>
            </a:r>
            <a:r>
              <a:rPr lang="en-US" dirty="0"/>
              <a:t>. </a:t>
            </a:r>
            <a:r>
              <a:rPr lang="en-US" dirty="0" err="1"/>
              <a:t>Nhật</a:t>
            </a:r>
            <a:r>
              <a:rPr lang="en-US" dirty="0"/>
              <a:t> </a:t>
            </a:r>
            <a:r>
              <a:rPr lang="en-US" dirty="0" err="1"/>
              <a:t>Duật</a:t>
            </a:r>
            <a:r>
              <a:rPr lang="en-US" dirty="0"/>
              <a:t> </a:t>
            </a:r>
            <a:r>
              <a:rPr lang="en-US" dirty="0" err="1"/>
              <a:t>một</a:t>
            </a:r>
            <a:r>
              <a:rPr lang="en-US" dirty="0"/>
              <a:t> </a:t>
            </a:r>
            <a:r>
              <a:rPr lang="en-US" dirty="0" err="1"/>
              <a:t>mình</a:t>
            </a:r>
            <a:r>
              <a:rPr lang="en-US" dirty="0"/>
              <a:t> </a:t>
            </a:r>
            <a:r>
              <a:rPr lang="en-US" dirty="0" err="1"/>
              <a:t>một</a:t>
            </a:r>
            <a:r>
              <a:rPr lang="en-US" dirty="0"/>
              <a:t> </a:t>
            </a:r>
            <a:r>
              <a:rPr lang="en-US" dirty="0" err="1"/>
              <a:t>ngựa</a:t>
            </a:r>
            <a:r>
              <a:rPr lang="en-US" dirty="0"/>
              <a:t> </a:t>
            </a:r>
            <a:r>
              <a:rPr lang="en-US" dirty="0" err="1"/>
              <a:t>đến</a:t>
            </a:r>
            <a:r>
              <a:rPr lang="en-US" dirty="0"/>
              <a:t> </a:t>
            </a:r>
            <a:r>
              <a:rPr lang="en-US" dirty="0" err="1"/>
              <a:t>trại</a:t>
            </a:r>
            <a:r>
              <a:rPr lang="en-US" dirty="0"/>
              <a:t> </a:t>
            </a:r>
            <a:r>
              <a:rPr lang="en-US" dirty="0" err="1"/>
              <a:t>Giác</a:t>
            </a:r>
            <a:r>
              <a:rPr lang="en-US" dirty="0"/>
              <a:t> </a:t>
            </a:r>
            <a:r>
              <a:rPr lang="en-US" dirty="0" err="1"/>
              <a:t>Mật</a:t>
            </a:r>
            <a:r>
              <a:rPr lang="en-US" dirty="0"/>
              <a:t>. </a:t>
            </a:r>
            <a:r>
              <a:rPr lang="en-US" dirty="0" err="1"/>
              <a:t>Thản</a:t>
            </a:r>
            <a:r>
              <a:rPr lang="en-US" dirty="0"/>
              <a:t> </a:t>
            </a:r>
            <a:r>
              <a:rPr lang="en-US" dirty="0" err="1"/>
              <a:t>nhiên</a:t>
            </a:r>
            <a:r>
              <a:rPr lang="en-US" dirty="0"/>
              <a:t> </a:t>
            </a:r>
            <a:r>
              <a:rPr lang="en-US" dirty="0" err="1"/>
              <a:t>đi</a:t>
            </a:r>
            <a:r>
              <a:rPr lang="en-US" dirty="0"/>
              <a:t> </a:t>
            </a:r>
            <a:r>
              <a:rPr lang="en-US" dirty="0" err="1"/>
              <a:t>giữa</a:t>
            </a:r>
            <a:r>
              <a:rPr lang="en-US" dirty="0"/>
              <a:t> </a:t>
            </a:r>
            <a:r>
              <a:rPr lang="en-US" dirty="0" err="1"/>
              <a:t>lớp</a:t>
            </a:r>
            <a:r>
              <a:rPr lang="en-US" dirty="0"/>
              <a:t> </a:t>
            </a:r>
            <a:r>
              <a:rPr lang="en-US" dirty="0" err="1"/>
              <a:t>lớp</a:t>
            </a:r>
            <a:r>
              <a:rPr lang="en-US" dirty="0"/>
              <a:t> </a:t>
            </a:r>
            <a:r>
              <a:rPr lang="en-US" dirty="0" err="1"/>
              <a:t>gươm</a:t>
            </a:r>
            <a:r>
              <a:rPr lang="en-US" dirty="0"/>
              <a:t> </a:t>
            </a:r>
            <a:r>
              <a:rPr lang="en-US" dirty="0" err="1"/>
              <a:t>giáo</a:t>
            </a:r>
            <a:r>
              <a:rPr lang="en-US" dirty="0"/>
              <a:t> </a:t>
            </a:r>
            <a:r>
              <a:rPr lang="en-US" dirty="0" err="1"/>
              <a:t>và</a:t>
            </a:r>
            <a:r>
              <a:rPr lang="en-US" dirty="0"/>
              <a:t> </a:t>
            </a:r>
            <a:r>
              <a:rPr lang="en-US" dirty="0" err="1"/>
              <a:t>đảm</a:t>
            </a:r>
            <a:r>
              <a:rPr lang="en-US" dirty="0"/>
              <a:t> </a:t>
            </a:r>
            <a:r>
              <a:rPr lang="en-US" dirty="0" err="1"/>
              <a:t>linh</a:t>
            </a:r>
            <a:r>
              <a:rPr lang="en-US" dirty="0"/>
              <a:t> </a:t>
            </a:r>
            <a:r>
              <a:rPr lang="en-US" dirty="0" err="1"/>
              <a:t>sắc</a:t>
            </a:r>
            <a:r>
              <a:rPr lang="en-US" dirty="0"/>
              <a:t> </a:t>
            </a:r>
            <a:r>
              <a:rPr lang="en-US" dirty="0" err="1"/>
              <a:t>phục</a:t>
            </a:r>
            <a:r>
              <a:rPr lang="en-US" dirty="0"/>
              <a:t> </a:t>
            </a:r>
            <a:r>
              <a:rPr lang="en-US" dirty="0" err="1"/>
              <a:t>kì</a:t>
            </a:r>
            <a:r>
              <a:rPr lang="en-US" dirty="0"/>
              <a:t> </a:t>
            </a:r>
            <a:r>
              <a:rPr lang="en-US" dirty="0" err="1"/>
              <a:t>dị</a:t>
            </a:r>
            <a:r>
              <a:rPr lang="en-US" dirty="0"/>
              <a:t> </a:t>
            </a:r>
            <a:r>
              <a:rPr lang="en-US" dirty="0" err="1"/>
              <a:t>uy</a:t>
            </a:r>
            <a:r>
              <a:rPr lang="en-US" dirty="0"/>
              <a:t> </a:t>
            </a:r>
            <a:r>
              <a:rPr lang="en-US" dirty="0" err="1"/>
              <a:t>hiếp</a:t>
            </a:r>
            <a:r>
              <a:rPr lang="en-US" dirty="0"/>
              <a:t> </a:t>
            </a:r>
            <a:r>
              <a:rPr lang="en-US" dirty="0" err="1"/>
              <a:t>của</a:t>
            </a:r>
            <a:r>
              <a:rPr lang="en-US" dirty="0"/>
              <a:t> </a:t>
            </a:r>
            <a:r>
              <a:rPr lang="en-US" dirty="0" err="1"/>
              <a:t>Giác</a:t>
            </a:r>
            <a:r>
              <a:rPr lang="en-US" dirty="0"/>
              <a:t> </a:t>
            </a:r>
            <a:r>
              <a:rPr lang="en-US" dirty="0" err="1"/>
              <a:t>Một</a:t>
            </a:r>
            <a:r>
              <a:rPr lang="en-US" dirty="0"/>
              <a:t>, </a:t>
            </a:r>
            <a:r>
              <a:rPr lang="en-US" dirty="0" err="1"/>
              <a:t>ông</a:t>
            </a:r>
            <a:r>
              <a:rPr lang="en-US" dirty="0"/>
              <a:t> </a:t>
            </a:r>
            <a:r>
              <a:rPr lang="en-US" dirty="0" err="1"/>
              <a:t>nói</a:t>
            </a:r>
            <a:r>
              <a:rPr lang="en-US" dirty="0"/>
              <a:t> </a:t>
            </a:r>
            <a:r>
              <a:rPr lang="en-US" dirty="0" err="1"/>
              <a:t>với</a:t>
            </a:r>
            <a:r>
              <a:rPr lang="en-US" dirty="0"/>
              <a:t> </a:t>
            </a:r>
            <a:r>
              <a:rPr lang="en-US" dirty="0" err="1"/>
              <a:t>chúa</a:t>
            </a:r>
            <a:r>
              <a:rPr lang="en-US" dirty="0"/>
              <a:t> </a:t>
            </a:r>
            <a:r>
              <a:rPr lang="en-US" dirty="0" err="1"/>
              <a:t>đạo</a:t>
            </a:r>
            <a:r>
              <a:rPr lang="en-US" dirty="0"/>
              <a:t> </a:t>
            </a:r>
            <a:r>
              <a:rPr lang="en-US" dirty="0" err="1"/>
              <a:t>bằng</a:t>
            </a:r>
            <a:r>
              <a:rPr lang="en-US" dirty="0"/>
              <a:t> </a:t>
            </a:r>
            <a:r>
              <a:rPr lang="en-US" dirty="0" err="1"/>
              <a:t>chính</a:t>
            </a:r>
            <a:r>
              <a:rPr lang="en-US" dirty="0"/>
              <a:t> </a:t>
            </a:r>
            <a:r>
              <a:rPr lang="en-US" dirty="0" err="1"/>
              <a:t>ngôn</a:t>
            </a:r>
            <a:r>
              <a:rPr lang="en-US" dirty="0"/>
              <a:t> </a:t>
            </a:r>
            <a:r>
              <a:rPr lang="en-US" dirty="0" err="1"/>
              <a:t>ngữ</a:t>
            </a:r>
            <a:r>
              <a:rPr lang="en-US" dirty="0"/>
              <a:t> </a:t>
            </a:r>
            <a:r>
              <a:rPr lang="en-US" dirty="0" err="1"/>
              <a:t>và</a:t>
            </a:r>
            <a:r>
              <a:rPr lang="en-US" dirty="0"/>
              <a:t> </a:t>
            </a:r>
            <a:r>
              <a:rPr lang="en-US" dirty="0" err="1"/>
              <a:t>theo</a:t>
            </a:r>
            <a:r>
              <a:rPr lang="en-US" dirty="0"/>
              <a:t> </a:t>
            </a:r>
            <a:r>
              <a:rPr lang="en-US" dirty="0" err="1"/>
              <a:t>phong</a:t>
            </a:r>
            <a:r>
              <a:rPr lang="en-US" dirty="0"/>
              <a:t> </a:t>
            </a:r>
            <a:r>
              <a:rPr lang="en-US" dirty="0" err="1"/>
              <a:t>tục</a:t>
            </a:r>
            <a:r>
              <a:rPr lang="en-US" dirty="0"/>
              <a:t> </a:t>
            </a:r>
            <a:r>
              <a:rPr lang="en-US" dirty="0" err="1"/>
              <a:t>của</a:t>
            </a:r>
            <a:r>
              <a:rPr lang="en-US" dirty="0"/>
              <a:t> </a:t>
            </a:r>
            <a:r>
              <a:rPr lang="en-US" dirty="0" err="1"/>
              <a:t>dân</a:t>
            </a:r>
            <a:r>
              <a:rPr lang="en-US" dirty="0"/>
              <a:t> </a:t>
            </a:r>
            <a:r>
              <a:rPr lang="en-US" dirty="0" err="1"/>
              <a:t>tộc</a:t>
            </a:r>
            <a:r>
              <a:rPr lang="en-US" dirty="0"/>
              <a:t> ở </a:t>
            </a:r>
            <a:r>
              <a:rPr lang="en-US" dirty="0" err="1"/>
              <a:t>Đà</a:t>
            </a:r>
            <a:r>
              <a:rPr lang="en-US" dirty="0"/>
              <a:t> Giang. Khi </a:t>
            </a:r>
            <a:r>
              <a:rPr lang="en-US" dirty="0" err="1"/>
              <a:t>mâm</a:t>
            </a:r>
            <a:r>
              <a:rPr lang="en-US" dirty="0"/>
              <a:t> </a:t>
            </a:r>
            <a:r>
              <a:rPr lang="en-US" dirty="0" err="1"/>
              <a:t>rượu</a:t>
            </a:r>
            <a:r>
              <a:rPr lang="en-US" dirty="0"/>
              <a:t> </a:t>
            </a:r>
            <a:r>
              <a:rPr lang="en-US" dirty="0" err="1"/>
              <a:t>được</a:t>
            </a:r>
            <a:r>
              <a:rPr lang="en-US" dirty="0"/>
              <a:t> </a:t>
            </a:r>
            <a:r>
              <a:rPr lang="en-US" dirty="0" err="1"/>
              <a:t>bưng</a:t>
            </a:r>
            <a:r>
              <a:rPr lang="en-US" dirty="0"/>
              <a:t> </a:t>
            </a:r>
            <a:r>
              <a:rPr lang="en-US" dirty="0" err="1"/>
              <a:t>lên</a:t>
            </a:r>
            <a:r>
              <a:rPr lang="en-US" dirty="0"/>
              <a:t>, </a:t>
            </a:r>
            <a:r>
              <a:rPr lang="en-US" dirty="0" err="1"/>
              <a:t>Nhật</a:t>
            </a:r>
            <a:r>
              <a:rPr lang="en-US" dirty="0"/>
              <a:t> </a:t>
            </a:r>
            <a:r>
              <a:rPr lang="en-US" dirty="0" err="1"/>
              <a:t>Duật</a:t>
            </a:r>
            <a:r>
              <a:rPr lang="en-US" dirty="0"/>
              <a:t> </a:t>
            </a:r>
            <a:r>
              <a:rPr lang="en-US" dirty="0" err="1"/>
              <a:t>không</a:t>
            </a:r>
            <a:r>
              <a:rPr lang="en-US" dirty="0"/>
              <a:t> </a:t>
            </a:r>
            <a:r>
              <a:rPr lang="en-US" dirty="0" err="1"/>
              <a:t>chút</a:t>
            </a:r>
            <a:r>
              <a:rPr lang="en-US" dirty="0"/>
              <a:t> </a:t>
            </a:r>
            <a:r>
              <a:rPr lang="en-US" dirty="0" err="1"/>
              <a:t>ngần</a:t>
            </a:r>
            <a:r>
              <a:rPr lang="en-US" dirty="0"/>
              <a:t> </a:t>
            </a:r>
            <a:r>
              <a:rPr lang="en-US" dirty="0" err="1"/>
              <a:t>ngại</a:t>
            </a:r>
            <a:r>
              <a:rPr lang="en-US" dirty="0"/>
              <a:t> </a:t>
            </a:r>
            <a:r>
              <a:rPr lang="en-US" dirty="0" err="1"/>
              <a:t>cầm</a:t>
            </a:r>
            <a:r>
              <a:rPr lang="en-US" dirty="0"/>
              <a:t> </a:t>
            </a:r>
            <a:r>
              <a:rPr lang="en-US" dirty="0" err="1"/>
              <a:t>thịt</a:t>
            </a:r>
            <a:r>
              <a:rPr lang="en-US" dirty="0"/>
              <a:t> </a:t>
            </a:r>
            <a:r>
              <a:rPr lang="en-US" dirty="0" err="1"/>
              <a:t>ăn</a:t>
            </a:r>
            <a:r>
              <a:rPr lang="en-US" dirty="0"/>
              <a:t> </a:t>
            </a:r>
            <a:r>
              <a:rPr lang="en-US" dirty="0" err="1"/>
              <a:t>và</a:t>
            </a:r>
            <a:r>
              <a:rPr lang="en-US" dirty="0"/>
              <a:t> </a:t>
            </a:r>
            <a:r>
              <a:rPr lang="en-US" dirty="0" err="1"/>
              <a:t>cầm</a:t>
            </a:r>
            <a:r>
              <a:rPr lang="en-US" dirty="0"/>
              <a:t> </a:t>
            </a:r>
            <a:r>
              <a:rPr lang="en-US" dirty="0" err="1"/>
              <a:t>gáo</a:t>
            </a:r>
            <a:r>
              <a:rPr lang="en-US" dirty="0"/>
              <a:t> </a:t>
            </a:r>
            <a:r>
              <a:rPr lang="en-US" dirty="0" err="1"/>
              <a:t>rượu</a:t>
            </a:r>
            <a:r>
              <a:rPr lang="en-US" dirty="0"/>
              <a:t> </a:t>
            </a:r>
            <a:r>
              <a:rPr lang="en-US" dirty="0" err="1"/>
              <a:t>bầu</a:t>
            </a:r>
            <a:r>
              <a:rPr lang="en-US" dirty="0"/>
              <a:t> </a:t>
            </a:r>
            <a:r>
              <a:rPr lang="en-US" dirty="0" err="1"/>
              <a:t>từ</a:t>
            </a:r>
            <a:r>
              <a:rPr lang="en-US" dirty="0"/>
              <a:t> </a:t>
            </a:r>
            <a:r>
              <a:rPr lang="en-US" dirty="0" err="1"/>
              <a:t>từ</a:t>
            </a:r>
            <a:r>
              <a:rPr lang="en-US" dirty="0"/>
              <a:t> </a:t>
            </a:r>
            <a:r>
              <a:rPr lang="en-US" dirty="0" err="1"/>
              <a:t>dốc</a:t>
            </a:r>
            <a:r>
              <a:rPr lang="en-US" dirty="0"/>
              <a:t> </a:t>
            </a:r>
            <a:r>
              <a:rPr lang="en-US" dirty="0" err="1"/>
              <a:t>vào</a:t>
            </a:r>
            <a:r>
              <a:rPr lang="en-US" dirty="0"/>
              <a:t> </a:t>
            </a:r>
            <a:r>
              <a:rPr lang="en-US" dirty="0" err="1"/>
              <a:t>mũi</a:t>
            </a:r>
            <a:r>
              <a:rPr lang="en-US" dirty="0"/>
              <a:t> </a:t>
            </a:r>
            <a:r>
              <a:rPr lang="en-US" dirty="0" err="1"/>
              <a:t>hết</a:t>
            </a:r>
            <a:r>
              <a:rPr lang="en-US" dirty="0"/>
              <a:t> </a:t>
            </a:r>
            <a:r>
              <a:rPr lang="en-US" dirty="0" err="1"/>
              <a:t>sức</a:t>
            </a:r>
            <a:r>
              <a:rPr lang="en-US" dirty="0"/>
              <a:t> </a:t>
            </a:r>
            <a:r>
              <a:rPr lang="en-US" dirty="0" err="1"/>
              <a:t>thành</a:t>
            </a:r>
            <a:r>
              <a:rPr lang="en-US" dirty="0"/>
              <a:t> </a:t>
            </a:r>
            <a:r>
              <a:rPr lang="en-US" dirty="0" err="1"/>
              <a:t>thạo</a:t>
            </a:r>
            <a:r>
              <a:rPr lang="en-US" dirty="0"/>
              <a:t>. </a:t>
            </a:r>
            <a:r>
              <a:rPr lang="en-US" dirty="0" err="1"/>
              <a:t>Trịnh</a:t>
            </a:r>
            <a:r>
              <a:rPr lang="en-US" dirty="0"/>
              <a:t> </a:t>
            </a:r>
            <a:r>
              <a:rPr lang="en-US" dirty="0" err="1"/>
              <a:t>Giác</a:t>
            </a:r>
            <a:r>
              <a:rPr lang="en-US" dirty="0"/>
              <a:t> </a:t>
            </a:r>
            <a:r>
              <a:rPr lang="en-US" dirty="0" err="1"/>
              <a:t>Mật</a:t>
            </a:r>
            <a:r>
              <a:rPr lang="en-US" dirty="0"/>
              <a:t> </a:t>
            </a:r>
            <a:r>
              <a:rPr lang="en-US" dirty="0" err="1"/>
              <a:t>kinh</a:t>
            </a:r>
            <a:r>
              <a:rPr lang="en-US" dirty="0"/>
              <a:t> </a:t>
            </a:r>
            <a:r>
              <a:rPr lang="en-US" dirty="0" err="1"/>
              <a:t>ngạc</a:t>
            </a:r>
            <a:r>
              <a:rPr lang="en-US" dirty="0"/>
              <a:t> </a:t>
            </a:r>
            <a:r>
              <a:rPr lang="en-US" dirty="0" err="1"/>
              <a:t>thốt</a:t>
            </a:r>
            <a:r>
              <a:rPr lang="en-US" dirty="0"/>
              <a:t> </a:t>
            </a:r>
            <a:r>
              <a:rPr lang="en-US" dirty="0" err="1"/>
              <a:t>lên</a:t>
            </a:r>
            <a:r>
              <a:rPr lang="en-US" dirty="0"/>
              <a:t>: “</a:t>
            </a:r>
            <a:r>
              <a:rPr lang="en-US" dirty="0" err="1"/>
              <a:t>Chiêu</a:t>
            </a:r>
            <a:r>
              <a:rPr lang="en-US" dirty="0"/>
              <a:t> Văn </a:t>
            </a:r>
            <a:r>
              <a:rPr lang="en-US" dirty="0" err="1"/>
              <a:t>vương</a:t>
            </a:r>
            <a:r>
              <a:rPr lang="en-US" dirty="0"/>
              <a:t> </a:t>
            </a:r>
            <a:r>
              <a:rPr lang="en-US" dirty="0" err="1"/>
              <a:t>là</a:t>
            </a:r>
            <a:r>
              <a:rPr lang="en-US" dirty="0"/>
              <a:t> </a:t>
            </a:r>
            <a:r>
              <a:rPr lang="en-US" dirty="0" err="1"/>
              <a:t>anh</a:t>
            </a:r>
            <a:r>
              <a:rPr lang="en-US" dirty="0"/>
              <a:t> </a:t>
            </a:r>
            <a:r>
              <a:rPr lang="en-US" dirty="0" err="1"/>
              <a:t>em</a:t>
            </a:r>
            <a:r>
              <a:rPr lang="en-US" dirty="0"/>
              <a:t> </a:t>
            </a:r>
            <a:r>
              <a:rPr lang="en-US" dirty="0" err="1"/>
              <a:t>với</a:t>
            </a:r>
            <a:r>
              <a:rPr lang="en-US" dirty="0"/>
              <a:t> ta”. </a:t>
            </a:r>
            <a:r>
              <a:rPr lang="en-US" dirty="0" err="1"/>
              <a:t>Nhật</a:t>
            </a:r>
            <a:r>
              <a:rPr lang="en-US" dirty="0"/>
              <a:t> </a:t>
            </a:r>
            <a:r>
              <a:rPr lang="en-US" dirty="0" err="1"/>
              <a:t>Duật</a:t>
            </a:r>
            <a:r>
              <a:rPr lang="en-US" dirty="0"/>
              <a:t> </a:t>
            </a:r>
            <a:r>
              <a:rPr lang="en-US" dirty="0" err="1"/>
              <a:t>từ</a:t>
            </a:r>
            <a:r>
              <a:rPr lang="en-US" dirty="0"/>
              <a:t> </a:t>
            </a:r>
            <a:r>
              <a:rPr lang="en-US" dirty="0" err="1"/>
              <a:t>tốn</a:t>
            </a:r>
            <a:r>
              <a:rPr lang="en-US" dirty="0"/>
              <a:t> </a:t>
            </a:r>
            <a:r>
              <a:rPr lang="en-US" dirty="0" err="1"/>
              <a:t>nói</a:t>
            </a:r>
            <a:r>
              <a:rPr lang="en-US" dirty="0"/>
              <a:t>: “</a:t>
            </a:r>
            <a:r>
              <a:rPr lang="en-US" dirty="0" err="1"/>
              <a:t>Chúng</a:t>
            </a:r>
            <a:r>
              <a:rPr lang="en-US" dirty="0"/>
              <a:t> ta </a:t>
            </a:r>
            <a:r>
              <a:rPr lang="en-US" dirty="0" err="1"/>
              <a:t>xưa</a:t>
            </a:r>
            <a:r>
              <a:rPr lang="en-US" dirty="0"/>
              <a:t> nay </a:t>
            </a:r>
            <a:r>
              <a:rPr lang="en-US" dirty="0" err="1"/>
              <a:t>vẫn</a:t>
            </a:r>
            <a:r>
              <a:rPr lang="en-US" dirty="0"/>
              <a:t> </a:t>
            </a:r>
            <a:r>
              <a:rPr lang="en-US" dirty="0" err="1"/>
              <a:t>là</a:t>
            </a:r>
            <a:r>
              <a:rPr lang="en-US" dirty="0"/>
              <a:t> </a:t>
            </a:r>
            <a:r>
              <a:rPr lang="en-US" dirty="0" err="1"/>
              <a:t>anh</a:t>
            </a:r>
            <a:r>
              <a:rPr lang="en-US" dirty="0"/>
              <a:t> </a:t>
            </a:r>
            <a:r>
              <a:rPr lang="en-US" dirty="0" err="1"/>
              <a:t>em</a:t>
            </a:r>
            <a:r>
              <a:rPr lang="en-US" dirty="0"/>
              <a:t>”. Sau </a:t>
            </a:r>
            <a:r>
              <a:rPr lang="en-US" dirty="0" err="1"/>
              <a:t>sự</a:t>
            </a:r>
            <a:r>
              <a:rPr lang="en-US" dirty="0"/>
              <a:t> </a:t>
            </a:r>
            <a:r>
              <a:rPr lang="en-US" dirty="0" err="1"/>
              <a:t>kiện</a:t>
            </a:r>
            <a:r>
              <a:rPr lang="en-US" dirty="0"/>
              <a:t> </a:t>
            </a:r>
            <a:r>
              <a:rPr lang="en-US" dirty="0" err="1"/>
              <a:t>này</a:t>
            </a:r>
            <a:r>
              <a:rPr lang="en-US" dirty="0"/>
              <a:t>, </a:t>
            </a:r>
            <a:r>
              <a:rPr lang="en-US" dirty="0" err="1"/>
              <a:t>chúa</a:t>
            </a:r>
            <a:r>
              <a:rPr lang="en-US" dirty="0"/>
              <a:t> </a:t>
            </a:r>
            <a:r>
              <a:rPr lang="en-US" dirty="0" err="1"/>
              <a:t>đạo</a:t>
            </a:r>
            <a:r>
              <a:rPr lang="en-US" dirty="0"/>
              <a:t> </a:t>
            </a:r>
            <a:r>
              <a:rPr lang="en-US" dirty="0" err="1"/>
              <a:t>Đà</a:t>
            </a:r>
            <a:r>
              <a:rPr lang="en-US" dirty="0"/>
              <a:t> Giang </a:t>
            </a:r>
            <a:r>
              <a:rPr lang="en-US" dirty="0" err="1"/>
              <a:t>quy</a:t>
            </a:r>
            <a:r>
              <a:rPr lang="en-US" dirty="0"/>
              <a:t> </a:t>
            </a:r>
            <a:r>
              <a:rPr lang="en-US" dirty="0" err="1"/>
              <a:t>thuận</a:t>
            </a:r>
            <a:r>
              <a:rPr lang="en-US" dirty="0"/>
              <a:t> </a:t>
            </a:r>
            <a:r>
              <a:rPr lang="en-US" dirty="0" err="1"/>
              <a:t>triều</a:t>
            </a:r>
            <a:r>
              <a:rPr lang="en-US" dirty="0"/>
              <a:t> </a:t>
            </a:r>
            <a:r>
              <a:rPr lang="en-US" dirty="0" err="1"/>
              <a:t>đình</a:t>
            </a:r>
            <a:r>
              <a:rPr lang="en-US" dirty="0"/>
              <a:t>. </a:t>
            </a:r>
            <a:r>
              <a:rPr lang="en-US" dirty="0" err="1"/>
              <a:t>Sức</a:t>
            </a:r>
            <a:r>
              <a:rPr lang="en-US" dirty="0"/>
              <a:t> </a:t>
            </a:r>
            <a:r>
              <a:rPr lang="en-US" dirty="0" err="1"/>
              <a:t>mạnh</a:t>
            </a:r>
            <a:r>
              <a:rPr lang="en-US" dirty="0"/>
              <a:t> </a:t>
            </a:r>
            <a:r>
              <a:rPr lang="en-US" dirty="0" err="1"/>
              <a:t>của</a:t>
            </a:r>
            <a:r>
              <a:rPr lang="en-US" dirty="0"/>
              <a:t> </a:t>
            </a:r>
            <a:r>
              <a:rPr lang="en-US" dirty="0" err="1"/>
              <a:t>dân</a:t>
            </a:r>
            <a:r>
              <a:rPr lang="en-US" dirty="0"/>
              <a:t> </a:t>
            </a:r>
            <a:r>
              <a:rPr lang="en-US" dirty="0" err="1"/>
              <a:t>tộc</a:t>
            </a:r>
            <a:r>
              <a:rPr lang="en-US" dirty="0"/>
              <a:t> </a:t>
            </a:r>
            <a:r>
              <a:rPr lang="en-US" dirty="0" err="1"/>
              <a:t>như</a:t>
            </a:r>
            <a:r>
              <a:rPr lang="en-US" dirty="0"/>
              <a:t> </a:t>
            </a:r>
            <a:r>
              <a:rPr lang="en-US" dirty="0" err="1"/>
              <a:t>được</a:t>
            </a:r>
            <a:r>
              <a:rPr lang="en-US" dirty="0"/>
              <a:t> </a:t>
            </a:r>
            <a:r>
              <a:rPr lang="en-US" dirty="0" err="1"/>
              <a:t>nhân</a:t>
            </a:r>
            <a:r>
              <a:rPr lang="en-US" dirty="0"/>
              <a:t> </a:t>
            </a:r>
            <a:r>
              <a:rPr lang="en-US" dirty="0" err="1"/>
              <a:t>lên</a:t>
            </a:r>
            <a:r>
              <a:rPr lang="en-US"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16</a:t>
            </a:fld>
            <a:endParaRPr lang="en-US"/>
          </a:p>
        </p:txBody>
      </p:sp>
    </p:spTree>
    <p:extLst>
      <p:ext uri="{BB962C8B-B14F-4D97-AF65-F5344CB8AC3E}">
        <p14:creationId xmlns:p14="http://schemas.microsoft.com/office/powerpoint/2010/main" val="1070679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383838"/>
                </a:solidFill>
                <a:effectLst/>
                <a:highlight>
                  <a:srgbClr val="FFFFFF"/>
                </a:highlight>
                <a:latin typeface="Open Sans" panose="020B0606030504020204" pitchFamily="34" charset="0"/>
              </a:rPr>
              <a:t>Phong trào Cần Vương là hệ thống các cuộc khởi nghĩa vũ trang khắp cả nước từ năm 1885 đến năm 1896 với sự hưởng ứng chiếu Cần Vương của vua </a:t>
            </a:r>
            <a:r>
              <a:rPr lang="vi-VN" b="0" i="0" u="none" strike="noStrike" dirty="0">
                <a:solidFill>
                  <a:srgbClr val="A03717"/>
                </a:solidFill>
                <a:effectLst/>
                <a:highlight>
                  <a:srgbClr val="FFFFFF"/>
                </a:highlight>
                <a:latin typeface="Open Sans" panose="020B0606030504020204" pitchFamily="34" charset="0"/>
                <a:hlinkClick r:id="rId3"/>
              </a:rPr>
              <a:t>Hàm Nghi</a:t>
            </a:r>
            <a:r>
              <a:rPr lang="en-US" b="0" i="0" u="none" strike="noStrike" dirty="0">
                <a:solidFill>
                  <a:srgbClr val="A03717"/>
                </a:solidFill>
                <a:effectLst/>
                <a:highlight>
                  <a:srgbClr val="FFFFFF"/>
                </a:highlight>
                <a:latin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A03717"/>
                </a:solidFill>
                <a:effectLst/>
                <a:highlight>
                  <a:srgbClr val="FFFFFF"/>
                </a:highlight>
                <a:latin typeface="Open Sans" panose="020B0606030504020204" pitchFamily="34" charset="0"/>
              </a:rPr>
              <a:t>- </a:t>
            </a:r>
            <a:r>
              <a:rPr lang="vi-VN" b="0" i="0" dirty="0">
                <a:solidFill>
                  <a:srgbClr val="383838"/>
                </a:solidFill>
                <a:effectLst/>
                <a:highlight>
                  <a:srgbClr val="FFFFFF"/>
                </a:highlight>
                <a:latin typeface="Open Sans" panose="020B0606030504020204" pitchFamily="34" charset="0"/>
              </a:rPr>
              <a:t>Chiếu Cần Vương kêu gọi nhân dân cùng tham gia chống Pháp, khôi phục nền độc lập, khôi phục chế độ phong kiến có vua là người tài giỏi.</a:t>
            </a:r>
          </a:p>
          <a:p>
            <a:pPr marL="0" indent="0" algn="l">
              <a:buFontTx/>
              <a:buNone/>
            </a:pPr>
            <a:r>
              <a:rPr lang="en-US" b="0" i="0" dirty="0">
                <a:solidFill>
                  <a:srgbClr val="383838"/>
                </a:solidFill>
                <a:effectLst/>
                <a:highlight>
                  <a:srgbClr val="FFFFFF"/>
                </a:highlight>
                <a:latin typeface="Open Sans" panose="020B0606030504020204" pitchFamily="34" charset="0"/>
              </a:rPr>
              <a:t>- </a:t>
            </a:r>
            <a:r>
              <a:rPr lang="vi-VN" b="0" i="0" dirty="0">
                <a:solidFill>
                  <a:srgbClr val="383838"/>
                </a:solidFill>
                <a:effectLst/>
                <a:highlight>
                  <a:srgbClr val="FFFFFF"/>
                </a:highlight>
                <a:latin typeface="Open Sans" panose="020B0606030504020204" pitchFamily="34" charset="0"/>
              </a:rPr>
              <a:t>Khẩu hiệu này đã nhanh chóng thổi lên ngọn lửa tình yêu quê hương và lòng căm thù quân xâm lược của toàn thể nhân dân = &gt; Một phong trào vũ trang chống thực dân Pháp diễn ra sôi nổi và kéo dài hơn 12 năm.</a:t>
            </a:r>
            <a:endParaRPr lang="en-US" b="0" i="0" dirty="0">
              <a:solidFill>
                <a:srgbClr val="383838"/>
              </a:solidFill>
              <a:effectLst/>
              <a:highlight>
                <a:srgbClr val="FFFFFF"/>
              </a:highlight>
              <a:latin typeface="Open Sans" panose="020B0606030504020204" pitchFamily="34" charset="0"/>
            </a:endParaRPr>
          </a:p>
          <a:p>
            <a:pPr marL="171450" indent="-171450" algn="l">
              <a:buFontTx/>
              <a:buChar char="-"/>
            </a:pPr>
            <a:r>
              <a:rPr lang="vi-VN" b="0" i="0" dirty="0">
                <a:solidFill>
                  <a:srgbClr val="383838"/>
                </a:solidFill>
                <a:effectLst/>
                <a:highlight>
                  <a:srgbClr val="FFFFFF"/>
                </a:highlight>
                <a:latin typeface="Open Sans" panose="020B0606030504020204" pitchFamily="34" charset="0"/>
              </a:rPr>
              <a:t>Phong trào Cần vương chia thành 2 giai đoạn:</a:t>
            </a:r>
            <a:endParaRPr lang="en-US" b="0" i="0" dirty="0">
              <a:solidFill>
                <a:srgbClr val="383838"/>
              </a:solidFill>
              <a:effectLst/>
              <a:highlight>
                <a:srgbClr val="FFFFFF"/>
              </a:highlight>
              <a:latin typeface="Open Sans" panose="020B0606030504020204" pitchFamily="34" charset="0"/>
            </a:endParaRPr>
          </a:p>
          <a:p>
            <a:pPr marL="0" indent="0" algn="l">
              <a:buFontTx/>
              <a:buNone/>
            </a:pPr>
            <a:r>
              <a:rPr lang="vi-VN" b="0" i="0" dirty="0">
                <a:solidFill>
                  <a:srgbClr val="383838"/>
                </a:solidFill>
                <a:effectLst/>
                <a:highlight>
                  <a:srgbClr val="FFFFFF"/>
                </a:highlight>
                <a:latin typeface="Open Sans" panose="020B0606030504020204" pitchFamily="34" charset="0"/>
              </a:rPr>
              <a:t>+ Giai đoạn 1: 1885 - 1888, phong trào bùng nổ khắp cả nước nhất là Trung Kỳ, Bắc Kỳ.</a:t>
            </a:r>
            <a:endParaRPr lang="en-US" b="0" i="0" dirty="0">
              <a:solidFill>
                <a:srgbClr val="383838"/>
              </a:solidFill>
              <a:effectLst/>
              <a:highlight>
                <a:srgbClr val="FFFFFF"/>
              </a:highlight>
              <a:latin typeface="Open Sans" panose="020B0606030504020204" pitchFamily="34" charset="0"/>
            </a:endParaRPr>
          </a:p>
          <a:p>
            <a:pPr marL="0" indent="0" algn="l">
              <a:buFontTx/>
              <a:buNone/>
            </a:pPr>
            <a:r>
              <a:rPr lang="en-US" b="0" i="0" dirty="0">
                <a:solidFill>
                  <a:srgbClr val="383838"/>
                </a:solidFill>
                <a:effectLst/>
                <a:highlight>
                  <a:srgbClr val="FFFFFF"/>
                </a:highlight>
                <a:latin typeface="Open Sans" panose="020B0606030504020204" pitchFamily="34" charset="0"/>
              </a:rPr>
              <a:t>+</a:t>
            </a:r>
            <a:r>
              <a:rPr lang="vi-VN" b="0" i="0" dirty="0">
                <a:solidFill>
                  <a:srgbClr val="383838"/>
                </a:solidFill>
                <a:effectLst/>
                <a:highlight>
                  <a:srgbClr val="FFFFFF"/>
                </a:highlight>
                <a:latin typeface="Open Sans" panose="020B0606030504020204" pitchFamily="34" charset="0"/>
              </a:rPr>
              <a:t> Giai đoạn 2: 1888 - 1896, sau khi vua Hàm Nghi bị bắt, phong trào quy tụ thành những cuộc khởi nghĩa lớn có quy mô và trình độ tổ chức cao hơn, tiêu biểu nhất là khởi nghĩa Hương Khê (1885 - 1896)</a:t>
            </a:r>
          </a:p>
          <a:p>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17</a:t>
            </a:fld>
            <a:endParaRPr lang="en-US"/>
          </a:p>
        </p:txBody>
      </p:sp>
    </p:spTree>
    <p:extLst>
      <p:ext uri="{BB962C8B-B14F-4D97-AF65-F5344CB8AC3E}">
        <p14:creationId xmlns:p14="http://schemas.microsoft.com/office/powerpoint/2010/main" val="3925329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highlight>
                  <a:srgbClr val="F5F5F5"/>
                </a:highlight>
                <a:latin typeface="Lora" pitchFamily="2" charset="0"/>
              </a:rPr>
              <a:t>Khu căn cứ cách mạng Tân Trào từng là “Thủ đô Khu giải phóng”, “Trung tâm Thủ đô Kháng chiến” trong cuộc Tổng khởi nghĩa Cách mạng tháng Tám năm 1945 và trong cuộc kháng chiến trường kỳ gian khổ nhưng rất anh dũng của dân tộc ta chống thực dân Pháp xâm lược. Với những giá trị và ý nghĩa lịch sử đặc biệt quan trọng, khu di tích đã được Thủ tướng Chính phủ ký quyết định xếp hạng: Di tích quốc gia đặc biệt vào tháng 5/2012.</a:t>
            </a:r>
            <a:endParaRPr lang="en-US" b="0" dirty="0"/>
          </a:p>
        </p:txBody>
      </p:sp>
      <p:sp>
        <p:nvSpPr>
          <p:cNvPr id="4" name="Slide Number Placeholder 3"/>
          <p:cNvSpPr>
            <a:spLocks noGrp="1"/>
          </p:cNvSpPr>
          <p:nvPr>
            <p:ph type="sldNum" sz="quarter" idx="5"/>
          </p:nvPr>
        </p:nvSpPr>
        <p:spPr/>
        <p:txBody>
          <a:bodyPr/>
          <a:lstStyle/>
          <a:p>
            <a:fld id="{DEC1E004-75DD-44B2-BAD4-2ED1C5C01BD0}" type="slidenum">
              <a:rPr lang="en-US" smtClean="0"/>
              <a:t>18</a:t>
            </a:fld>
            <a:endParaRPr lang="en-US"/>
          </a:p>
        </p:txBody>
      </p:sp>
    </p:spTree>
    <p:extLst>
      <p:ext uri="{BB962C8B-B14F-4D97-AF65-F5344CB8AC3E}">
        <p14:creationId xmlns:p14="http://schemas.microsoft.com/office/powerpoint/2010/main" val="824978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1" i="0" dirty="0">
                <a:solidFill>
                  <a:srgbClr val="070B11"/>
                </a:solidFill>
                <a:effectLst/>
                <a:highlight>
                  <a:srgbClr val="FFFFFF"/>
                </a:highlight>
                <a:latin typeface="Helvetica Neue"/>
              </a:rPr>
              <a:t>Di tích cây đa Tân Trào nằm ở </a:t>
            </a:r>
            <a:r>
              <a:rPr lang="vi-VN" b="0" i="0" dirty="0">
                <a:solidFill>
                  <a:srgbClr val="070B11"/>
                </a:solidFill>
                <a:effectLst/>
                <a:highlight>
                  <a:srgbClr val="FFFFFF"/>
                </a:highlight>
                <a:latin typeface="Helvetica Neue"/>
              </a:rPr>
              <a:t>Làng Tân Lập, xã Tân Trào, huyện Sơn Dương, tỉnh Tuyên Quang.</a:t>
            </a:r>
          </a:p>
          <a:p>
            <a:r>
              <a:rPr lang="vi-VN" b="0" i="0" dirty="0">
                <a:solidFill>
                  <a:srgbClr val="070B11"/>
                </a:solidFill>
                <a:effectLst/>
                <a:highlight>
                  <a:srgbClr val="FFFFFF"/>
                </a:highlight>
                <a:latin typeface="Helvetica Neue"/>
              </a:rPr>
              <a:t>Cây đa Tân Trào là một biểu tượng lịch sử của làng Tân Lập, nơi đã diễn ra những sự kiện quan trọng trong cuộc kháng chiến chống Pháp của dân tộc Việt Nam. Cây đa này không chỉ là vị thần bảo hộ cho người dân nơi đây mà còn là một nhân chứng sống cho những ngày tháng hào hùng của quân và dân Tân Trào. Đây cũng là nơi chứng kiến Đại tướng Võ Nguyên Giáp đọc bản quân lệnh số 1 cũng như lễ xuất quân giải phóng thủ đô năm 1945.</a:t>
            </a:r>
            <a:endParaRPr lang="en-US" dirty="0"/>
          </a:p>
        </p:txBody>
      </p:sp>
      <p:sp>
        <p:nvSpPr>
          <p:cNvPr id="4" name="Slide Number Placeholder 3"/>
          <p:cNvSpPr>
            <a:spLocks noGrp="1"/>
          </p:cNvSpPr>
          <p:nvPr>
            <p:ph type="sldNum" sz="quarter" idx="5"/>
          </p:nvPr>
        </p:nvSpPr>
        <p:spPr/>
        <p:txBody>
          <a:bodyPr/>
          <a:lstStyle/>
          <a:p>
            <a:fld id="{DEC1E004-75DD-44B2-BAD4-2ED1C5C01BD0}" type="slidenum">
              <a:rPr lang="en-US" smtClean="0"/>
              <a:t>19</a:t>
            </a:fld>
            <a:endParaRPr lang="en-US"/>
          </a:p>
        </p:txBody>
      </p:sp>
    </p:spTree>
    <p:extLst>
      <p:ext uri="{BB962C8B-B14F-4D97-AF65-F5344CB8AC3E}">
        <p14:creationId xmlns:p14="http://schemas.microsoft.com/office/powerpoint/2010/main" val="2102268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3BAD21-07F0-48CD-9FCC-01ADFD122B6F}"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3BAD21-07F0-48CD-9FCC-01ADFD122B6F}"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3BAD21-07F0-48CD-9FCC-01ADFD122B6F}"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3BAD21-07F0-48CD-9FCC-01ADFD122B6F}" type="datetimeFigureOut">
              <a:rPr lang="en-US" smtClean="0"/>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3BAD21-07F0-48CD-9FCC-01ADFD122B6F}" type="datetimeFigureOut">
              <a:rPr lang="en-US" smtClean="0"/>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3BAD21-07F0-48CD-9FCC-01ADFD122B6F}" type="datetimeFigureOut">
              <a:rPr lang="en-US" smtClean="0"/>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3BAD21-07F0-48CD-9FCC-01ADFD122B6F}"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3BAD21-07F0-48CD-9FCC-01ADFD122B6F}" type="datetimeFigureOut">
              <a:rPr lang="en-US" smtClean="0"/>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3BAD21-07F0-48CD-9FCC-01ADFD122B6F}" type="datetimeFigureOut">
              <a:rPr lang="en-US" smtClean="0"/>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5750E1-3922-4A09-81C4-6D0208A5803D}"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a:defRPr lang="zh-CN" altLang="en-US" sz="1800">
                <a:solidFill>
                  <a:schemeClr val="lt1"/>
                </a:solidFill>
              </a:defRPr>
            </a:lvl1pPr>
          </a:lstStyle>
          <a:p>
            <a:pPr marL="0" lvl="0" algn="ctr" defTabSz="457200"/>
            <a:endParaRPr lang="zh-CN" alt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t>10/11/2024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003798D-048D-EF9E-403B-4112D1875C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BC0159F-1FE4-4F43-C4D9-623EC32850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BAD21-07F0-48CD-9FCC-01ADFD122B6F}" type="datetimeFigureOut">
              <a:rPr lang="en-US" smtClean="0"/>
              <a:t>10/11/2024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750E1-3922-4A09-81C4-6D0208A5803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B4C3597-0438-EF1C-3419-238AE3352A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7.xml"/><Relationship Id="rId1" Type="http://schemas.openxmlformats.org/officeDocument/2006/relationships/tags" Target="../tags/tag1.xml"/><Relationship Id="rId6" Type="http://schemas.openxmlformats.org/officeDocument/2006/relationships/image" Target="../media/image53.png"/><Relationship Id="rId5" Type="http://schemas.openxmlformats.org/officeDocument/2006/relationships/image" Target="../media/image7.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wav"/><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2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 Id="rId1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1.png"/><Relationship Id="rId5" Type="http://schemas.openxmlformats.org/officeDocument/2006/relationships/audio" Target="../media/audio1.wav"/><Relationship Id="rId15" Type="http://schemas.openxmlformats.org/officeDocument/2006/relationships/audio" Target="../media/audio2.wav"/><Relationship Id="rId10"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19.png"/><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4"/>
          <a:stretch>
            <a:fillRect/>
          </a:stretch>
        </p:blipFill>
        <p:spPr>
          <a:xfrm>
            <a:off x="5198845" y="1281475"/>
            <a:ext cx="6480610" cy="4828450"/>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grpSp>
        <p:nvGrpSpPr>
          <p:cNvPr id="14" name="Group 6"/>
          <p:cNvGrpSpPr/>
          <p:nvPr/>
        </p:nvGrpSpPr>
        <p:grpSpPr>
          <a:xfrm>
            <a:off x="5857240" y="1343929"/>
            <a:ext cx="5786120" cy="2487507"/>
            <a:chOff x="0" y="0"/>
            <a:chExt cx="8776869" cy="4975013"/>
          </a:xfrm>
        </p:grpSpPr>
        <p:grpSp>
          <p:nvGrpSpPr>
            <p:cNvPr id="15" name="Group 7"/>
            <p:cNvGrpSpPr/>
            <p:nvPr/>
          </p:nvGrpSpPr>
          <p:grpSpPr>
            <a:xfrm>
              <a:off x="0" y="0"/>
              <a:ext cx="8776869" cy="4975013"/>
              <a:chOff x="0" y="0"/>
              <a:chExt cx="1733703" cy="982719"/>
            </a:xfrm>
          </p:grpSpPr>
          <p:sp>
            <p:nvSpPr>
              <p:cNvPr id="17" name="Freeform 8"/>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endParaRPr lang="en-US"/>
              </a:p>
            </p:txBody>
          </p:sp>
          <p:sp>
            <p:nvSpPr>
              <p:cNvPr id="18" name="TextBox 9"/>
              <p:cNvSpPr txBox="1"/>
              <p:nvPr/>
            </p:nvSpPr>
            <p:spPr>
              <a:xfrm>
                <a:off x="0" y="-47625"/>
                <a:ext cx="1733703" cy="1030344"/>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16" name="TextBox 15"/>
            <p:cNvSpPr txBox="1"/>
            <p:nvPr/>
          </p:nvSpPr>
          <p:spPr>
            <a:xfrm>
              <a:off x="272106" y="1564004"/>
              <a:ext cx="8105452" cy="1846580"/>
            </a:xfrm>
            <a:prstGeom prst="rect">
              <a:avLst/>
            </a:prstGeom>
          </p:spPr>
          <p:txBody>
            <a:bodyPr lIns="0" tIns="0" rIns="0" bIns="0" rtlCol="0" anchor="t">
              <a:spAutoFit/>
            </a:bodyPr>
            <a:lstStyle/>
            <a:p>
              <a:pPr marL="0" marR="0" algn="ctr">
                <a:lnSpc>
                  <a:spcPct val="150000"/>
                </a:lnSpc>
                <a:spcBef>
                  <a:spcPts val="240"/>
                </a:spcBef>
                <a:spcAft>
                  <a:spcPts val="240"/>
                </a:spcAft>
              </a:pP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Hoạt động 4: </a:t>
              </a:r>
              <a:r>
                <a:rPr lang="en-US" alt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D</a:t>
              </a:r>
              <a:r>
                <a:rPr lang="vi-VN"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rPr>
                <a:t>ân tộc</a:t>
              </a:r>
              <a:endParaRPr lang="en-US" sz="4000" b="1" dirty="0">
                <a:solidFill>
                  <a:srgbClr val="FFFF00"/>
                </a:solidFill>
                <a:effectLst/>
                <a:latin typeface="Cambria" panose="02040503050406030204" pitchFamily="18" charset="0"/>
                <a:ea typeface="Cambria" panose="02040503050406030204" pitchFamily="18" charset="0"/>
                <a:cs typeface="Calibri" panose="020F0502020204030204" pitchFamily="34" charset="0"/>
              </a:endParaRPr>
            </a:p>
          </p:txBody>
        </p:sp>
      </p:grpSp>
      <p:sp>
        <p:nvSpPr>
          <p:cNvPr id="19" name="Freeform 4"/>
          <p:cNvSpPr/>
          <p:nvPr/>
        </p:nvSpPr>
        <p:spPr>
          <a:xfrm>
            <a:off x="436880" y="2651760"/>
            <a:ext cx="5640759" cy="3745490"/>
          </a:xfrm>
          <a:custGeom>
            <a:avLst/>
            <a:gdLst/>
            <a:ahLst/>
            <a:cxnLst/>
            <a:rect l="l" t="t" r="r" b="b"/>
            <a:pathLst>
              <a:path w="8503339" h="6048000">
                <a:moveTo>
                  <a:pt x="0" y="0"/>
                </a:moveTo>
                <a:lnTo>
                  <a:pt x="8503340" y="0"/>
                </a:lnTo>
                <a:lnTo>
                  <a:pt x="8503340" y="6048000"/>
                </a:lnTo>
                <a:lnTo>
                  <a:pt x="0" y="60480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endParaRPr lang="en-US" sz="1600">
              <a:latin typeface="Cambria" panose="02040503050406030204" pitchFamily="18" charset="0"/>
              <a:ea typeface="Cambria" panose="02040503050406030204" pitchFamily="18" charset="0"/>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endParaRPr lang="en-US" sz="1600">
                <a:latin typeface="Cambria" panose="02040503050406030204" pitchFamily="18" charset="0"/>
                <a:ea typeface="Cambria" panose="02040503050406030204" pitchFamily="18" charset="0"/>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algn="ctr" defTabSz="609600">
                <a:lnSpc>
                  <a:spcPts val="1775"/>
                </a:lnSpc>
              </a:pPr>
              <a:endParaRPr sz="1100">
                <a:solidFill>
                  <a:prstClr val="black"/>
                </a:solidFill>
                <a:latin typeface="Cambria" panose="02040503050406030204" pitchFamily="18" charset="0"/>
                <a:ea typeface="Cambria" panose="02040503050406030204" pitchFamily="18" charset="0"/>
              </a:endParaRPr>
            </a:p>
          </p:txBody>
        </p:sp>
      </p:grpSp>
      <p:pic>
        <p:nvPicPr>
          <p:cNvPr id="11" name="Google Shape;778;p7"/>
          <p:cNvPicPr preferRelativeResize="0"/>
          <p:nvPr/>
        </p:nvPicPr>
        <p:blipFill rotWithShape="1">
          <a:blip r:embed="rId3"/>
          <a:srcRect/>
          <a:stretch>
            <a:fillRect/>
          </a:stretch>
        </p:blipFill>
        <p:spPr>
          <a:xfrm flipH="1">
            <a:off x="3639185" y="502285"/>
            <a:ext cx="5556885" cy="2445385"/>
          </a:xfrm>
          <a:prstGeom prst="rect">
            <a:avLst/>
          </a:prstGeom>
          <a:noFill/>
          <a:ln>
            <a:noFill/>
          </a:ln>
        </p:spPr>
      </p:pic>
      <p:sp>
        <p:nvSpPr>
          <p:cNvPr id="12" name="Google Shape;779;p7"/>
          <p:cNvSpPr txBox="1"/>
          <p:nvPr/>
        </p:nvSpPr>
        <p:spPr>
          <a:xfrm>
            <a:off x="3860800" y="810260"/>
            <a:ext cx="4780915" cy="914056"/>
          </a:xfrm>
          <a:prstGeom prst="rect">
            <a:avLst/>
          </a:prstGeom>
          <a:noFill/>
          <a:ln>
            <a:noFill/>
          </a:ln>
        </p:spPr>
        <p:txBody>
          <a:bodyPr spcFirstLastPara="1" wrap="square" lIns="91425" tIns="45700" rIns="91425" bIns="45700" anchor="t" anchorCtr="0">
            <a:spAutoFit/>
          </a:bodyPr>
          <a:lstStyle/>
          <a:p>
            <a:pPr marL="342900" marR="0" lvl="3" indent="0" algn="ctr" rtl="0">
              <a:lnSpc>
                <a:spcPct val="60000"/>
              </a:lnSpc>
              <a:spcBef>
                <a:spcPts val="0"/>
              </a:spcBef>
              <a:spcAft>
                <a:spcPts val="0"/>
              </a:spcAft>
              <a:buClr>
                <a:schemeClr val="lt1"/>
              </a:buClr>
              <a:buSzPts val="3600"/>
              <a:buFont typeface="Times New Roman" panose="02020603050405020304"/>
              <a:buNone/>
            </a:pPr>
            <a:r>
              <a:rPr lang="en-US" sz="3200" b="1" i="0" u="none" strike="noStrike" cap="none">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Nước ta có </a:t>
            </a:r>
            <a:endParaRPr sz="3200" b="1" i="0" u="none" strike="noStrike" cap="none">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a:p>
            <a:pPr marL="342900" marR="0" lvl="3" indent="0" algn="ctr" rtl="0">
              <a:lnSpc>
                <a:spcPct val="60000"/>
              </a:lnSpc>
              <a:spcBef>
                <a:spcPts val="1800"/>
              </a:spcBef>
              <a:spcAft>
                <a:spcPts val="0"/>
              </a:spcAft>
              <a:buClr>
                <a:schemeClr val="lt1"/>
              </a:buClr>
              <a:buSzPts val="3600"/>
              <a:buFont typeface="Times New Roman" panose="02020603050405020304"/>
              <a:buNone/>
            </a:pPr>
            <a:r>
              <a:rPr lang="en-US" sz="3200" b="1" i="0" u="none" strike="noStrike" cap="none">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bao nhiêu dân tộc?</a:t>
            </a:r>
            <a:endParaRPr sz="3200" b="1" i="0" u="none" strike="noStrike" cap="none">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pic>
        <p:nvPicPr>
          <p:cNvPr id="13" name="Google Shape;780;p7"/>
          <p:cNvPicPr preferRelativeResize="0"/>
          <p:nvPr/>
        </p:nvPicPr>
        <p:blipFill rotWithShape="1">
          <a:blip r:embed="rId4"/>
          <a:srcRect/>
          <a:stretch>
            <a:fillRect/>
          </a:stretch>
        </p:blipFill>
        <p:spPr>
          <a:xfrm>
            <a:off x="353695" y="1629410"/>
            <a:ext cx="3034030" cy="5081270"/>
          </a:xfrm>
          <a:prstGeom prst="rect">
            <a:avLst/>
          </a:prstGeom>
          <a:noFill/>
          <a:ln>
            <a:noFill/>
          </a:ln>
        </p:spPr>
      </p:pic>
      <p:grpSp>
        <p:nvGrpSpPr>
          <p:cNvPr id="14" name="Google Shape;781;p7"/>
          <p:cNvGrpSpPr/>
          <p:nvPr/>
        </p:nvGrpSpPr>
        <p:grpSpPr>
          <a:xfrm>
            <a:off x="5027930" y="2638425"/>
            <a:ext cx="4167505" cy="1033780"/>
            <a:chOff x="7918" y="4155"/>
            <a:chExt cx="6563" cy="1628"/>
          </a:xfrm>
        </p:grpSpPr>
        <p:pic>
          <p:nvPicPr>
            <p:cNvPr id="15" name="Google Shape;782;p7"/>
            <p:cNvPicPr preferRelativeResize="0"/>
            <p:nvPr/>
          </p:nvPicPr>
          <p:blipFill rotWithShape="1">
            <a:blip r:embed="rId5"/>
            <a:srcRect/>
            <a:stretch>
              <a:fillRect/>
            </a:stretch>
          </p:blipFill>
          <p:spPr>
            <a:xfrm>
              <a:off x="7918" y="4155"/>
              <a:ext cx="6563" cy="1628"/>
            </a:xfrm>
            <a:prstGeom prst="rect">
              <a:avLst/>
            </a:prstGeom>
            <a:noFill/>
            <a:ln>
              <a:noFill/>
            </a:ln>
          </p:spPr>
        </p:pic>
        <p:sp>
          <p:nvSpPr>
            <p:cNvPr id="18" name="Google Shape;783;p7"/>
            <p:cNvSpPr/>
            <p:nvPr/>
          </p:nvSpPr>
          <p:spPr>
            <a:xfrm>
              <a:off x="8476"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rPr>
                <a:t>A. 54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grpSp>
      <p:grpSp>
        <p:nvGrpSpPr>
          <p:cNvPr id="19" name="Google Shape;784;p7"/>
          <p:cNvGrpSpPr/>
          <p:nvPr/>
        </p:nvGrpSpPr>
        <p:grpSpPr>
          <a:xfrm>
            <a:off x="5027930" y="4094480"/>
            <a:ext cx="4167505" cy="1033780"/>
            <a:chOff x="7918" y="4155"/>
            <a:chExt cx="6563" cy="1628"/>
          </a:xfrm>
        </p:grpSpPr>
        <p:pic>
          <p:nvPicPr>
            <p:cNvPr id="20" name="Google Shape;785;p7"/>
            <p:cNvPicPr preferRelativeResize="0"/>
            <p:nvPr/>
          </p:nvPicPr>
          <p:blipFill rotWithShape="1">
            <a:blip r:embed="rId5"/>
            <a:srcRect/>
            <a:stretch>
              <a:fillRect/>
            </a:stretch>
          </p:blipFill>
          <p:spPr>
            <a:xfrm>
              <a:off x="7918" y="4155"/>
              <a:ext cx="6563" cy="1628"/>
            </a:xfrm>
            <a:prstGeom prst="rect">
              <a:avLst/>
            </a:prstGeom>
            <a:noFill/>
            <a:ln>
              <a:noFill/>
            </a:ln>
          </p:spPr>
        </p:pic>
        <p:sp>
          <p:nvSpPr>
            <p:cNvPr id="21" name="Google Shape;786;p7"/>
            <p:cNvSpPr/>
            <p:nvPr/>
          </p:nvSpPr>
          <p:spPr>
            <a:xfrm>
              <a:off x="8501" y="4364"/>
              <a:ext cx="5397"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rPr>
                <a:t>B. 64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grpSp>
      <p:grpSp>
        <p:nvGrpSpPr>
          <p:cNvPr id="22" name="Google Shape;787;p7"/>
          <p:cNvGrpSpPr/>
          <p:nvPr/>
        </p:nvGrpSpPr>
        <p:grpSpPr>
          <a:xfrm>
            <a:off x="5027930" y="5373370"/>
            <a:ext cx="4167505" cy="1033780"/>
            <a:chOff x="7918" y="4155"/>
            <a:chExt cx="6563" cy="1628"/>
          </a:xfrm>
        </p:grpSpPr>
        <p:pic>
          <p:nvPicPr>
            <p:cNvPr id="23" name="Google Shape;788;p7"/>
            <p:cNvPicPr preferRelativeResize="0"/>
            <p:nvPr/>
          </p:nvPicPr>
          <p:blipFill rotWithShape="1">
            <a:blip r:embed="rId5"/>
            <a:srcRect/>
            <a:stretch>
              <a:fillRect/>
            </a:stretch>
          </p:blipFill>
          <p:spPr>
            <a:xfrm>
              <a:off x="7918" y="4155"/>
              <a:ext cx="6563" cy="1628"/>
            </a:xfrm>
            <a:prstGeom prst="rect">
              <a:avLst/>
            </a:prstGeom>
            <a:noFill/>
            <a:ln>
              <a:noFill/>
            </a:ln>
          </p:spPr>
        </p:pic>
        <p:sp>
          <p:nvSpPr>
            <p:cNvPr id="24" name="Google Shape;789;p7"/>
            <p:cNvSpPr/>
            <p:nvPr/>
          </p:nvSpPr>
          <p:spPr>
            <a:xfrm>
              <a:off x="8477" y="4364"/>
              <a:ext cx="5446" cy="11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rPr>
                <a:t>C. 63 dân tộc </a:t>
              </a:r>
              <a:endParaRPr sz="4000" b="1" i="0" u="none" strike="noStrike" cap="none">
                <a:solidFill>
                  <a:srgbClr val="222A35"/>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grpSp>
      <p:pic>
        <p:nvPicPr>
          <p:cNvPr id="25" name="Google Shape;790;p7"/>
          <p:cNvPicPr preferRelativeResize="0"/>
          <p:nvPr/>
        </p:nvPicPr>
        <p:blipFill rotWithShape="1">
          <a:blip r:embed="rId6"/>
          <a:srcRect/>
          <a:stretch>
            <a:fillRect/>
          </a:stretch>
        </p:blipFill>
        <p:spPr>
          <a:xfrm>
            <a:off x="8841232" y="2770917"/>
            <a:ext cx="1009841" cy="721847"/>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p:cNvPicPr preferRelativeResize="0"/>
          <p:nvPr/>
        </p:nvPicPr>
        <p:blipFill rotWithShape="1">
          <a:blip r:embed="rId4"/>
          <a:srcRect/>
          <a:stretch>
            <a:fillRect/>
          </a:stretch>
        </p:blipFill>
        <p:spPr>
          <a:xfrm rot="540000" flipH="1">
            <a:off x="3349625" y="304165"/>
            <a:ext cx="7090410" cy="5647690"/>
          </a:xfrm>
          <a:prstGeom prst="rect">
            <a:avLst/>
          </a:prstGeom>
          <a:noFill/>
          <a:ln>
            <a:noFill/>
          </a:ln>
        </p:spPr>
      </p:pic>
      <p:sp>
        <p:nvSpPr>
          <p:cNvPr id="7" name="Google Shape;797;p8"/>
          <p:cNvSpPr txBox="1"/>
          <p:nvPr/>
        </p:nvSpPr>
        <p:spPr>
          <a:xfrm>
            <a:off x="3862705" y="831850"/>
            <a:ext cx="5717229" cy="2554505"/>
          </a:xfrm>
          <a:prstGeom prst="rect">
            <a:avLst/>
          </a:prstGeom>
          <a:noFill/>
          <a:ln>
            <a:noFill/>
          </a:ln>
        </p:spPr>
        <p:txBody>
          <a:bodyPr spcFirstLastPara="1" wrap="square" lIns="91425" tIns="45700" rIns="91425" bIns="45700" anchor="t" anchorCtr="0">
            <a:spAutoFit/>
          </a:bodyPr>
          <a:lstStyle/>
          <a:p>
            <a:pPr marL="342900" lvl="3" algn="ctr">
              <a:buClr>
                <a:schemeClr val="lt1"/>
              </a:buClr>
              <a:buSzPts val="3600"/>
            </a:pP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Việt</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Nam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có</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54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dân</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tộc</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cùng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sinh</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sống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trong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đó</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dân</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tộc</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Kinh</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có</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số</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dân</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đông</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 </a:t>
            </a:r>
            <a:r>
              <a:rPr lang="en-US" sz="4000" b="1" dirty="0" err="1">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nhất</a:t>
            </a:r>
            <a:r>
              <a:rPr lang="en-US" sz="4000" b="1"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rPr>
              <a:t>.</a:t>
            </a:r>
            <a:endParaRPr sz="4000" b="1" i="0" u="none" strike="noStrike" cap="none" dirty="0">
              <a:solidFill>
                <a:schemeClr val="lt1"/>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pic>
        <p:nvPicPr>
          <p:cNvPr id="8" name="Google Shape;798;p8"/>
          <p:cNvPicPr preferRelativeResize="0"/>
          <p:nvPr/>
        </p:nvPicPr>
        <p:blipFill rotWithShape="1">
          <a:blip r:embed="rId5"/>
          <a:srcRect/>
          <a:stretch>
            <a:fill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ình ảnh 54 dân tộc Việt Nam">
            <a:extLst>
              <a:ext uri="{FF2B5EF4-FFF2-40B4-BE49-F238E27FC236}">
                <a16:creationId xmlns:a16="http://schemas.microsoft.com/office/drawing/2014/main" id="{F25E5557-16CB-992A-AB2D-BF189498C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919" y="275384"/>
            <a:ext cx="8542503" cy="6307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620406"/>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Google Shape;797;p8"/>
          <p:cNvSpPr txBox="1"/>
          <p:nvPr/>
        </p:nvSpPr>
        <p:spPr>
          <a:xfrm>
            <a:off x="509905" y="276860"/>
            <a:ext cx="11115675" cy="5972810"/>
          </a:xfrm>
          <a:prstGeom prst="rect">
            <a:avLst/>
          </a:prstGeom>
          <a:noFill/>
          <a:ln>
            <a:noFill/>
          </a:ln>
        </p:spPr>
        <p:txBody>
          <a:bodyPr spcFirstLastPara="1" wrap="square" lIns="91425" tIns="45700" rIns="91425" bIns="45700" anchor="t" anchorCtr="0">
            <a:noAutofit/>
          </a:bodyPr>
          <a:lstStyle/>
          <a:p>
            <a:pPr algn="just"/>
            <a:r>
              <a:rPr lang="vi-VN" sz="2800" b="1" i="1" dirty="0">
                <a:solidFill>
                  <a:srgbClr val="000000"/>
                </a:solidFill>
                <a:latin typeface="Roboto" panose="02000000000000000000" pitchFamily="2" charset="0"/>
              </a:rPr>
              <a:t>54 dân tộc Việt Nam</a:t>
            </a:r>
            <a:r>
              <a:rPr lang="vi-VN" sz="2800" dirty="0">
                <a:solidFill>
                  <a:srgbClr val="000000"/>
                </a:solidFill>
                <a:latin typeface="Roboto" panose="02000000000000000000" pitchFamily="2" charset="0"/>
              </a:rPr>
              <a:t> được xếp theo 3 ngữ hệ và 8 nhóm ngôn ngữ bao gồm: </a:t>
            </a:r>
            <a:r>
              <a:rPr lang="vi-VN" sz="2800" i="1" dirty="0">
                <a:solidFill>
                  <a:srgbClr val="000000"/>
                </a:solidFill>
                <a:latin typeface="Roboto" panose="02000000000000000000" pitchFamily="2" charset="0"/>
              </a:rPr>
              <a:t>Việt – Mường, Tày - Thái, Mông - Dao, Ka Đai, Tạng Miến, Nam Đảo, Hán.</a:t>
            </a:r>
            <a:endParaRPr lang="vi-VN" sz="2800" dirty="0">
              <a:solidFill>
                <a:srgbClr val="000000"/>
              </a:solidFill>
              <a:latin typeface="Roboto" panose="02000000000000000000" pitchFamily="2" charset="0"/>
            </a:endParaRPr>
          </a:p>
          <a:p>
            <a:pPr algn="just"/>
            <a:r>
              <a:rPr lang="vi-VN" sz="2800" dirty="0">
                <a:solidFill>
                  <a:srgbClr val="000000"/>
                </a:solidFill>
                <a:latin typeface="Roboto" panose="02000000000000000000" pitchFamily="2" charset="0"/>
              </a:rPr>
              <a:t>- </a:t>
            </a:r>
            <a:r>
              <a:rPr lang="vi-VN" sz="2800" b="1" dirty="0">
                <a:solidFill>
                  <a:srgbClr val="000000"/>
                </a:solidFill>
                <a:latin typeface="Roboto" panose="02000000000000000000" pitchFamily="2" charset="0"/>
              </a:rPr>
              <a:t>Nhóm  Việt - Mường</a:t>
            </a:r>
            <a:r>
              <a:rPr lang="vi-VN" sz="2800" dirty="0">
                <a:solidFill>
                  <a:srgbClr val="000000"/>
                </a:solidFill>
                <a:latin typeface="Roboto" panose="02000000000000000000" pitchFamily="2" charset="0"/>
              </a:rPr>
              <a:t> có 4 dân tộc: Kinh, Mường, Thổ, Chứt. Họ sống chủ yếu bằng nghề trồng lúa nước và đánh cá, các nghề thủ công truyền thống phát triển ở trình độ cao. Về đời sống tâm linh có tục thờ cùng ông bà tổ tiên.</a:t>
            </a:r>
          </a:p>
          <a:p>
            <a:pPr algn="just"/>
            <a:r>
              <a:rPr lang="vi-VN" sz="2800" dirty="0">
                <a:solidFill>
                  <a:srgbClr val="000000"/>
                </a:solidFill>
                <a:latin typeface="Roboto" panose="02000000000000000000" pitchFamily="2" charset="0"/>
              </a:rPr>
              <a:t>- </a:t>
            </a:r>
            <a:r>
              <a:rPr lang="vi-VN" sz="2800" b="1" dirty="0">
                <a:solidFill>
                  <a:srgbClr val="000000"/>
                </a:solidFill>
                <a:latin typeface="Roboto" panose="02000000000000000000" pitchFamily="2" charset="0"/>
              </a:rPr>
              <a:t>Nhóm ngôn ngữ Tày - Thái </a:t>
            </a:r>
            <a:r>
              <a:rPr lang="vi-VN" sz="2800" dirty="0">
                <a:solidFill>
                  <a:srgbClr val="000000"/>
                </a:solidFill>
                <a:latin typeface="Roboto" panose="02000000000000000000" pitchFamily="2" charset="0"/>
              </a:rPr>
              <a:t>có 8 dân tộc: Tày, Thái, Nùng, Giáy, Lào, Lự, Sán Chay, Bố Y.  Các tộc người nhóm ngôn ngữ Tày Thái nói ngôn ngữ Nam Á, ở nhà sàn, cấy lúa nước kết hợp với làm nương rẫy. Các nghề thủ công cũng khá phát triển với nghề rèn, dệt. Thêm vào đó, mỗi tộc người lại có những bản sắc riêng, được biểu hiện thông qua trang phục, nhà cửa, tập quán ăn uống, phong tục, lối sống và nếp sống tộc người.</a:t>
            </a:r>
          </a:p>
          <a:p>
            <a:pPr marL="0" lvl="3" indent="493395" algn="just">
              <a:buClr>
                <a:schemeClr val="lt1"/>
              </a:buClr>
              <a:buSzPts val="3600"/>
            </a:pPr>
            <a:endParaRPr lang="en-US" sz="2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Times New Roman" panose="02020603050405020304"/>
            </a:endParaRPr>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6"/>
          <p:cNvGrpSpPr/>
          <p:nvPr/>
        </p:nvGrpSpPr>
        <p:grpSpPr>
          <a:xfrm>
            <a:off x="552893" y="1327477"/>
            <a:ext cx="10952478" cy="1283971"/>
            <a:chOff x="0" y="672548"/>
            <a:chExt cx="8777056" cy="4303468"/>
          </a:xfrm>
        </p:grpSpPr>
        <p:grpSp>
          <p:nvGrpSpPr>
            <p:cNvPr id="15" name="Group 7"/>
            <p:cNvGrpSpPr/>
            <p:nvPr/>
          </p:nvGrpSpPr>
          <p:grpSpPr>
            <a:xfrm>
              <a:off x="0" y="672548"/>
              <a:ext cx="8777056" cy="4303468"/>
              <a:chOff x="0" y="132849"/>
              <a:chExt cx="1733740" cy="850068"/>
            </a:xfrm>
          </p:grpSpPr>
          <p:sp>
            <p:nvSpPr>
              <p:cNvPr id="17" name="Freeform 8"/>
              <p:cNvSpPr/>
              <p:nvPr/>
            </p:nvSpPr>
            <p:spPr>
              <a:xfrm>
                <a:off x="0" y="132849"/>
                <a:ext cx="1733740" cy="850068"/>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9"/>
              <p:cNvSpPr txBox="1"/>
              <p:nvPr/>
            </p:nvSpPr>
            <p:spPr>
              <a:xfrm>
                <a:off x="0" y="133270"/>
                <a:ext cx="1693634" cy="849647"/>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p:cNvSpPr txBox="1"/>
            <p:nvPr/>
          </p:nvSpPr>
          <p:spPr>
            <a:xfrm>
              <a:off x="749572" y="2138963"/>
              <a:ext cx="7384779" cy="1443002"/>
            </a:xfrm>
            <a:prstGeom prst="rect">
              <a:avLst/>
            </a:prstGeom>
          </p:spPr>
          <p:txBody>
            <a:bodyPr wrap="square"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en-US" alt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Kể tên một số dân tộc sinh sống ở nước ta.</a:t>
              </a:r>
            </a:p>
          </p:txBody>
        </p:sp>
      </p:grpSp>
      <p:sp>
        <p:nvSpPr>
          <p:cNvPr id="6" name="Freeform 8"/>
          <p:cNvSpPr/>
          <p:nvPr/>
        </p:nvSpPr>
        <p:spPr>
          <a:xfrm>
            <a:off x="552893" y="3508067"/>
            <a:ext cx="10952478" cy="1283971"/>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15"/>
          <p:cNvSpPr txBox="1"/>
          <p:nvPr/>
        </p:nvSpPr>
        <p:spPr>
          <a:xfrm>
            <a:off x="1275715" y="3733800"/>
            <a:ext cx="9602470" cy="861695"/>
          </a:xfrm>
          <a:prstGeom prst="rect">
            <a:avLst/>
          </a:prstGeom>
        </p:spPr>
        <p:txBody>
          <a:bodyPr wrap="square"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en-US" alt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Kể lại một số câu chuyện về tình đoàn kết của cộng đồng các dân tộc Việt Nam</a:t>
            </a:r>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6"/>
          <p:cNvGrpSpPr/>
          <p:nvPr/>
        </p:nvGrpSpPr>
        <p:grpSpPr>
          <a:xfrm>
            <a:off x="552893" y="259408"/>
            <a:ext cx="10952244" cy="1484331"/>
            <a:chOff x="0" y="0"/>
            <a:chExt cx="8776869" cy="4975013"/>
          </a:xfrm>
        </p:grpSpPr>
        <p:grpSp>
          <p:nvGrpSpPr>
            <p:cNvPr id="15" name="Group 7"/>
            <p:cNvGrpSpPr/>
            <p:nvPr/>
          </p:nvGrpSpPr>
          <p:grpSpPr>
            <a:xfrm>
              <a:off x="0" y="0"/>
              <a:ext cx="8776869" cy="4975013"/>
              <a:chOff x="0" y="0"/>
              <a:chExt cx="1733703" cy="982719"/>
            </a:xfrm>
          </p:grpSpPr>
          <p:sp>
            <p:nvSpPr>
              <p:cNvPr id="17" name="Freeform 8"/>
              <p:cNvSpPr/>
              <p:nvPr/>
            </p:nvSpPr>
            <p:spPr>
              <a:xfrm>
                <a:off x="0" y="0"/>
                <a:ext cx="1733703" cy="982719"/>
              </a:xfrm>
              <a:custGeom>
                <a:avLst/>
                <a:gdLst/>
                <a:ahLst/>
                <a:cxnLst/>
                <a:rect l="l" t="t" r="r" b="b"/>
                <a:pathLst>
                  <a:path w="1733703" h="982719">
                    <a:moveTo>
                      <a:pt x="59982" y="0"/>
                    </a:moveTo>
                    <a:lnTo>
                      <a:pt x="1673721" y="0"/>
                    </a:lnTo>
                    <a:cubicBezTo>
                      <a:pt x="1689629" y="0"/>
                      <a:pt x="1704886" y="6319"/>
                      <a:pt x="1716134" y="17568"/>
                    </a:cubicBezTo>
                    <a:cubicBezTo>
                      <a:pt x="1727383" y="28817"/>
                      <a:pt x="1733703" y="44073"/>
                      <a:pt x="1733703" y="59982"/>
                    </a:cubicBezTo>
                    <a:lnTo>
                      <a:pt x="1733703" y="922737"/>
                    </a:lnTo>
                    <a:cubicBezTo>
                      <a:pt x="1733703" y="955864"/>
                      <a:pt x="1706848" y="982719"/>
                      <a:pt x="1673721" y="982719"/>
                    </a:cubicBezTo>
                    <a:lnTo>
                      <a:pt x="59982" y="982719"/>
                    </a:lnTo>
                    <a:cubicBezTo>
                      <a:pt x="26855" y="982719"/>
                      <a:pt x="0" y="955864"/>
                      <a:pt x="0" y="922737"/>
                    </a:cubicBezTo>
                    <a:lnTo>
                      <a:pt x="0" y="59982"/>
                    </a:lnTo>
                    <a:cubicBezTo>
                      <a:pt x="0" y="26855"/>
                      <a:pt x="26855" y="0"/>
                      <a:pt x="59982" y="0"/>
                    </a:cubicBezTo>
                    <a:close/>
                  </a:path>
                </a:pathLst>
              </a:custGeom>
              <a:solidFill>
                <a:srgbClr val="307229">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9"/>
              <p:cNvSpPr txBox="1"/>
              <p:nvPr/>
            </p:nvSpPr>
            <p:spPr>
              <a:xfrm>
                <a:off x="0" y="-47625"/>
                <a:ext cx="1733703" cy="1030344"/>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p:cNvSpPr txBox="1"/>
            <p:nvPr/>
          </p:nvSpPr>
          <p:spPr>
            <a:xfrm>
              <a:off x="272106" y="695324"/>
              <a:ext cx="8105452" cy="2585323"/>
            </a:xfrm>
            <a:prstGeom prst="rect">
              <a:avLst/>
            </a:prstGeom>
          </p:spPr>
          <p:txBody>
            <a:bodyPr lIns="0" tIns="0" rIns="0" bIns="0" rtlCol="0" anchor="t">
              <a:spAutoFit/>
            </a:bodyPr>
            <a:lstStyle/>
            <a:p>
              <a:pPr marL="0" marR="0" lvl="0" indent="0" algn="ctr" defTabSz="914400" rtl="0" eaLnBrk="1" fontAlgn="auto" latinLnBrk="0" hangingPunct="1">
                <a:spcBef>
                  <a:spcPts val="240"/>
                </a:spcBef>
                <a:spcAft>
                  <a:spcPts val="240"/>
                </a:spcAft>
                <a:buClrTx/>
                <a:buSzTx/>
                <a:buFontTx/>
                <a:buNone/>
                <a:defRPr/>
              </a:pPr>
              <a:r>
                <a:rPr kumimoji="0" lang="vi-V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rPr>
                <a:t>Đọc câu chuyện Đoàn kết dân tộc trong phong trào Cần Vương và Tình cảm yêu thương của đồng bào dân tộc ở tân trào đối với Bác Hồ.</a:t>
              </a:r>
              <a:endPar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7" name="Picture 6"/>
          <p:cNvPicPr>
            <a:picLocks noChangeAspect="1"/>
          </p:cNvPicPr>
          <p:nvPr/>
        </p:nvPicPr>
        <p:blipFill>
          <a:blip r:embed="rId4"/>
          <a:stretch>
            <a:fillRect/>
          </a:stretch>
        </p:blipFill>
        <p:spPr>
          <a:xfrm>
            <a:off x="2498651" y="1761661"/>
            <a:ext cx="6791879" cy="4721098"/>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NF">
            <a:extLst>
              <a:ext uri="{FF2B5EF4-FFF2-40B4-BE49-F238E27FC236}">
                <a16:creationId xmlns:a16="http://schemas.microsoft.com/office/drawing/2014/main" id="{0A2F33B0-1687-147A-776D-3A1A4A23E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1296018"/>
            <a:ext cx="58102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hong trào Cần vương | SGK Lịch sử lớp 8">
            <a:extLst>
              <a:ext uri="{FF2B5EF4-FFF2-40B4-BE49-F238E27FC236}">
                <a16:creationId xmlns:a16="http://schemas.microsoft.com/office/drawing/2014/main" id="{5BA39C71-3AE3-58D6-8330-A576324A3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71" y="143122"/>
            <a:ext cx="5022458" cy="37640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hong trào Cần Vương: Hoàn cảnh, diễn biến và kết quả | Fqa.vn">
            <a:extLst>
              <a:ext uri="{FF2B5EF4-FFF2-40B4-BE49-F238E27FC236}">
                <a16:creationId xmlns:a16="http://schemas.microsoft.com/office/drawing/2014/main" id="{056408F8-0A77-33F1-A543-814AFD173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271" y="4138108"/>
            <a:ext cx="4877167" cy="257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923258"/>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p:cNvPicPr>
            <a:picLocks noChangeAspect="1"/>
          </p:cNvPicPr>
          <p:nvPr/>
        </p:nvPicPr>
        <p:blipFill>
          <a:blip r:embed="rId4"/>
          <a:stretch>
            <a:fillRect/>
          </a:stretch>
        </p:blipFill>
        <p:spPr>
          <a:xfrm>
            <a:off x="1878417" y="352536"/>
            <a:ext cx="8094921" cy="6109136"/>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0630A1-1F59-D954-627A-7BDAF4F55D77}"/>
              </a:ext>
            </a:extLst>
          </p:cNvPr>
          <p:cNvSpPr txBox="1"/>
          <p:nvPr/>
        </p:nvSpPr>
        <p:spPr>
          <a:xfrm>
            <a:off x="7433954" y="511305"/>
            <a:ext cx="4627232" cy="6001643"/>
          </a:xfrm>
          <a:prstGeom prst="rect">
            <a:avLst/>
          </a:prstGeom>
          <a:noFill/>
        </p:spPr>
        <p:txBody>
          <a:bodyPr wrap="square">
            <a:spAutoFit/>
          </a:bodyPr>
          <a:lstStyle/>
          <a:p>
            <a:pPr algn="just"/>
            <a:r>
              <a:rPr lang="vi-VN" sz="2400" b="0" i="0" dirty="0">
                <a:solidFill>
                  <a:srgbClr val="000000"/>
                </a:solidFill>
                <a:effectLst/>
                <a:latin typeface="Lora" pitchFamily="2" charset="0"/>
              </a:rPr>
              <a:t>Khu căn cứ cách mạng Tân Trào từng là “Thủ đô Khu giải phóng”, “Trung tâm Thủ đô Kháng chiến” trong cuộc Tổng khởi nghĩa Cách mạng tháng Tám năm 1945 và trong cuộc kháng chiến trường kỳ gian khổ nhưng rất anh dũng của dân tộc ta chống thực dân Pháp xâm lược. Với những giá trị và ý nghĩa lịch sử đặc biệt quan trọng, khu di tích đã được Thủ tướng Chính phủ ký quyết định xếp hạng: </a:t>
            </a:r>
            <a:r>
              <a:rPr lang="vi-VN" sz="2400" b="1" i="0" dirty="0">
                <a:solidFill>
                  <a:srgbClr val="000000"/>
                </a:solidFill>
                <a:effectLst/>
                <a:latin typeface="Lora" pitchFamily="2" charset="0"/>
              </a:rPr>
              <a:t>Di tích quốc gia đặc biệt vào tháng 5/2012.</a:t>
            </a:r>
            <a:endParaRPr lang="en-US" sz="2400" b="1" dirty="0"/>
          </a:p>
          <a:p>
            <a:pPr algn="just"/>
            <a:endParaRPr lang="en-US" sz="2400" dirty="0"/>
          </a:p>
        </p:txBody>
      </p:sp>
      <p:pic>
        <p:nvPicPr>
          <p:cNvPr id="1032" name="Picture 8">
            <a:extLst>
              <a:ext uri="{FF2B5EF4-FFF2-40B4-BE49-F238E27FC236}">
                <a16:creationId xmlns:a16="http://schemas.microsoft.com/office/drawing/2014/main" id="{7729B47F-4D20-BCBB-7D44-BE31501C0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4" y="658374"/>
            <a:ext cx="7303140" cy="48702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D25FF5-D76E-FDC4-452A-505B74CEDC9C}"/>
              </a:ext>
            </a:extLst>
          </p:cNvPr>
          <p:cNvSpPr txBox="1"/>
          <p:nvPr/>
        </p:nvSpPr>
        <p:spPr>
          <a:xfrm>
            <a:off x="2087090" y="5553295"/>
            <a:ext cx="4242458" cy="646331"/>
          </a:xfrm>
          <a:prstGeom prst="rect">
            <a:avLst/>
          </a:prstGeom>
          <a:noFill/>
        </p:spPr>
        <p:txBody>
          <a:bodyPr wrap="square">
            <a:spAutoFit/>
          </a:bodyPr>
          <a:lstStyle/>
          <a:p>
            <a:r>
              <a:rPr lang="en-US" sz="3600" dirty="0"/>
              <a:t>CÂY ĐA TÂN TRÀO</a:t>
            </a:r>
          </a:p>
        </p:txBody>
      </p:sp>
    </p:spTree>
    <p:extLst>
      <p:ext uri="{BB962C8B-B14F-4D97-AF65-F5344CB8AC3E}">
        <p14:creationId xmlns:p14="http://schemas.microsoft.com/office/powerpoint/2010/main" val="1876449548"/>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
                    </a14:imgEffect>
                    <a14:imgEffect>
                      <a14:saturation sat="156000"/>
                    </a14:imgEffect>
                  </a14:imgLayer>
                </a14:imgProps>
              </a:ext>
            </a:extLst>
          </a:blip>
          <a:srcRect t="2584" b="2931"/>
          <a:stretch>
            <a:fillRect/>
          </a:stretch>
        </p:blipFill>
        <p:spPr>
          <a:xfrm flipH="1">
            <a:off x="0" y="1"/>
            <a:ext cx="12192000" cy="6865973"/>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p:cNvPicPr>
            <a:picLocks noChangeAspect="1"/>
          </p:cNvPicPr>
          <p:nvPr/>
        </p:nvPicPr>
        <p:blipFill>
          <a:blip r:embed="rId6"/>
          <a:stretch>
            <a:fillRect/>
          </a:stretch>
        </p:blipFill>
        <p:spPr>
          <a:xfrm>
            <a:off x="11444904" y="4633257"/>
            <a:ext cx="723955" cy="1011354"/>
          </a:xfrm>
          <a:prstGeom prst="rect">
            <a:avLst/>
          </a:prstGeom>
        </p:spPr>
      </p:pic>
      <p:pic>
        <p:nvPicPr>
          <p:cNvPr id="2" name="Picture 1"/>
          <p:cNvPicPr>
            <a:picLocks noChangeAspect="1"/>
          </p:cNvPicPr>
          <p:nvPr/>
        </p:nvPicPr>
        <p:blipFill>
          <a:blip r:embed="rId7"/>
          <a:stretch>
            <a:fillRect/>
          </a:stretch>
        </p:blipFill>
        <p:spPr>
          <a:xfrm>
            <a:off x="0" y="0"/>
            <a:ext cx="12192000" cy="3039114"/>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40796" y="3081975"/>
            <a:ext cx="1307452" cy="1302404"/>
          </a:xfrm>
          <a:prstGeom prst="rect">
            <a:avLst/>
          </a:prstGeom>
        </p:spPr>
      </p:pic>
      <p:pic>
        <p:nvPicPr>
          <p:cNvPr id="9" name="Picture 8"/>
          <p:cNvPicPr>
            <a:picLocks noChangeAspect="1"/>
          </p:cNvPicPr>
          <p:nvPr/>
        </p:nvPicPr>
        <p:blipFill>
          <a:blip r:embed="rId6"/>
          <a:stretch>
            <a:fillRect/>
          </a:stretch>
        </p:blipFill>
        <p:spPr>
          <a:xfrm>
            <a:off x="11468045" y="4605112"/>
            <a:ext cx="723955" cy="1011354"/>
          </a:xfrm>
          <a:prstGeom prst="rect">
            <a:avLst/>
          </a:prstGeom>
        </p:spPr>
      </p:pic>
      <p:pic>
        <p:nvPicPr>
          <p:cNvPr id="10" name="Picture 9"/>
          <p:cNvPicPr>
            <a:picLocks noChangeAspect="1"/>
          </p:cNvPicPr>
          <p:nvPr/>
        </p:nvPicPr>
        <p:blipFill>
          <a:blip r:embed="rId8"/>
          <a:stretch>
            <a:fillRect/>
          </a:stretch>
        </p:blipFill>
        <p:spPr>
          <a:xfrm>
            <a:off x="526054" y="2698071"/>
            <a:ext cx="11254191" cy="3938357"/>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08821" y="193899"/>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p:cNvSpPr/>
          <p:nvPr/>
        </p:nvSpPr>
        <p:spPr>
          <a:xfrm>
            <a:off x="1297192" y="1780169"/>
            <a:ext cx="5907055" cy="299261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3200" b="1" dirty="0">
                <a:solidFill>
                  <a:prstClr val="black"/>
                </a:solidFill>
                <a:latin typeface="Cambria" panose="02040503050406030204" pitchFamily="18" charset="0"/>
                <a:ea typeface="Cambria" panose="02040503050406030204" pitchFamily="18" charset="0"/>
              </a:rPr>
              <a:t>Kết hợp với tranh ảnh, tư liệu sưu tầm được, kể với bạn trong nhóm câu chuyện thể hiện tình đoàn kết của cộng đồng các dân tộc Việt Nam.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3"/>
          <a:stretch>
            <a:fillRect/>
          </a:stretch>
        </p:blipFill>
        <p:spPr>
          <a:xfrm>
            <a:off x="7358658" y="1175401"/>
            <a:ext cx="4322703" cy="4322703"/>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334107" y="254176"/>
            <a:ext cx="1148626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Google Shape;796;p8"/>
          <p:cNvPicPr preferRelativeResize="0"/>
          <p:nvPr/>
        </p:nvPicPr>
        <p:blipFill rotWithShape="1">
          <a:blip r:embed="rId3"/>
          <a:srcRect/>
          <a:stretch>
            <a:fillRect/>
          </a:stretch>
        </p:blipFill>
        <p:spPr>
          <a:xfrm rot="540000" flipH="1">
            <a:off x="3349625" y="304165"/>
            <a:ext cx="7090410" cy="5647690"/>
          </a:xfrm>
          <a:prstGeom prst="rect">
            <a:avLst/>
          </a:prstGeom>
          <a:noFill/>
          <a:ln>
            <a:noFill/>
          </a:ln>
        </p:spPr>
      </p:pic>
      <p:sp>
        <p:nvSpPr>
          <p:cNvPr id="7" name="Google Shape;797;p8"/>
          <p:cNvSpPr txBox="1"/>
          <p:nvPr/>
        </p:nvSpPr>
        <p:spPr>
          <a:xfrm>
            <a:off x="3990488" y="1349655"/>
            <a:ext cx="5717229" cy="1936750"/>
          </a:xfrm>
          <a:prstGeom prst="rect">
            <a:avLst/>
          </a:prstGeom>
          <a:noFill/>
          <a:ln>
            <a:noFill/>
          </a:ln>
        </p:spPr>
        <p:txBody>
          <a:bodyPr spcFirstLastPara="1" wrap="square" lIns="91425" tIns="45700" rIns="91425" bIns="45700" anchor="t" anchorCtr="0">
            <a:spAutoFit/>
          </a:bodyPr>
          <a:lstStyle/>
          <a:p>
            <a:pPr marL="342900" marR="0" lvl="3" indent="0" algn="ctr" defTabSz="914400" rtl="0" eaLnBrk="1" fontAlgn="auto" latinLnBrk="0" hangingPunct="1">
              <a:lnSpc>
                <a:spcPct val="100000"/>
              </a:lnSpc>
              <a:spcBef>
                <a:spcPts val="0"/>
              </a:spcBef>
              <a:spcAft>
                <a:spcPts val="0"/>
              </a:spcAft>
              <a:buClr>
                <a:prstClr val="white"/>
              </a:buClr>
              <a:buSzPts val="3600"/>
              <a:buFontTx/>
              <a:buNone/>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Tìm hiểu về anh hùng Núp</a:t>
            </a:r>
          </a:p>
        </p:txBody>
      </p:sp>
      <p:pic>
        <p:nvPicPr>
          <p:cNvPr id="8" name="Google Shape;798;p8"/>
          <p:cNvPicPr preferRelativeResize="0"/>
          <p:nvPr/>
        </p:nvPicPr>
        <p:blipFill rotWithShape="1">
          <a:blip r:embed="rId4"/>
          <a:srcRect/>
          <a:stretch>
            <a:fill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Anh Hùng Núp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图片 1"/>
          <p:cNvPicPr>
            <a:picLocks noChangeAspect="1"/>
          </p:cNvPicPr>
          <p:nvPr/>
        </p:nvPicPr>
        <p:blipFill>
          <a:blip r:embed="rId3"/>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7" name="Rectangle 6"/>
          <p:cNvSpPr/>
          <p:nvPr/>
        </p:nvSpPr>
        <p:spPr>
          <a:xfrm>
            <a:off x="1133475" y="2533674"/>
            <a:ext cx="8343899" cy="2800767"/>
          </a:xfrm>
          <a:prstGeom prst="rect">
            <a:avLst/>
          </a:prstGeom>
          <a:ln w="57150">
            <a:solidFill>
              <a:schemeClr val="accent1"/>
            </a:solidFill>
            <a:prstDash val="lgDash"/>
          </a:ln>
        </p:spPr>
        <p:txBody>
          <a:bodyPr wrap="square">
            <a:spAutoFit/>
          </a:bodyPr>
          <a:lstStyle/>
          <a:p>
            <a:pPr lvl="0" algn="just"/>
            <a:r>
              <a:rPr lang="en-US"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Các dân tộc Việt Nam có truyền thống yêu nước, đoàn kết trong quá trình bảo vệ, xây dựng và phát triển đất nước.</a:t>
            </a:r>
          </a:p>
        </p:txBody>
      </p:sp>
      <p:pic>
        <p:nvPicPr>
          <p:cNvPr id="8" name="Picture 7" descr="A close up of a 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Rectangle 6"/>
          <p:cNvSpPr/>
          <p:nvPr/>
        </p:nvSpPr>
        <p:spPr>
          <a:xfrm>
            <a:off x="1367155" y="2533650"/>
            <a:ext cx="9508490" cy="1445260"/>
          </a:xfrm>
          <a:prstGeom prst="rect">
            <a:avLst/>
          </a:prstGeom>
          <a:ln w="57150">
            <a:solidFill>
              <a:schemeClr val="accent1"/>
            </a:solidFill>
            <a:prstDash val="lgDash"/>
          </a:ln>
        </p:spPr>
        <p:txBody>
          <a:bodyPr wrap="square">
            <a:spAutoFit/>
          </a:bodyPr>
          <a:lstStyle/>
          <a:p>
            <a:pPr lvl="0" algn="ctr"/>
            <a:r>
              <a:rPr sz="4400" b="1"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“Chủ tịch Hồ Chí Minh và tư tưởng đại đoàn kết toàn dân tộc”</a:t>
            </a:r>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5599086"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0" y="1768421"/>
            <a:ext cx="4958037" cy="5089579"/>
          </a:xfrm>
          <a:custGeom>
            <a:avLst/>
            <a:gdLst/>
            <a:ahLst/>
            <a:cxnLst/>
            <a:rect l="l" t="t" r="r" b="b"/>
            <a:pathLst>
              <a:path w="7437055" h="7634369">
                <a:moveTo>
                  <a:pt x="0" y="0"/>
                </a:moveTo>
                <a:lnTo>
                  <a:pt x="7437055" y="0"/>
                </a:lnTo>
                <a:lnTo>
                  <a:pt x="7437055" y="7634369"/>
                </a:lnTo>
                <a:lnTo>
                  <a:pt x="0" y="7634369"/>
                </a:lnTo>
                <a:lnTo>
                  <a:pt x="0" y="0"/>
                </a:lnTo>
                <a:close/>
              </a:path>
            </a:pathLst>
          </a:custGeom>
          <a:blipFill>
            <a:blip r:embed="rId3"/>
            <a:stretch>
              <a:fillRect l="-130400" t="-16151" r="-8066"/>
            </a:stretch>
          </a:blipFill>
        </p:spPr>
        <p:txBody>
          <a:bodyPr/>
          <a:lstStyle/>
          <a:p>
            <a:endParaRPr lang="en-US"/>
          </a:p>
        </p:txBody>
      </p:sp>
      <p:pic>
        <p:nvPicPr>
          <p:cNvPr id="10" name="Picture 9"/>
          <p:cNvPicPr>
            <a:picLocks noChangeAspect="1"/>
          </p:cNvPicPr>
          <p:nvPr/>
        </p:nvPicPr>
        <p:blipFill>
          <a:blip r:embed="rId4"/>
          <a:stretch>
            <a:fillRect/>
          </a:stretch>
        </p:blipFill>
        <p:spPr>
          <a:xfrm>
            <a:off x="5134522" y="838200"/>
            <a:ext cx="6836241" cy="5568163"/>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604" y="200446"/>
            <a:ext cx="10185991" cy="93788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ctr">
              <a:lnSpc>
                <a:spcPct val="120000"/>
              </a:lnSpc>
            </a:pPr>
            <a:r>
              <a:rPr lang="vi-VN" sz="2400" b="1" dirty="0">
                <a:solidFill>
                  <a:prstClr val="black"/>
                </a:solidFill>
                <a:latin typeface="Cambria" panose="02040503050406030204" pitchFamily="18" charset="0"/>
                <a:ea typeface="Cambria" panose="02040503050406030204" pitchFamily="18" charset="0"/>
              </a:rPr>
              <a:t>Việt Nam có 54 dân tộc cùng sinh sống.</a:t>
            </a:r>
            <a:r>
              <a:rPr lang="en-US" sz="2400" b="1" dirty="0">
                <a:solidFill>
                  <a:prstClr val="black"/>
                </a:solidFill>
                <a:latin typeface="Cambria" panose="02040503050406030204" pitchFamily="18" charset="0"/>
                <a:ea typeface="Cambria" panose="02040503050406030204" pitchFamily="18" charset="0"/>
              </a:rPr>
              <a:t> </a:t>
            </a:r>
            <a:r>
              <a:rPr lang="vi-VN" sz="2400" b="1" dirty="0">
                <a:solidFill>
                  <a:prstClr val="black"/>
                </a:solidFill>
                <a:latin typeface="Cambria" panose="02040503050406030204" pitchFamily="18" charset="0"/>
                <a:ea typeface="Cambria" panose="02040503050406030204" pitchFamily="18" charset="0"/>
              </a:rPr>
              <a:t>Mỗi dân tộc có bản sắc văn hóa riêng thể hiện qua ngôn ngữ, trang phục, ẩm thực, lễ hội...</a:t>
            </a:r>
          </a:p>
        </p:txBody>
      </p:sp>
      <p:pic>
        <p:nvPicPr>
          <p:cNvPr id="4" name="y2mate.com - Cộng đồng 54 dân tộc Việt Nam xếp theo số dân l GV Channel_360p">
            <a:hlinkClick r:id="" action="ppaction://media"/>
          </p:cNvPr>
          <p:cNvPicPr>
            <a:picLocks noChangeAspect="1"/>
          </p:cNvPicPr>
          <p:nvPr>
            <a:videoFile r:link="rId1"/>
            <p:extLst>
              <p:ext uri="{DAA4B4D4-6D71-4841-9C94-3DE7FCFB9230}">
                <p14:media xmlns:p14="http://schemas.microsoft.com/office/powerpoint/2010/main" r:embed="rId2">
                  <p14:trim st="9206"/>
                </p14:media>
              </p:ext>
            </p:extLst>
          </p:nvPr>
        </p:nvPicPr>
        <p:blipFill>
          <a:blip r:embed="rId4"/>
          <a:stretch>
            <a:fillRect/>
          </a:stretch>
        </p:blipFill>
        <p:spPr>
          <a:xfrm>
            <a:off x="1065617" y="1414129"/>
            <a:ext cx="9577573" cy="5387385"/>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7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3"/>
          <a:stretch>
            <a:fillRect/>
          </a:stretch>
        </p:blipFill>
        <p:spPr>
          <a:xfrm>
            <a:off x="406880" y="394217"/>
            <a:ext cx="3084843" cy="859611"/>
          </a:xfrm>
          <a:prstGeom prst="rect">
            <a:avLst/>
          </a:prstGeom>
        </p:spPr>
      </p:pic>
      <p:sp>
        <p:nvSpPr>
          <p:cNvPr id="8" name="Rectangle: Rounded Corners 7"/>
          <p:cNvSpPr/>
          <p:nvPr/>
        </p:nvSpPr>
        <p:spPr>
          <a:xfrm>
            <a:off x="818707" y="1860698"/>
            <a:ext cx="10738884" cy="297711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Theo kết quả Tổng điều tra dân số và nhà ở năm 2019 của Việt Nam, 10 dân tộc có số dân đông nhất ở nước ta lần lượt là Kinh, Tày, Thái, Hoa, Khơ-me (Khmer), Mường, Nùng, Mông, Dao, Gia Rai.</a:t>
            </a:r>
          </a:p>
        </p:txBody>
      </p:sp>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18158" y="2443024"/>
            <a:ext cx="110816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Hãy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đọc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hỏi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chọn</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cánh</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cửa</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ĐÚNG hay SAI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cho</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phù</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hợp</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giúp</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bạn</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nhỏ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về</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nhà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nhé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em</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chỉ</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có</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5 </a:t>
            </a:r>
            <a:r>
              <a:rPr kumimoji="0" lang="en-US" sz="4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giây</a:t>
            </a:r>
            <a:r>
              <a:rPr kumimoji="0" lang="en-US" sz="4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để</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suy</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nghĩ</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trả</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lời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mà</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thôi</a:t>
            </a:r>
            <a:r>
              <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p>
        </p:txBody>
      </p:sp>
      <p:pic>
        <p:nvPicPr>
          <p:cNvPr id="22" name="图片 14" descr="图层 7 拷贝"/>
          <p:cNvPicPr>
            <a:picLocks noChangeAspect="1"/>
          </p:cNvPicPr>
          <p:nvPr/>
        </p:nvPicPr>
        <p:blipFill>
          <a:blip r:embed="rId3"/>
          <a:stretch>
            <a:fillRect/>
          </a:stretch>
        </p:blipFill>
        <p:spPr>
          <a:xfrm flipH="1">
            <a:off x="1963737" y="5666752"/>
            <a:ext cx="1628775" cy="1182370"/>
          </a:xfrm>
          <a:prstGeom prst="rect">
            <a:avLst/>
          </a:prstGeom>
        </p:spPr>
      </p:pic>
      <p:pic>
        <p:nvPicPr>
          <p:cNvPr id="23" name="图片 15" descr="图层 9 拷贝"/>
          <p:cNvPicPr>
            <a:picLocks noChangeAspect="1"/>
          </p:cNvPicPr>
          <p:nvPr/>
        </p:nvPicPr>
        <p:blipFill>
          <a:blip r:embed="rId4"/>
          <a:stretch>
            <a:fillRect/>
          </a:stretch>
        </p:blipFill>
        <p:spPr>
          <a:xfrm>
            <a:off x="2923540" y="5179695"/>
            <a:ext cx="4750435" cy="1664335"/>
          </a:xfrm>
          <a:prstGeom prst="rect">
            <a:avLst/>
          </a:prstGeom>
        </p:spPr>
      </p:pic>
      <p:pic>
        <p:nvPicPr>
          <p:cNvPr id="25" name="图片 16" descr="图层 7 拷贝"/>
          <p:cNvPicPr>
            <a:picLocks noChangeAspect="1"/>
          </p:cNvPicPr>
          <p:nvPr/>
        </p:nvPicPr>
        <p:blipFill>
          <a:blip r:embed="rId3"/>
          <a:stretch>
            <a:fillRect/>
          </a:stretch>
        </p:blipFill>
        <p:spPr>
          <a:xfrm>
            <a:off x="-58309" y="5218308"/>
            <a:ext cx="2254885" cy="1638300"/>
          </a:xfrm>
          <a:prstGeom prst="rect">
            <a:avLst/>
          </a:prstGeom>
        </p:spPr>
      </p:pic>
      <p:pic>
        <p:nvPicPr>
          <p:cNvPr id="26" name="图片 22" descr="02"/>
          <p:cNvPicPr>
            <a:picLocks noChangeAspect="1"/>
          </p:cNvPicPr>
          <p:nvPr/>
        </p:nvPicPr>
        <p:blipFill>
          <a:blip r:embed="rId5"/>
          <a:srcRect l="43349" t="64262" r="16065" b="661"/>
          <a:stretch>
            <a:fillRect/>
          </a:stretch>
        </p:blipFill>
        <p:spPr>
          <a:xfrm>
            <a:off x="5883910" y="3352165"/>
            <a:ext cx="6308090" cy="3491865"/>
          </a:xfrm>
          <a:prstGeom prst="rect">
            <a:avLst/>
          </a:prstGeom>
        </p:spPr>
      </p:pic>
      <p:pic>
        <p:nvPicPr>
          <p:cNvPr id="27" name="图片 23" descr="图层 7 拷贝"/>
          <p:cNvPicPr>
            <a:picLocks noChangeAspect="1"/>
          </p:cNvPicPr>
          <p:nvPr/>
        </p:nvPicPr>
        <p:blipFill>
          <a:blip r:embed="rId3"/>
          <a:stretch>
            <a:fillRect/>
          </a:stretch>
        </p:blipFill>
        <p:spPr>
          <a:xfrm flipH="1">
            <a:off x="10300561" y="4810003"/>
            <a:ext cx="2816225" cy="2046605"/>
          </a:xfrm>
          <a:prstGeom prst="rect">
            <a:avLst/>
          </a:prstGeom>
        </p:spPr>
      </p:pic>
      <p:pic>
        <p:nvPicPr>
          <p:cNvPr id="2" name="Picture 1"/>
          <p:cNvPicPr>
            <a:picLocks noChangeAspect="1"/>
          </p:cNvPicPr>
          <p:nvPr/>
        </p:nvPicPr>
        <p:blipFill>
          <a:blip r:embed="rId6"/>
          <a:stretch>
            <a:fillRect/>
          </a:stretch>
        </p:blipFill>
        <p:spPr>
          <a:xfrm>
            <a:off x="0" y="453980"/>
            <a:ext cx="12162574" cy="2334970"/>
          </a:xfrm>
          <a:prstGeom prst="rect">
            <a:avLst/>
          </a:prstGeom>
        </p:spPr>
      </p:pic>
    </p:spTree>
    <p:custDataLst>
      <p:tags r:id="rId1"/>
    </p:custData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5274" y="768272"/>
            <a:ext cx="79116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3600" b="1" i="1"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1:</a:t>
            </a:r>
            <a:r>
              <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Việt</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Nam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có</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bao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nhiêu</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tộc</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54</a:t>
              </a: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b="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55</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1533851" y="142875"/>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dirty="0" err="1">
                      <a:solidFill>
                        <a:srgbClr val="934237"/>
                      </a:solidFill>
                      <a:latin typeface="Calibri" panose="020F0502020204030204"/>
                    </a:rPr>
                    <a:t>Đây</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là</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dân</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tộc</a:t>
                  </a:r>
                  <a:r>
                    <a:rPr lang="en-US" sz="4800" b="1" dirty="0">
                      <a:solidFill>
                        <a:srgbClr val="934237"/>
                      </a:solidFill>
                      <a:latin typeface="Calibri" panose="020F0502020204030204"/>
                    </a:rPr>
                    <a:t> </a:t>
                  </a:r>
                  <a:r>
                    <a:rPr lang="en-US" sz="4800" b="1" dirty="0" err="1">
                      <a:solidFill>
                        <a:srgbClr val="934237"/>
                      </a:solidFill>
                      <a:latin typeface="Calibri" panose="020F0502020204030204"/>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Tày</a:t>
              </a: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2" name="Picture 1"/>
          <p:cNvPicPr>
            <a:picLocks noChangeAspect="1"/>
          </p:cNvPicPr>
          <p:nvPr/>
        </p:nvPicPr>
        <p:blipFill>
          <a:blip r:embed="rId12"/>
          <a:stretch>
            <a:fillRect/>
          </a:stretch>
        </p:blipFill>
        <p:spPr>
          <a:xfrm>
            <a:off x="7781924" y="0"/>
            <a:ext cx="4505326" cy="4176520"/>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3655" y="698021"/>
            <a:ext cx="82339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2:</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Vua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Hàm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Nghi ban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Dụ</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Cần</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Vương</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năm</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bao </a:t>
            </a:r>
            <a:r>
              <a:rPr kumimoji="0" lang="en-US" sz="36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nhiêu</a:t>
            </a:r>
            <a:r>
              <a:rPr kumimoji="0" lang="en-US"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4429522" y="1462636"/>
            <a:ext cx="5390181" cy="4997222"/>
            <a:chOff x="6694257" y="1239352"/>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257" y="1239352"/>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7596090" y="3820319"/>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1885</a:t>
              </a:r>
            </a:p>
          </p:txBody>
        </p:sp>
      </p:grpSp>
      <p:grpSp>
        <p:nvGrpSpPr>
          <p:cNvPr id="4" name="Group 3"/>
          <p:cNvGrpSpPr/>
          <p:nvPr/>
        </p:nvGrpSpPr>
        <p:grpSpPr>
          <a:xfrm>
            <a:off x="-110885" y="1398841"/>
            <a:ext cx="5390181" cy="4997222"/>
            <a:chOff x="-110885" y="1398841"/>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85" y="1398841"/>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906336" y="3979808"/>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1895</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5274" y="768272"/>
            <a:ext cx="79116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Câu</a:t>
            </a:r>
            <a:r>
              <a:rPr kumimoji="0" lang="en-US" sz="3600" b="1" i="1"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3:</a:t>
            </a:r>
            <a:r>
              <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tộc</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nào</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có</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số</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dân</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đông</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 </a:t>
            </a:r>
            <a:r>
              <a:rPr kumimoji="0" lang="en-US" sz="3600" b="0" i="0" u="none" strike="noStrike" kern="1200" cap="none" spc="0" normalizeH="0" noProof="0" dirty="0" err="1">
                <a:ln>
                  <a:noFill/>
                </a:ln>
                <a:solidFill>
                  <a:srgbClr val="002060"/>
                </a:solidFill>
                <a:effectLst/>
                <a:uLnTx/>
                <a:uFillTx/>
                <a:latin typeface="UTM Avo" panose="02040603050506020204" pitchFamily="18" charset="0"/>
                <a:ea typeface="+mn-ea"/>
                <a:cs typeface="+mn-cs"/>
              </a:rPr>
              <a:t>nhất</a:t>
            </a:r>
            <a:r>
              <a:rPr kumimoji="0" lang="en-US" sz="3600" b="0" i="0" u="none" strike="noStrike" kern="1200" cap="none" spc="0" normalizeH="0" noProof="0" dirty="0">
                <a:ln>
                  <a:noFill/>
                </a:ln>
                <a:solidFill>
                  <a:srgbClr val="002060"/>
                </a:solidFill>
                <a:effectLst/>
                <a:uLnTx/>
                <a:uFillTx/>
                <a:latin typeface="UTM Avo" panose="02040603050506020204" pitchFamily="18" charset="0"/>
                <a:ea typeface="+mn-ea"/>
                <a:cs typeface="+mn-cs"/>
              </a:rPr>
              <a:t>?</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Kinh</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Dao</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6888" y="881074"/>
            <a:ext cx="487363" cy="487363"/>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9" name="Picture 8"/>
          <p:cNvPicPr>
            <a:picLocks noChangeAspect="1"/>
          </p:cNvPicPr>
          <p:nvPr/>
        </p:nvPicPr>
        <p:blipFill>
          <a:blip r:embed="rId5"/>
          <a:stretch>
            <a:fillRect/>
          </a:stretch>
        </p:blipFill>
        <p:spPr>
          <a:xfrm>
            <a:off x="7199775" y="990600"/>
            <a:ext cx="4543946" cy="5267401"/>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 name="Google Shape;770;p6"/>
          <p:cNvPicPr preferRelativeResize="0"/>
          <p:nvPr/>
        </p:nvPicPr>
        <p:blipFill rotWithShape="1">
          <a:blip r:embed="rId3"/>
          <a:srcRect t="24370"/>
          <a:stretch>
            <a:fillRect/>
          </a:stretch>
        </p:blipFill>
        <p:spPr>
          <a:xfrm>
            <a:off x="2955925" y="623570"/>
            <a:ext cx="7786370" cy="4473575"/>
          </a:xfrm>
          <a:prstGeom prst="rect">
            <a:avLst/>
          </a:prstGeom>
          <a:noFill/>
          <a:ln>
            <a:noFill/>
          </a:ln>
        </p:spPr>
      </p:pic>
      <p:pic>
        <p:nvPicPr>
          <p:cNvPr id="15" name="Google Shape;772;p6"/>
          <p:cNvPicPr preferRelativeResize="0"/>
          <p:nvPr/>
        </p:nvPicPr>
        <p:blipFill rotWithShape="1">
          <a:blip r:embed="rId4"/>
          <a:srcRect/>
          <a:stretch>
            <a:fillRect/>
          </a:stretch>
        </p:blipFill>
        <p:spPr>
          <a:xfrm>
            <a:off x="1167867" y="3343784"/>
            <a:ext cx="7315200" cy="3246120"/>
          </a:xfrm>
          <a:prstGeom prst="rect">
            <a:avLst/>
          </a:prstGeom>
          <a:noFill/>
          <a:ln>
            <a:noFill/>
          </a:ln>
        </p:spPr>
      </p:pic>
      <p:pic>
        <p:nvPicPr>
          <p:cNvPr id="16" name="Picture 15"/>
          <p:cNvPicPr>
            <a:picLocks noChangeAspect="1"/>
          </p:cNvPicPr>
          <p:nvPr/>
        </p:nvPicPr>
        <p:blipFill>
          <a:blip r:embed="rId5"/>
          <a:stretch>
            <a:fillRect/>
          </a:stretch>
        </p:blipFill>
        <p:spPr>
          <a:xfrm>
            <a:off x="3221156" y="1785556"/>
            <a:ext cx="6834208" cy="1755800"/>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8" y="254176"/>
            <a:ext cx="11574358"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p:cNvSpPr/>
          <p:nvPr/>
        </p:nvSpPr>
        <p:spPr>
          <a:xfrm>
            <a:off x="797442" y="1614577"/>
            <a:ext cx="7602279" cy="4040273"/>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quyết định đội được kể tên trước bằng cách tung đồng xu mặt sấp ngửa.</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4 đội chơi nhận số thứ tự của mình.</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của đội đầu tiên kể tên một dân tộc ở Việt Nam. HS số 1 của các đội lần lượt kể tên một dân tộc ở Việt Nam không trùng lặp. HS nối tiếp chơi cho đến hết. </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HS nói đúng được cộng 10 điểm. HS của đội nào nêu trùng tên sẽ trừ 10 điểm.</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Đội nào có số điểm cao nhất sẽ chiến thắng. </a:t>
            </a:r>
          </a:p>
        </p:txBody>
      </p:sp>
      <p:pic>
        <p:nvPicPr>
          <p:cNvPr id="14" name="Picture 13"/>
          <p:cNvPicPr>
            <a:picLocks noChangeAspect="1"/>
          </p:cNvPicPr>
          <p:nvPr/>
        </p:nvPicPr>
        <p:blipFill>
          <a:blip r:embed="rId3"/>
          <a:stretch>
            <a:fillRect/>
          </a:stretch>
        </p:blipFill>
        <p:spPr>
          <a:xfrm>
            <a:off x="7869297" y="2842215"/>
            <a:ext cx="4322703" cy="4322703"/>
          </a:xfrm>
          <a:prstGeom prst="rect">
            <a:avLst/>
          </a:prstGeom>
        </p:spPr>
      </p:pic>
      <p:pic>
        <p:nvPicPr>
          <p:cNvPr id="16" name="Picture 15"/>
          <p:cNvPicPr>
            <a:picLocks noChangeAspect="1"/>
          </p:cNvPicPr>
          <p:nvPr/>
        </p:nvPicPr>
        <p:blipFill>
          <a:blip r:embed="rId4"/>
          <a:stretch>
            <a:fillRect/>
          </a:stretch>
        </p:blipFill>
        <p:spPr>
          <a:xfrm>
            <a:off x="3249292" y="351324"/>
            <a:ext cx="3694496" cy="1072989"/>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12" t="-81087" r="-242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334107" y="254176"/>
            <a:ext cx="11766453" cy="6285705"/>
            <a:chOff x="0" y="0"/>
            <a:chExt cx="4537783" cy="2483241"/>
          </a:xfrm>
        </p:grpSpPr>
        <p:sp>
          <p:nvSpPr>
            <p:cNvPr id="4" name="Freeform 4"/>
            <p:cNvSpPr/>
            <p:nvPr/>
          </p:nvSpPr>
          <p:spPr>
            <a:xfrm>
              <a:off x="0" y="0"/>
              <a:ext cx="4537783" cy="2483241"/>
            </a:xfrm>
            <a:custGeom>
              <a:avLst/>
              <a:gdLst/>
              <a:ahLst/>
              <a:cxnLst/>
              <a:rect l="l" t="t" r="r" b="b"/>
              <a:pathLst>
                <a:path w="4537783" h="2483241">
                  <a:moveTo>
                    <a:pt x="22917" y="0"/>
                  </a:moveTo>
                  <a:lnTo>
                    <a:pt x="4514867" y="0"/>
                  </a:lnTo>
                  <a:cubicBezTo>
                    <a:pt x="4520945" y="0"/>
                    <a:pt x="4526773" y="2414"/>
                    <a:pt x="4531071" y="6712"/>
                  </a:cubicBezTo>
                  <a:cubicBezTo>
                    <a:pt x="4535369" y="11010"/>
                    <a:pt x="4537783" y="16839"/>
                    <a:pt x="4537783" y="22917"/>
                  </a:cubicBezTo>
                  <a:lnTo>
                    <a:pt x="4537783" y="2460325"/>
                  </a:lnTo>
                  <a:cubicBezTo>
                    <a:pt x="4537783" y="2472981"/>
                    <a:pt x="4527523" y="2483241"/>
                    <a:pt x="4514867" y="2483241"/>
                  </a:cubicBezTo>
                  <a:lnTo>
                    <a:pt x="22917" y="2483241"/>
                  </a:lnTo>
                  <a:cubicBezTo>
                    <a:pt x="10260" y="2483241"/>
                    <a:pt x="0" y="2472981"/>
                    <a:pt x="0" y="2460325"/>
                  </a:cubicBezTo>
                  <a:lnTo>
                    <a:pt x="0" y="22917"/>
                  </a:lnTo>
                  <a:cubicBezTo>
                    <a:pt x="0" y="10260"/>
                    <a:pt x="10260" y="0"/>
                    <a:pt x="22917" y="0"/>
                  </a:cubicBezTo>
                  <a:close/>
                </a:path>
              </a:pathLst>
            </a:custGeom>
            <a:solidFill>
              <a:srgbClr val="FFFFFF">
                <a:alpha val="9098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47625"/>
              <a:ext cx="4537783" cy="2530866"/>
            </a:xfrm>
            <a:prstGeom prst="rect">
              <a:avLst/>
            </a:prstGeom>
          </p:spPr>
          <p:txBody>
            <a:bodyPr lIns="33867" tIns="33867" rIns="33867" bIns="33867" rtlCol="0" anchor="ctr"/>
            <a:lstStyle/>
            <a:p>
              <a:pPr marL="0" marR="0" lvl="0" indent="0" algn="ctr" defTabSz="609600" rtl="0" eaLnBrk="1" fontAlgn="auto" latinLnBrk="0" hangingPunct="1">
                <a:lnSpc>
                  <a:spcPts val="1775"/>
                </a:lnSpc>
                <a:spcBef>
                  <a:spcPts val="0"/>
                </a:spcBef>
                <a:spcAft>
                  <a:spcPts val="0"/>
                </a:spcAft>
                <a:buClrTx/>
                <a:buSzTx/>
                <a:buFontTx/>
                <a:buNone/>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3" name="Picture 12" descr="54 Dân tộc, bao nhiêu ngôn ngữ?"/>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4683" y="1765544"/>
            <a:ext cx="8243837" cy="4293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4"/>
          <a:stretch>
            <a:fillRect/>
          </a:stretch>
        </p:blipFill>
        <p:spPr>
          <a:xfrm>
            <a:off x="2666339" y="649181"/>
            <a:ext cx="7071973" cy="987638"/>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Thái</a:t>
              </a: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4" name="Picture 3"/>
          <p:cNvPicPr>
            <a:picLocks noChangeAspect="1"/>
          </p:cNvPicPr>
          <p:nvPr/>
        </p:nvPicPr>
        <p:blipFill>
          <a:blip r:embed="rId12"/>
          <a:stretch>
            <a:fillRect/>
          </a:stretch>
        </p:blipFill>
        <p:spPr>
          <a:xfrm>
            <a:off x="7181850" y="344804"/>
            <a:ext cx="4943475" cy="3538833"/>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Kinh</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2" name="Picture 1"/>
          <p:cNvPicPr>
            <a:picLocks noChangeAspect="1"/>
          </p:cNvPicPr>
          <p:nvPr/>
        </p:nvPicPr>
        <p:blipFill>
          <a:blip r:embed="rId12"/>
          <a:stretch>
            <a:fillRect/>
          </a:stretch>
        </p:blipFill>
        <p:spPr>
          <a:xfrm>
            <a:off x="8158917" y="173990"/>
            <a:ext cx="4033083" cy="3521710"/>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Ba Na</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1"/>
          <a:stretch>
            <a:fillRect/>
          </a:stretch>
        </p:blipFill>
        <p:spPr>
          <a:xfrm>
            <a:off x="-1770775" y="1684394"/>
            <a:ext cx="487362" cy="487362"/>
          </a:xfrm>
          <a:prstGeom prst="rect">
            <a:avLst/>
          </a:prstGeom>
        </p:spPr>
      </p:pic>
      <p:pic>
        <p:nvPicPr>
          <p:cNvPr id="4" name="Picture 3"/>
          <p:cNvPicPr>
            <a:picLocks noChangeAspect="1"/>
          </p:cNvPicPr>
          <p:nvPr/>
        </p:nvPicPr>
        <p:blipFill>
          <a:blip r:embed="rId12"/>
          <a:stretch>
            <a:fillRect/>
          </a:stretch>
        </p:blipFill>
        <p:spPr>
          <a:xfrm>
            <a:off x="8078754" y="131445"/>
            <a:ext cx="3941795" cy="3802380"/>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p:cNvGrpSpPr/>
          <p:nvPr/>
        </p:nvGrpSpPr>
        <p:grpSpPr>
          <a:xfrm>
            <a:off x="695651" y="190500"/>
            <a:ext cx="6162349" cy="1406514"/>
            <a:chOff x="276551" y="145469"/>
            <a:chExt cx="11638897" cy="2431474"/>
          </a:xfrm>
        </p:grpSpPr>
        <p:grpSp>
          <p:nvGrpSpPr>
            <p:cNvPr id="30" name="Group 29"/>
            <p:cNvGrpSpPr/>
            <p:nvPr/>
          </p:nvGrpSpPr>
          <p:grpSpPr>
            <a:xfrm>
              <a:off x="276551" y="210263"/>
              <a:ext cx="11104267" cy="2366680"/>
              <a:chOff x="276551" y="210263"/>
              <a:chExt cx="11104267" cy="2366680"/>
            </a:xfrm>
          </p:grpSpPr>
          <p:grpSp>
            <p:nvGrpSpPr>
              <p:cNvPr id="8" name="Group 7"/>
              <p:cNvGrpSpPr/>
              <p:nvPr/>
            </p:nvGrpSpPr>
            <p:grpSpPr>
              <a:xfrm>
                <a:off x="830595" y="342061"/>
                <a:ext cx="10550223" cy="2234882"/>
                <a:chOff x="2057400" y="419101"/>
                <a:chExt cx="14773550" cy="1905000"/>
              </a:xfrm>
            </p:grpSpPr>
            <p:sp>
              <p:nvSpPr>
                <p:cNvPr id="10" name="Rectangle: Rounded Corners 9"/>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Đây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tộc</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nào</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p:cNvPicPr>
                <a:picLocks noChangeAspect="1"/>
              </p:cNvPicPr>
              <p:nvPr/>
            </p:nvPicPr>
            <p:blipFill>
              <a:blip r:embed="rId9"/>
              <a:stretch>
                <a:fillRect/>
              </a:stretch>
            </p:blipFill>
            <p:spPr>
              <a:xfrm>
                <a:off x="276551" y="210263"/>
                <a:ext cx="1370233" cy="1221108"/>
              </a:xfrm>
              <a:prstGeom prst="rect">
                <a:avLst/>
              </a:prstGeom>
            </p:spPr>
          </p:pic>
        </p:grpSp>
        <p:pic>
          <p:nvPicPr>
            <p:cNvPr id="15" name="Picture 14"/>
            <p:cNvPicPr>
              <a:picLocks noChangeAspect="1"/>
            </p:cNvPicPr>
            <p:nvPr/>
          </p:nvPicPr>
          <p:blipFill>
            <a:blip r:embed="rId10"/>
            <a:stretch>
              <a:fillRect/>
            </a:stretch>
          </p:blipFill>
          <p:spPr>
            <a:xfrm>
              <a:off x="10710103" y="145469"/>
              <a:ext cx="1205345" cy="1205345"/>
            </a:xfrm>
            <a:prstGeom prst="rect">
              <a:avLst/>
            </a:prstGeom>
          </p:spPr>
        </p:pic>
      </p:grpSp>
      <p:grpSp>
        <p:nvGrpSpPr>
          <p:cNvPr id="22" name="Group 21"/>
          <p:cNvGrpSpPr/>
          <p:nvPr/>
        </p:nvGrpSpPr>
        <p:grpSpPr>
          <a:xfrm>
            <a:off x="363184" y="2842274"/>
            <a:ext cx="7609241" cy="4015726"/>
            <a:chOff x="232563" y="2999147"/>
            <a:chExt cx="7609241" cy="4015726"/>
          </a:xfrm>
        </p:grpSpPr>
        <p:sp>
          <p:nvSpPr>
            <p:cNvPr id="5" name="Rectangle: Rounded Corners 4"/>
            <p:cNvSpPr/>
            <p:nvPr/>
          </p:nvSpPr>
          <p:spPr>
            <a:xfrm>
              <a:off x="3619806" y="4591949"/>
              <a:ext cx="4221998"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Dân tộc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Chăm</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11"/>
            <a:stretch>
              <a:fillRect/>
            </a:stretch>
          </p:blipFill>
          <p:spPr>
            <a:xfrm>
              <a:off x="232563" y="2999147"/>
              <a:ext cx="4015726" cy="4015726"/>
            </a:xfrm>
            <a:prstGeom prst="rect">
              <a:avLst/>
            </a:prstGeom>
          </p:spPr>
        </p:pic>
      </p:grpSp>
      <p:pic>
        <p:nvPicPr>
          <p:cNvPr id="29" name="Am-thanh-ve-dich-chien-thang-www_tiengdong_com">
            <a:hlinkClick r:id="" action="ppaction://media"/>
          </p:cNvPr>
          <p:cNvPicPr>
            <a:picLocks noChangeAspect="1"/>
          </p:cNvPicPr>
          <p:nvPr>
            <a:audioFile r:link="rId1"/>
            <p:extLst>
              <p:ext uri="{DAA4B4D4-6D71-4841-9C94-3DE7FCFB9230}">
                <p14:media xmlns:p14="http://schemas.microsoft.com/office/powerpoint/2010/main" r:embed="rId2">
                  <p14:trim st="1365" end="52398.667969"/>
                </p14:media>
              </p:ext>
            </p:extLst>
          </p:nvPr>
        </p:nvPicPr>
        <p:blipFill>
          <a:blip r:embed="rId12"/>
          <a:stretch>
            <a:fillRect/>
          </a:stretch>
        </p:blipFill>
        <p:spPr>
          <a:xfrm>
            <a:off x="-1770775" y="1684394"/>
            <a:ext cx="487362" cy="487362"/>
          </a:xfrm>
          <a:prstGeom prst="rect">
            <a:avLst/>
          </a:prstGeom>
        </p:spPr>
      </p:pic>
      <p:pic>
        <p:nvPicPr>
          <p:cNvPr id="2" name="Picture 1"/>
          <p:cNvPicPr>
            <a:picLocks noChangeAspect="1"/>
          </p:cNvPicPr>
          <p:nvPr/>
        </p:nvPicPr>
        <p:blipFill>
          <a:blip r:embed="rId13"/>
          <a:stretch>
            <a:fillRect/>
          </a:stretch>
        </p:blipFill>
        <p:spPr>
          <a:xfrm>
            <a:off x="7506417" y="255270"/>
            <a:ext cx="4466508" cy="3649980"/>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751497" y="0"/>
            <a:ext cx="5440503" cy="6960797"/>
            <a:chOff x="0" y="0"/>
            <a:chExt cx="2149335" cy="2749944"/>
          </a:xfrm>
        </p:grpSpPr>
        <p:sp>
          <p:nvSpPr>
            <p:cNvPr id="4" name="Freeform 4"/>
            <p:cNvSpPr/>
            <p:nvPr/>
          </p:nvSpPr>
          <p:spPr>
            <a:xfrm>
              <a:off x="0" y="0"/>
              <a:ext cx="2149335" cy="2749944"/>
            </a:xfrm>
            <a:custGeom>
              <a:avLst/>
              <a:gdLst/>
              <a:ahLst/>
              <a:cxnLst/>
              <a:rect l="l" t="t" r="r" b="b"/>
              <a:pathLst>
                <a:path w="2149335" h="2749944">
                  <a:moveTo>
                    <a:pt x="48383" y="0"/>
                  </a:moveTo>
                  <a:lnTo>
                    <a:pt x="2100952" y="0"/>
                  </a:lnTo>
                  <a:cubicBezTo>
                    <a:pt x="2127673" y="0"/>
                    <a:pt x="2149335" y="21662"/>
                    <a:pt x="2149335" y="48383"/>
                  </a:cubicBezTo>
                  <a:lnTo>
                    <a:pt x="2149335" y="2701562"/>
                  </a:lnTo>
                  <a:cubicBezTo>
                    <a:pt x="2149335" y="2728283"/>
                    <a:pt x="2127673" y="2749944"/>
                    <a:pt x="2100952" y="2749944"/>
                  </a:cubicBezTo>
                  <a:lnTo>
                    <a:pt x="48383" y="2749944"/>
                  </a:lnTo>
                  <a:cubicBezTo>
                    <a:pt x="21662" y="2749944"/>
                    <a:pt x="0" y="2728283"/>
                    <a:pt x="0" y="2701562"/>
                  </a:cubicBezTo>
                  <a:lnTo>
                    <a:pt x="0" y="48383"/>
                  </a:lnTo>
                  <a:cubicBezTo>
                    <a:pt x="0" y="21662"/>
                    <a:pt x="21662" y="0"/>
                    <a:pt x="48383" y="0"/>
                  </a:cubicBezTo>
                  <a:close/>
                </a:path>
              </a:pathLst>
            </a:custGeom>
            <a:solidFill>
              <a:srgbClr val="307229"/>
            </a:solidFill>
          </p:spPr>
          <p:txBody>
            <a:bodyPr/>
            <a:lstStyle/>
            <a:p>
              <a:endParaRPr lang="en-US"/>
            </a:p>
          </p:txBody>
        </p:sp>
        <p:sp>
          <p:nvSpPr>
            <p:cNvPr id="5" name="TextBox 5"/>
            <p:cNvSpPr txBox="1"/>
            <p:nvPr/>
          </p:nvSpPr>
          <p:spPr>
            <a:xfrm>
              <a:off x="0" y="-47625"/>
              <a:ext cx="2149335" cy="2797569"/>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8" name="Freeform 8"/>
          <p:cNvSpPr/>
          <p:nvPr/>
        </p:nvSpPr>
        <p:spPr>
          <a:xfrm rot="-614417" flipH="1">
            <a:off x="5030728" y="226475"/>
            <a:ext cx="2672996" cy="1396640"/>
          </a:xfrm>
          <a:custGeom>
            <a:avLst/>
            <a:gdLst/>
            <a:ahLst/>
            <a:cxnLst/>
            <a:rect l="l" t="t" r="r" b="b"/>
            <a:pathLst>
              <a:path w="4009494" h="2094960">
                <a:moveTo>
                  <a:pt x="4009493" y="0"/>
                </a:moveTo>
                <a:lnTo>
                  <a:pt x="0" y="0"/>
                </a:lnTo>
                <a:lnTo>
                  <a:pt x="0" y="2094960"/>
                </a:lnTo>
                <a:lnTo>
                  <a:pt x="4009493" y="2094960"/>
                </a:lnTo>
                <a:lnTo>
                  <a:pt x="4009493" y="0"/>
                </a:lnTo>
                <a:close/>
              </a:path>
            </a:pathLst>
          </a:custGeom>
          <a:blipFill>
            <a:blip r:embed="rId4"/>
            <a:stretch>
              <a:fillRect/>
            </a:stretch>
          </a:blipFill>
        </p:spPr>
        <p:txBody>
          <a:bodyPr/>
          <a:lstStyle/>
          <a:p>
            <a:endParaRPr lang="en-US"/>
          </a:p>
        </p:txBody>
      </p:sp>
      <p:pic>
        <p:nvPicPr>
          <p:cNvPr id="15" name="Picture 14"/>
          <p:cNvPicPr>
            <a:picLocks noChangeAspect="1"/>
          </p:cNvPicPr>
          <p:nvPr/>
        </p:nvPicPr>
        <p:blipFill>
          <a:blip r:embed="rId5"/>
          <a:stretch>
            <a:fillRect/>
          </a:stretch>
        </p:blipFill>
        <p:spPr>
          <a:xfrm>
            <a:off x="6661636" y="1660618"/>
            <a:ext cx="6030253" cy="4278066"/>
          </a:xfrm>
          <a:prstGeom prst="rect">
            <a:avLst/>
          </a:prstGeom>
        </p:spPr>
      </p:pic>
      <p:pic>
        <p:nvPicPr>
          <p:cNvPr id="10" name="Picture 9"/>
          <p:cNvPicPr>
            <a:picLocks noChangeAspect="1"/>
          </p:cNvPicPr>
          <p:nvPr/>
        </p:nvPicPr>
        <p:blipFill>
          <a:blip r:embed="rId6"/>
          <a:stretch>
            <a:fillRect/>
          </a:stretch>
        </p:blipFill>
        <p:spPr>
          <a:xfrm>
            <a:off x="7236680" y="1063488"/>
            <a:ext cx="4480948" cy="1201016"/>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3" name="Group 3"/>
          <p:cNvGrpSpPr/>
          <p:nvPr/>
        </p:nvGrpSpPr>
        <p:grpSpPr>
          <a:xfrm>
            <a:off x="685800" y="685800"/>
            <a:ext cx="5907114" cy="5486400"/>
            <a:chOff x="0" y="0"/>
            <a:chExt cx="2333675" cy="2167467"/>
          </a:xfrm>
        </p:grpSpPr>
        <p:sp>
          <p:nvSpPr>
            <p:cNvPr id="4"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5"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6" name="Freeform 6"/>
          <p:cNvSpPr/>
          <p:nvPr/>
        </p:nvSpPr>
        <p:spPr>
          <a:xfrm>
            <a:off x="7008355" y="1789948"/>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8" name="Picture 7"/>
          <p:cNvPicPr>
            <a:picLocks noChangeAspect="1"/>
          </p:cNvPicPr>
          <p:nvPr/>
        </p:nvPicPr>
        <p:blipFill>
          <a:blip r:embed="rId4"/>
          <a:stretch>
            <a:fillRect/>
          </a:stretch>
        </p:blipFill>
        <p:spPr>
          <a:xfrm>
            <a:off x="254000" y="946937"/>
            <a:ext cx="7413379" cy="5568163"/>
          </a:xfrm>
          <a:prstGeom prst="rect">
            <a:avLst/>
          </a:prstGeom>
        </p:spPr>
      </p:pic>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endParaRPr lang="en-US"/>
          </a:p>
        </p:txBody>
      </p:sp>
      <p:grpSp>
        <p:nvGrpSpPr>
          <p:cNvPr id="10" name="Group 3"/>
          <p:cNvGrpSpPr/>
          <p:nvPr/>
        </p:nvGrpSpPr>
        <p:grpSpPr>
          <a:xfrm>
            <a:off x="691866" y="664949"/>
            <a:ext cx="5907114" cy="5486400"/>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a:solidFill>
              <a:srgbClr val="21521C">
                <a:alpha val="90980"/>
              </a:srgbClr>
            </a:solidFill>
          </p:spPr>
          <p:txBody>
            <a:bodyPr/>
            <a:lstStyle/>
            <a:p>
              <a:endParaRPr lang="en-US"/>
            </a:p>
          </p:txBody>
        </p:sp>
        <p:sp>
          <p:nvSpPr>
            <p:cNvPr id="12" name="TextBox 5"/>
            <p:cNvSpPr txBox="1"/>
            <p:nvPr/>
          </p:nvSpPr>
          <p:spPr>
            <a:xfrm>
              <a:off x="0" y="-47625"/>
              <a:ext cx="2333675" cy="2215092"/>
            </a:xfrm>
            <a:prstGeom prst="rect">
              <a:avLst/>
            </a:prstGeom>
          </p:spPr>
          <p:txBody>
            <a:bodyPr lIns="33867" tIns="33867" rIns="33867" bIns="33867" rtlCol="0" anchor="ctr"/>
            <a:lstStyle/>
            <a:p>
              <a:pPr algn="ctr" defTabSz="609600">
                <a:lnSpc>
                  <a:spcPts val="1775"/>
                </a:lnSpc>
              </a:pPr>
              <a:endParaRPr sz="1200">
                <a:solidFill>
                  <a:prstClr val="black"/>
                </a:solidFill>
                <a:latin typeface="Calibri" panose="020F0502020204030204"/>
              </a:endParaRPr>
            </a:p>
          </p:txBody>
        </p:sp>
      </p:grpSp>
      <p:sp>
        <p:nvSpPr>
          <p:cNvPr id="13" name="Freeform 6"/>
          <p:cNvSpPr/>
          <p:nvPr/>
        </p:nvSpPr>
        <p:spPr>
          <a:xfrm>
            <a:off x="7014421" y="1769097"/>
            <a:ext cx="5183645" cy="5068053"/>
          </a:xfrm>
          <a:custGeom>
            <a:avLst/>
            <a:gdLst/>
            <a:ahLst/>
            <a:cxnLst/>
            <a:rect l="l" t="t" r="r" b="b"/>
            <a:pathLst>
              <a:path w="7775468" h="7602079">
                <a:moveTo>
                  <a:pt x="0" y="0"/>
                </a:moveTo>
                <a:lnTo>
                  <a:pt x="7775468" y="0"/>
                </a:lnTo>
                <a:lnTo>
                  <a:pt x="7775468" y="7602079"/>
                </a:lnTo>
                <a:lnTo>
                  <a:pt x="0" y="7602079"/>
                </a:lnTo>
                <a:lnTo>
                  <a:pt x="0" y="0"/>
                </a:lnTo>
                <a:close/>
              </a:path>
            </a:pathLst>
          </a:custGeom>
          <a:blipFill>
            <a:blip r:embed="rId3"/>
            <a:stretch>
              <a:fillRect l="-7654" t="-15729" r="-118643"/>
            </a:stretch>
          </a:blipFill>
        </p:spPr>
        <p:txBody>
          <a:bodyPr/>
          <a:lstStyle/>
          <a:p>
            <a:endParaRPr lang="en-US"/>
          </a:p>
        </p:txBody>
      </p:sp>
      <p:pic>
        <p:nvPicPr>
          <p:cNvPr id="14" name="Picture 13"/>
          <p:cNvPicPr>
            <a:picLocks noChangeAspect="1"/>
          </p:cNvPicPr>
          <p:nvPr/>
        </p:nvPicPr>
        <p:blipFill>
          <a:blip r:embed="rId4"/>
          <a:stretch>
            <a:fillRect/>
          </a:stretch>
        </p:blipFill>
        <p:spPr>
          <a:xfrm>
            <a:off x="260066" y="926087"/>
            <a:ext cx="7413379" cy="5568163"/>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77</TotalTime>
  <Words>1712</Words>
  <Application>Microsoft Office PowerPoint</Application>
  <PresentationFormat>Widescreen</PresentationFormat>
  <Paragraphs>69</Paragraphs>
  <Slides>35</Slides>
  <Notes>11</Notes>
  <HiddenSlides>3</HiddenSlides>
  <MMClips>10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35</vt:i4>
      </vt:variant>
    </vt:vector>
  </HeadingPairs>
  <TitlesOfParts>
    <vt:vector size="48" baseType="lpstr">
      <vt:lpstr>Arial</vt:lpstr>
      <vt:lpstr>Calibri</vt:lpstr>
      <vt:lpstr>Calibri Light</vt:lpstr>
      <vt:lpstr>Cambria</vt:lpstr>
      <vt:lpstr>Helvetica Neue</vt:lpstr>
      <vt:lpstr>Lora</vt:lpstr>
      <vt:lpstr>Open Sans</vt:lpstr>
      <vt:lpstr>Roboto</vt:lpstr>
      <vt:lpstr>Times New Roman</vt:lpstr>
      <vt:lpstr>UTM Avo</vt:lpstr>
      <vt:lpstr>1_Office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thaom</dc:creator>
  <dc:description>9Slide.vn</dc:description>
  <cp:lastModifiedBy>Thao Dao Thi Thu</cp:lastModifiedBy>
  <cp:revision>58</cp:revision>
  <dcterms:created xsi:type="dcterms:W3CDTF">2024-07-19T12:50:00Z</dcterms:created>
  <dcterms:modified xsi:type="dcterms:W3CDTF">2024-10-11T09:26:11Z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8A9FAD6153C5490D910CF89FBB144925_12</vt:lpwstr>
  </property>
  <property fmtid="{D5CDD505-2E9C-101B-9397-08002B2CF9AE}" pid="3" name="KSOProductBuildVer">
    <vt:lpwstr>1033-12.2.0.17562</vt:lpwstr>
  </property>
</Properties>
</file>