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3" r:id="rId2"/>
    <p:sldId id="270" r:id="rId3"/>
    <p:sldId id="256" r:id="rId4"/>
    <p:sldId id="352" r:id="rId5"/>
    <p:sldId id="272" r:id="rId6"/>
    <p:sldId id="266" r:id="rId7"/>
    <p:sldId id="267" r:id="rId8"/>
    <p:sldId id="273" r:id="rId9"/>
    <p:sldId id="274" r:id="rId10"/>
    <p:sldId id="275" r:id="rId11"/>
    <p:sldId id="353" r:id="rId12"/>
    <p:sldId id="276" r:id="rId13"/>
    <p:sldId id="290" r:id="rId14"/>
    <p:sldId id="277" r:id="rId15"/>
    <p:sldId id="354" r:id="rId16"/>
    <p:sldId id="355" r:id="rId17"/>
    <p:sldId id="356" r:id="rId18"/>
    <p:sldId id="291" r:id="rId19"/>
    <p:sldId id="333" r:id="rId20"/>
    <p:sldId id="361" r:id="rId21"/>
    <p:sldId id="363" r:id="rId22"/>
    <p:sldId id="362" r:id="rId23"/>
    <p:sldId id="334" r:id="rId24"/>
    <p:sldId id="365" r:id="rId25"/>
    <p:sldId id="364" r:id="rId26"/>
    <p:sldId id="357" r:id="rId27"/>
    <p:sldId id="316" r:id="rId28"/>
    <p:sldId id="311" r:id="rId29"/>
    <p:sldId id="366" r:id="rId30"/>
    <p:sldId id="367" r:id="rId31"/>
    <p:sldId id="340" r:id="rId32"/>
    <p:sldId id="368" r:id="rId33"/>
    <p:sldId id="319" r:id="rId34"/>
    <p:sldId id="341" r:id="rId35"/>
    <p:sldId id="342" r:id="rId36"/>
    <p:sldId id="305"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1B6169"/>
    <a:srgbClr val="C00000"/>
    <a:srgbClr val="434168"/>
    <a:srgbClr val="30353A"/>
    <a:srgbClr val="70523D"/>
    <a:srgbClr val="D19C73"/>
    <a:srgbClr val="5F3D2A"/>
    <a:srgbClr val="5D6088"/>
    <a:srgbClr val="FFEA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2147" autoAdjust="0"/>
  </p:normalViewPr>
  <p:slideViewPr>
    <p:cSldViewPr snapToGrid="0">
      <p:cViewPr>
        <p:scale>
          <a:sx n="65" d="100"/>
          <a:sy n="65" d="100"/>
        </p:scale>
        <p:origin x="797" y="17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79868-CE04-427D-92D0-8DEE618253B2}" type="datetimeFigureOut">
              <a:rPr lang="en-US" smtClean="0"/>
              <a:t>12/25/2021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7ECF9-7B74-4888-8373-840EA7D67BA6}" type="slidenum">
              <a:rPr lang="en-US" smtClean="0"/>
              <a:t>‹#›</a:t>
            </a:fld>
            <a:endParaRPr lang="en-US"/>
          </a:p>
        </p:txBody>
      </p:sp>
    </p:spTree>
    <p:extLst>
      <p:ext uri="{BB962C8B-B14F-4D97-AF65-F5344CB8AC3E}">
        <p14:creationId xmlns:p14="http://schemas.microsoft.com/office/powerpoint/2010/main" val="15269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rgbClr val="080808"/>
                </a:solidFill>
                <a:effectLst>
                  <a:outerShdw blurRad="38100" dist="38100" dir="2700000" algn="tl">
                    <a:srgbClr val="FFFFFF"/>
                  </a:outerShdw>
                </a:effectLst>
              </a:rPr>
              <a:t>Bài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tập</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đọc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hôm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trước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nói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về</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cuộc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sống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đói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nghèo</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lạc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hậu</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của</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bà</a:t>
            </a:r>
            <a:r>
              <a:rPr lang="en-US" altLang="en-US" sz="1200" dirty="0">
                <a:solidFill>
                  <a:srgbClr val="080808"/>
                </a:solidFill>
                <a:effectLst>
                  <a:outerShdw blurRad="38100" dist="38100" dir="2700000" algn="tl">
                    <a:srgbClr val="FFFFFF"/>
                  </a:outerShdw>
                </a:effectLst>
              </a:rPr>
              <a:t> con </a:t>
            </a:r>
            <a:r>
              <a:rPr lang="en-US" altLang="en-US" sz="1200" dirty="0" err="1">
                <a:solidFill>
                  <a:srgbClr val="080808"/>
                </a:solidFill>
                <a:effectLst>
                  <a:outerShdw blurRad="38100" dist="38100" dir="2700000" algn="tl">
                    <a:srgbClr val="FFFFFF"/>
                  </a:outerShdw>
                </a:effectLst>
              </a:rPr>
              <a:t>vùng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cao</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Hôm</a:t>
            </a:r>
            <a:r>
              <a:rPr lang="en-US" altLang="en-US" sz="1200" dirty="0">
                <a:solidFill>
                  <a:srgbClr val="080808"/>
                </a:solidFill>
                <a:effectLst>
                  <a:outerShdw blurRad="38100" dist="38100" dir="2700000" algn="tl">
                    <a:srgbClr val="FFFFFF"/>
                  </a:outerShdw>
                </a:effectLst>
              </a:rPr>
              <a:t> nay ,</a:t>
            </a:r>
            <a:r>
              <a:rPr lang="en-US" altLang="en-US" sz="1200" dirty="0" err="1">
                <a:solidFill>
                  <a:srgbClr val="080808"/>
                </a:solidFill>
                <a:effectLst>
                  <a:outerShdw blurRad="38100" dist="38100" dir="2700000" algn="tl">
                    <a:srgbClr val="FFFFFF"/>
                  </a:outerShdw>
                </a:effectLst>
              </a:rPr>
              <a:t>chúng</a:t>
            </a:r>
            <a:r>
              <a:rPr lang="en-US" altLang="en-US" sz="1200" dirty="0">
                <a:solidFill>
                  <a:srgbClr val="080808"/>
                </a:solidFill>
                <a:effectLst>
                  <a:outerShdw blurRad="38100" dist="38100" dir="2700000" algn="tl">
                    <a:srgbClr val="FFFFFF"/>
                  </a:outerShdw>
                </a:effectLst>
              </a:rPr>
              <a:t> ta </a:t>
            </a:r>
            <a:r>
              <a:rPr lang="en-US" altLang="en-US" sz="1200" dirty="0" err="1">
                <a:solidFill>
                  <a:srgbClr val="080808"/>
                </a:solidFill>
                <a:effectLst>
                  <a:outerShdw blurRad="38100" dist="38100" dir="2700000" algn="tl">
                    <a:srgbClr val="FFFFFF"/>
                  </a:outerShdw>
                </a:effectLst>
              </a:rPr>
              <a:t>tìm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hiểu</a:t>
            </a:r>
            <a:r>
              <a:rPr lang="en-US" altLang="en-US" sz="1200" dirty="0">
                <a:solidFill>
                  <a:srgbClr val="080808"/>
                </a:solidFill>
                <a:effectLst>
                  <a:outerShdw blurRad="38100" dist="38100" dir="2700000" algn="tl">
                    <a:srgbClr val="FFFFFF"/>
                  </a:outerShdw>
                </a:effectLst>
              </a:rPr>
              <a:t> qua </a:t>
            </a:r>
            <a:r>
              <a:rPr lang="en-US" altLang="en-US" sz="1200" dirty="0" err="1">
                <a:solidFill>
                  <a:srgbClr val="080808"/>
                </a:solidFill>
                <a:effectLst>
                  <a:outerShdw blurRad="38100" dist="38100" dir="2700000" algn="tl">
                    <a:srgbClr val="FFFFFF"/>
                  </a:outerShdw>
                </a:effectLst>
              </a:rPr>
              <a:t>bài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Ngu</a:t>
            </a:r>
            <a:r>
              <a:rPr lang="en-US" altLang="en-US" sz="1200" dirty="0">
                <a:solidFill>
                  <a:srgbClr val="080808"/>
                </a:solidFill>
                <a:effectLst>
                  <a:outerShdw blurRad="38100" dist="38100" dir="2700000" algn="tl">
                    <a:srgbClr val="FFFFFF"/>
                  </a:outerShdw>
                </a:effectLst>
              </a:rPr>
              <a:t> Công </a:t>
            </a:r>
            <a:r>
              <a:rPr lang="en-US" altLang="en-US" sz="1200" dirty="0" err="1">
                <a:solidFill>
                  <a:srgbClr val="080808"/>
                </a:solidFill>
                <a:effectLst>
                  <a:outerShdw blurRad="38100" dist="38100" dir="2700000" algn="tl">
                    <a:srgbClr val="FFFFFF"/>
                  </a:outerShdw>
                </a:effectLst>
              </a:rPr>
              <a:t>xã</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Trịnh</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Tường</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nói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về</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một</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nhân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vật</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có</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đức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tính</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kiên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trì</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có</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khả</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năng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tạo</a:t>
            </a:r>
            <a:r>
              <a:rPr lang="en-US" altLang="en-US" sz="1200" dirty="0">
                <a:solidFill>
                  <a:srgbClr val="080808"/>
                </a:solidFill>
                <a:effectLst>
                  <a:outerShdw blurRad="38100" dist="38100" dir="2700000" algn="tl">
                    <a:srgbClr val="FFFFFF"/>
                  </a:outerShdw>
                </a:effectLst>
              </a:rPr>
              <a:t> ra </a:t>
            </a:r>
            <a:r>
              <a:rPr lang="en-US" altLang="en-US" sz="1200" dirty="0" err="1">
                <a:solidFill>
                  <a:srgbClr val="080808"/>
                </a:solidFill>
                <a:effectLst>
                  <a:outerShdw blurRad="38100" dist="38100" dir="2700000" algn="tl">
                    <a:srgbClr val="FFFFFF"/>
                  </a:outerShdw>
                </a:effectLst>
              </a:rPr>
              <a:t>tập</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quán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trồng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lúa</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nước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trên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ruộng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bậc</a:t>
            </a:r>
            <a:r>
              <a:rPr lang="en-US" altLang="en-US" sz="1200" dirty="0">
                <a:solidFill>
                  <a:srgbClr val="080808"/>
                </a:solidFill>
                <a:effectLst>
                  <a:outerShdw blurRad="38100" dist="38100" dir="2700000" algn="tl">
                    <a:srgbClr val="FFFFFF"/>
                  </a:outerShdw>
                </a:effectLst>
              </a:rPr>
              <a:t> thang </a:t>
            </a:r>
            <a:r>
              <a:rPr lang="en-US" altLang="en-US" sz="1200" dirty="0" err="1">
                <a:solidFill>
                  <a:srgbClr val="080808"/>
                </a:solidFill>
                <a:effectLst>
                  <a:outerShdw blurRad="38100" dist="38100" dir="2700000" algn="tl">
                    <a:srgbClr val="FFFFFF"/>
                  </a:outerShdw>
                </a:effectLst>
              </a:rPr>
              <a:t>nhằm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xóa</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đói</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giảm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nghèo</a:t>
            </a:r>
            <a:r>
              <a:rPr lang="en-US" altLang="en-US" sz="1200" dirty="0">
                <a:solidFill>
                  <a:srgbClr val="080808"/>
                </a:solidFill>
                <a:effectLst>
                  <a:outerShdw blurRad="38100" dist="38100" dir="2700000" algn="tl">
                    <a:srgbClr val="FFFFFF"/>
                  </a:outerShdw>
                </a:effectLst>
              </a:rPr>
              <a:t> .</a:t>
            </a:r>
          </a:p>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6</a:t>
            </a:fld>
            <a:endParaRPr lang="en-US"/>
          </a:p>
        </p:txBody>
      </p:sp>
    </p:spTree>
    <p:extLst>
      <p:ext uri="{BB962C8B-B14F-4D97-AF65-F5344CB8AC3E}">
        <p14:creationId xmlns:p14="http://schemas.microsoft.com/office/powerpoint/2010/main" val="427690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21</a:t>
            </a:fld>
            <a:endParaRPr lang="en-US"/>
          </a:p>
        </p:txBody>
      </p:sp>
    </p:spTree>
    <p:extLst>
      <p:ext uri="{BB962C8B-B14F-4D97-AF65-F5344CB8AC3E}">
        <p14:creationId xmlns:p14="http://schemas.microsoft.com/office/powerpoint/2010/main" val="197987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23</a:t>
            </a:fld>
            <a:endParaRPr lang="en-US"/>
          </a:p>
        </p:txBody>
      </p:sp>
    </p:spTree>
    <p:extLst>
      <p:ext uri="{BB962C8B-B14F-4D97-AF65-F5344CB8AC3E}">
        <p14:creationId xmlns:p14="http://schemas.microsoft.com/office/powerpoint/2010/main" val="170086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24</a:t>
            </a:fld>
            <a:endParaRPr lang="en-US"/>
          </a:p>
        </p:txBody>
      </p:sp>
    </p:spTree>
    <p:extLst>
      <p:ext uri="{BB962C8B-B14F-4D97-AF65-F5344CB8AC3E}">
        <p14:creationId xmlns:p14="http://schemas.microsoft.com/office/powerpoint/2010/main" val="15190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arial" panose="020B0604020202020204" pitchFamily="34" charset="0"/>
              </a:rPr>
              <a:t>- Hải Thượng Lãn Ông Lê Hữu Trác là một đại danh y tài năng xuất chúng hết lòng thương yêu người bệnh, một nhân cách cao thượng, một nhà tư tưởng lớn ở thế kỷ XVIII và là một danh nhân văn hóa thế giới.</a:t>
            </a:r>
            <a:br>
              <a:rPr lang="vi-VN" dirty="0"/>
            </a:br>
            <a:r>
              <a:rPr lang="vi-VN" dirty="0"/>
              <a:t>- </a:t>
            </a:r>
            <a:r>
              <a:rPr lang="vi-VN" b="0" i="0" dirty="0">
                <a:solidFill>
                  <a:srgbClr val="333333"/>
                </a:solidFill>
                <a:effectLst/>
                <a:latin typeface="arial" panose="020B0604020202020204" pitchFamily="34" charset="0"/>
              </a:rPr>
              <a:t>Ông luôn tâm niệm “Đạo làm thuốc là một nhân thuật chuyên lo tính mạng con người, phải lo cái lo của người, vui cái vui của người, chỉ việc cứu người làm nhiệm vụ của mình không mưu lợi kể công” Và suốt quãng đời của ông phấn đấu không mệt mỏi để thực hiện ước vọng cao cả của mình.</a:t>
            </a:r>
          </a:p>
          <a:p>
            <a:r>
              <a:rPr lang="vi-VN" dirty="0"/>
              <a:t>- </a:t>
            </a:r>
            <a:r>
              <a:rPr lang="vi-VN" b="0" i="0" dirty="0">
                <a:solidFill>
                  <a:srgbClr val="333333"/>
                </a:solidFill>
                <a:effectLst/>
                <a:latin typeface="arial" panose="020B0604020202020204" pitchFamily="34" charset="0"/>
              </a:rPr>
              <a:t>Con người thầy thuốc là vậy mà con người xã hội trong ông cũng là tấm gương lớn về nhân cách. Hải Thượng Lãn Ông là hiện thân của tấm lòng cương trực, chí khí thanh cao, không màng công danh phú quý, không nịnh hót kẻ giàu sang.</a:t>
            </a:r>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25</a:t>
            </a:fld>
            <a:endParaRPr lang="en-US"/>
          </a:p>
        </p:txBody>
      </p:sp>
    </p:spTree>
    <p:extLst>
      <p:ext uri="{BB962C8B-B14F-4D97-AF65-F5344CB8AC3E}">
        <p14:creationId xmlns:p14="http://schemas.microsoft.com/office/powerpoint/2010/main" val="159688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27</a:t>
            </a:fld>
            <a:endParaRPr lang="en-US"/>
          </a:p>
        </p:txBody>
      </p:sp>
    </p:spTree>
    <p:extLst>
      <p:ext uri="{BB962C8B-B14F-4D97-AF65-F5344CB8AC3E}">
        <p14:creationId xmlns:p14="http://schemas.microsoft.com/office/powerpoint/2010/main" val="86660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34</a:t>
            </a:fld>
            <a:endParaRPr lang="en-US"/>
          </a:p>
        </p:txBody>
      </p:sp>
    </p:spTree>
    <p:extLst>
      <p:ext uri="{BB962C8B-B14F-4D97-AF65-F5344CB8AC3E}">
        <p14:creationId xmlns:p14="http://schemas.microsoft.com/office/powerpoint/2010/main" val="321335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i="0" dirty="0">
                <a:solidFill>
                  <a:srgbClr val="222222"/>
                </a:solidFill>
                <a:effectLst/>
                <a:latin typeface="Roboto" panose="02000000000000000000" pitchFamily="2" charset="0"/>
              </a:rPr>
              <a:t>Tuổi cao, gương sáng, ông Phàn Phù Lìn giờ đây đã trở thành một lão nông có uy tín nhất trên đỉnh rừng này. Không chỉ làm kinh tế giỏi, nhiều năm liền tham gia công tác Mặt trận Tổ quốc của xã, ông còn là tấm gương sáng về nuôi dạy con cái, gìn giữ gia phong, bản sắc văn hóa tốt đẹp của dân tộc mình. Gia đình năm con của ông đều là những hộ sản xuất giỏi, gương mẫu của địa phương.</a:t>
            </a:r>
            <a:endParaRPr lang="en-US" dirty="0"/>
          </a:p>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35</a:t>
            </a:fld>
            <a:endParaRPr lang="en-US"/>
          </a:p>
        </p:txBody>
      </p:sp>
    </p:spTree>
    <p:extLst>
      <p:ext uri="{BB962C8B-B14F-4D97-AF65-F5344CB8AC3E}">
        <p14:creationId xmlns:p14="http://schemas.microsoft.com/office/powerpoint/2010/main" val="301762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5437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8288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6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4182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60378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6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75158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027385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0298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91760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6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95548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397616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6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9955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7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890781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5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674584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5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45023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5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098776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5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90241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5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1543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5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7804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81411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5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24636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670760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78413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56573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4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833705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759953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73912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52535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4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82615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4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97346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4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421258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4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206494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4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713709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4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033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407174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95270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345601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3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555215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639325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3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43787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3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15529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94628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62602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81084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28810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445419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40277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196451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25498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99852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6449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659043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36740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60626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0752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7259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64807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639257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290966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252606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13527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360957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38820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21726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130479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6733694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0473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67680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140059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923798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67020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075748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7117803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3154258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651414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0501202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031964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59C8D-DA68-49CC-8546-48DF29861FC2}"/>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1646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9787144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59C8D-DA68-49CC-8546-48DF29861FC2}"/>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786125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59C8D-DA68-49CC-8546-48DF29861FC2}"/>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647308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4672-3E25-4D10-B197-F6586BB67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3B376-0C15-4AB3-B21D-DC1A991C7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0171F-37C5-4F09-BD7E-D01654D57CAD}"/>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9DBF06C9-AFDB-4C85-BCBD-58E1CED71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4B4F6-4320-491D-BC6B-3CCD2F58930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026985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414C-A57C-4AC3-8603-9C294B6B6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562B5-846E-4EB2-B00C-C310C4937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098567-CDCE-49E9-8A69-42C9553F4D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FFA408-EE09-494A-BA35-BB1AE2164394}"/>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6" name="Footer Placeholder 5">
            <a:extLst>
              <a:ext uri="{FF2B5EF4-FFF2-40B4-BE49-F238E27FC236}">
                <a16:creationId xmlns:a16="http://schemas.microsoft.com/office/drawing/2014/main" id="{E1B19354-DD54-4815-9491-48B1D6679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97530-B268-4F59-B74A-BCC8BDD4FE4F}"/>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5959175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A52A-2E7B-457F-9A57-45EE711E55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3726E-80BC-418B-91A8-9429A6B99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88D4B0-581D-49E2-9E4F-8056F01AF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042C93-1F90-4D95-ADA6-82EC920160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9F3284-D4B8-4378-A71E-9D41431AFF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E4A801-D223-4B55-96D8-8D788B2F4515}"/>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8" name="Footer Placeholder 7">
            <a:extLst>
              <a:ext uri="{FF2B5EF4-FFF2-40B4-BE49-F238E27FC236}">
                <a16:creationId xmlns:a16="http://schemas.microsoft.com/office/drawing/2014/main" id="{316E2E98-DA5B-4AE6-8E23-26B006D39E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BCBD43-249B-4FAE-8FA8-11ACBE750F4D}"/>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1695237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9254-A3B2-4BFE-82FB-FD4B04C953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93C848-B03D-4D80-B768-11A0487BE37E}"/>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4" name="Footer Placeholder 3">
            <a:extLst>
              <a:ext uri="{FF2B5EF4-FFF2-40B4-BE49-F238E27FC236}">
                <a16:creationId xmlns:a16="http://schemas.microsoft.com/office/drawing/2014/main" id="{225EA4A9-607F-47C3-9DFA-8EF5BFE4B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1DB962-0473-4E46-80ED-DBAE510162B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6670159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D98F6-D59C-4396-BACA-94041BC99CA8}"/>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3" name="Footer Placeholder 2">
            <a:extLst>
              <a:ext uri="{FF2B5EF4-FFF2-40B4-BE49-F238E27FC236}">
                <a16:creationId xmlns:a16="http://schemas.microsoft.com/office/drawing/2014/main" id="{89244635-DBB5-45F5-8A6B-A340CF59DE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18D7A-0C8C-437F-91F5-500E48EA5969}"/>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7609578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F2BD-6633-4141-938F-DE733D1B5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238D72-F7D8-4E8D-9615-792803E38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49D798-3970-4B79-8DD2-E7D0BD4B4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E4FBE6-91CC-436C-A7DA-67455D534171}"/>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6" name="Footer Placeholder 5">
            <a:extLst>
              <a:ext uri="{FF2B5EF4-FFF2-40B4-BE49-F238E27FC236}">
                <a16:creationId xmlns:a16="http://schemas.microsoft.com/office/drawing/2014/main" id="{43445B9F-8996-4B6E-9829-75ED356F4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63F7F-215A-402B-988D-FD2380CFC4D8}"/>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65967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D3D9-B867-4D29-977F-AC1A199A8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8CABD-481B-4964-BDB8-B8C20A874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FC7FF9-126C-46D4-88F1-6F5CA7046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7C2E2B-BEAE-4021-8D20-5B31B184232D}"/>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6" name="Footer Placeholder 5">
            <a:extLst>
              <a:ext uri="{FF2B5EF4-FFF2-40B4-BE49-F238E27FC236}">
                <a16:creationId xmlns:a16="http://schemas.microsoft.com/office/drawing/2014/main" id="{72C8F95B-CD91-4639-9337-59266AFEF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48E4F-4627-4B1C-88A4-1DCCDEF7BB8F}"/>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43512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D988-B889-4C7F-8F93-71DE6E770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22E68-4F48-4D52-BE34-28A4D739F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5FB6C-DA1E-4500-AAC0-69ABBDECD33C}"/>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D542E0D0-A04D-4405-AA01-C6C3FFD32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7FAD3-620E-48CB-847D-56AA1243AC4E}"/>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23573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7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7986447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955CBE-1544-4210-BA4F-74ACC4FA58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AE83F2-6223-4E8E-9E7F-A2FF935BB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C641D-D070-477E-83E4-C63DA04FD31B}"/>
              </a:ext>
            </a:extLst>
          </p:cNvPr>
          <p:cNvSpPr>
            <a:spLocks noGrp="1"/>
          </p:cNvSpPr>
          <p:nvPr>
            <p:ph type="dt" sz="half" idx="10"/>
          </p:nvPr>
        </p:nvSpPr>
        <p:spPr/>
        <p:txBody>
          <a:body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21DDB4DE-EE68-49C0-9B0A-B1419D6C8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2E989-7D0C-4483-A8AE-AAAFE7DE6490}"/>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6427251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D1E868-8957-4843-B096-D1B7D6D86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2F262-E95C-4027-9BE0-A9D18C6D8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F2F88-FDE5-4B56-92B2-483997366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AB73B-C91D-406C-BC15-137C21951D2E}" type="datetimeFigureOut">
              <a:rPr lang="en-US" smtClean="0"/>
              <a:t>12/25/2021</a:t>
            </a:fld>
            <a:endParaRPr lang="en-US"/>
          </a:p>
        </p:txBody>
      </p:sp>
      <p:sp>
        <p:nvSpPr>
          <p:cNvPr id="5" name="Footer Placeholder 4">
            <a:extLst>
              <a:ext uri="{FF2B5EF4-FFF2-40B4-BE49-F238E27FC236}">
                <a16:creationId xmlns:a16="http://schemas.microsoft.com/office/drawing/2014/main" id="{EB9D5A8A-0295-402E-9627-E36034007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0DB62A-43AF-4455-8559-FD62C5547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D661D-DE22-421F-8477-66DA05DDACAA}" type="slidenum">
              <a:rPr lang="en-US" smtClean="0"/>
              <a:t>‹#›</a:t>
            </a:fld>
            <a:endParaRPr lang="en-US"/>
          </a:p>
        </p:txBody>
      </p:sp>
    </p:spTree>
    <p:extLst>
      <p:ext uri="{BB962C8B-B14F-4D97-AF65-F5344CB8AC3E}">
        <p14:creationId xmlns:p14="http://schemas.microsoft.com/office/powerpoint/2010/main" val="506542022"/>
      </p:ext>
    </p:extLst>
  </p:cSld>
  <p:clrMap bg1="lt1" tx1="dk1" bg2="lt2" tx2="dk2" accent1="accent1" accent2="accent2" accent3="accent3" accent4="accent4" accent5="accent5" accent6="accent6" hlink="hlink" folHlink="folHlink"/>
  <p:sldLayoutIdLst>
    <p:sldLayoutId id="2147483649" r:id="rId1"/>
    <p:sldLayoutId id="2147483738" r:id="rId2"/>
    <p:sldLayoutId id="2147483737" r:id="rId3"/>
    <p:sldLayoutId id="2147483736" r:id="rId4"/>
    <p:sldLayoutId id="2147483735" r:id="rId5"/>
    <p:sldLayoutId id="2147483734" r:id="rId6"/>
    <p:sldLayoutId id="2147483733" r:id="rId7"/>
    <p:sldLayoutId id="2147483732" r:id="rId8"/>
    <p:sldLayoutId id="2147483731" r:id="rId9"/>
    <p:sldLayoutId id="2147483730" r:id="rId10"/>
    <p:sldLayoutId id="2147483729" r:id="rId11"/>
    <p:sldLayoutId id="2147483728" r:id="rId12"/>
    <p:sldLayoutId id="2147483727" r:id="rId13"/>
    <p:sldLayoutId id="2147483726" r:id="rId14"/>
    <p:sldLayoutId id="2147483725" r:id="rId15"/>
    <p:sldLayoutId id="2147483724" r:id="rId16"/>
    <p:sldLayoutId id="2147483723" r:id="rId17"/>
    <p:sldLayoutId id="2147483722" r:id="rId18"/>
    <p:sldLayoutId id="2147483721" r:id="rId19"/>
    <p:sldLayoutId id="2147483720" r:id="rId20"/>
    <p:sldLayoutId id="2147483719" r:id="rId21"/>
    <p:sldLayoutId id="2147483718" r:id="rId22"/>
    <p:sldLayoutId id="2147483717" r:id="rId23"/>
    <p:sldLayoutId id="2147483716" r:id="rId24"/>
    <p:sldLayoutId id="2147483715" r:id="rId25"/>
    <p:sldLayoutId id="2147483714" r:id="rId26"/>
    <p:sldLayoutId id="2147483713" r:id="rId27"/>
    <p:sldLayoutId id="2147483712" r:id="rId28"/>
    <p:sldLayoutId id="2147483711" r:id="rId29"/>
    <p:sldLayoutId id="2147483710" r:id="rId30"/>
    <p:sldLayoutId id="2147483709" r:id="rId31"/>
    <p:sldLayoutId id="2147483708" r:id="rId32"/>
    <p:sldLayoutId id="2147483707" r:id="rId33"/>
    <p:sldLayoutId id="2147483706" r:id="rId34"/>
    <p:sldLayoutId id="2147483705" r:id="rId35"/>
    <p:sldLayoutId id="2147483704" r:id="rId36"/>
    <p:sldLayoutId id="2147483703" r:id="rId37"/>
    <p:sldLayoutId id="2147483702" r:id="rId38"/>
    <p:sldLayoutId id="2147483701" r:id="rId39"/>
    <p:sldLayoutId id="2147483700" r:id="rId40"/>
    <p:sldLayoutId id="2147483699" r:id="rId41"/>
    <p:sldLayoutId id="2147483698" r:id="rId42"/>
    <p:sldLayoutId id="2147483697" r:id="rId43"/>
    <p:sldLayoutId id="2147483695" r:id="rId44"/>
    <p:sldLayoutId id="2147483694" r:id="rId45"/>
    <p:sldLayoutId id="2147483692" r:id="rId46"/>
    <p:sldLayoutId id="2147483691" r:id="rId47"/>
    <p:sldLayoutId id="2147483690" r:id="rId48"/>
    <p:sldLayoutId id="2147483689" r:id="rId49"/>
    <p:sldLayoutId id="2147483688" r:id="rId50"/>
    <p:sldLayoutId id="2147483687" r:id="rId51"/>
    <p:sldLayoutId id="2147483686" r:id="rId52"/>
    <p:sldLayoutId id="2147483685" r:id="rId53"/>
    <p:sldLayoutId id="2147483684" r:id="rId54"/>
    <p:sldLayoutId id="2147483683" r:id="rId55"/>
    <p:sldLayoutId id="2147483682" r:id="rId56"/>
    <p:sldLayoutId id="2147483681" r:id="rId57"/>
    <p:sldLayoutId id="2147483680" r:id="rId58"/>
    <p:sldLayoutId id="2147483679" r:id="rId59"/>
    <p:sldLayoutId id="2147483678" r:id="rId60"/>
    <p:sldLayoutId id="2147483677" r:id="rId61"/>
    <p:sldLayoutId id="2147483676" r:id="rId62"/>
    <p:sldLayoutId id="2147483675" r:id="rId63"/>
    <p:sldLayoutId id="2147483674" r:id="rId64"/>
    <p:sldLayoutId id="2147483673" r:id="rId65"/>
    <p:sldLayoutId id="2147483672" r:id="rId66"/>
    <p:sldLayoutId id="2147483671" r:id="rId67"/>
    <p:sldLayoutId id="2147483670" r:id="rId68"/>
    <p:sldLayoutId id="2147483669" r:id="rId69"/>
    <p:sldLayoutId id="2147483668" r:id="rId70"/>
    <p:sldLayoutId id="2147483667" r:id="rId71"/>
    <p:sldLayoutId id="2147483666" r:id="rId72"/>
    <p:sldLayoutId id="2147483665" r:id="rId73"/>
    <p:sldLayoutId id="2147483664" r:id="rId74"/>
    <p:sldLayoutId id="2147483663" r:id="rId75"/>
    <p:sldLayoutId id="2147483662" r:id="rId76"/>
    <p:sldLayoutId id="2147483661" r:id="rId77"/>
    <p:sldLayoutId id="2147483660" r:id="rId78"/>
    <p:sldLayoutId id="2147483650" r:id="rId79"/>
    <p:sldLayoutId id="2147483696" r:id="rId80"/>
    <p:sldLayoutId id="2147483693" r:id="rId81"/>
    <p:sldLayoutId id="2147483651" r:id="rId82"/>
    <p:sldLayoutId id="2147483652" r:id="rId83"/>
    <p:sldLayoutId id="2147483653" r:id="rId84"/>
    <p:sldLayoutId id="2147483654" r:id="rId85"/>
    <p:sldLayoutId id="2147483655" r:id="rId86"/>
    <p:sldLayoutId id="2147483656" r:id="rId87"/>
    <p:sldLayoutId id="2147483657" r:id="rId88"/>
    <p:sldLayoutId id="2147483658" r:id="rId89"/>
    <p:sldLayoutId id="2147483659" r:id="rId9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E9C76D-0C36-46DB-A8B9-2C4230B56FF2}"/>
              </a:ext>
            </a:extLst>
          </p:cNvPr>
          <p:cNvSpPr txBox="1"/>
          <p:nvPr/>
        </p:nvSpPr>
        <p:spPr>
          <a:xfrm>
            <a:off x="367961" y="2243182"/>
            <a:ext cx="10875146" cy="707886"/>
          </a:xfrm>
          <a:prstGeom prst="rect">
            <a:avLst/>
          </a:prstGeom>
          <a:noFill/>
        </p:spPr>
        <p:txBody>
          <a:bodyPr wrap="square" rtlCol="0">
            <a:spAutoFit/>
          </a:bodyPr>
          <a:lstStyle/>
          <a:p>
            <a:pPr algn="ctr"/>
            <a:r>
              <a:rPr lang="vi-VN" sz="4000" b="1" dirty="0">
                <a:solidFill>
                  <a:srgbClr val="434168"/>
                </a:solidFill>
              </a:rPr>
              <a:t>TẬP ĐỌC</a:t>
            </a:r>
            <a:endParaRPr lang="en-US" sz="4000" b="1" dirty="0">
              <a:solidFill>
                <a:srgbClr val="434168"/>
              </a:solidFill>
            </a:endParaRPr>
          </a:p>
        </p:txBody>
      </p:sp>
      <p:sp>
        <p:nvSpPr>
          <p:cNvPr id="5" name="TextBox 4">
            <a:extLst>
              <a:ext uri="{FF2B5EF4-FFF2-40B4-BE49-F238E27FC236}">
                <a16:creationId xmlns:a16="http://schemas.microsoft.com/office/drawing/2014/main" id="{3FB6B845-1A7E-4B57-B641-A85165E45BD9}"/>
              </a:ext>
            </a:extLst>
          </p:cNvPr>
          <p:cNvSpPr txBox="1"/>
          <p:nvPr/>
        </p:nvSpPr>
        <p:spPr>
          <a:xfrm>
            <a:off x="2458501" y="3313590"/>
            <a:ext cx="8170053" cy="707886"/>
          </a:xfrm>
          <a:prstGeom prst="rect">
            <a:avLst/>
          </a:prstGeom>
          <a:noFill/>
        </p:spPr>
        <p:txBody>
          <a:bodyPr wrap="square" rtlCol="0">
            <a:spAutoFit/>
          </a:bodyPr>
          <a:lstStyle/>
          <a:p>
            <a:pPr algn="ctr"/>
            <a:r>
              <a:rPr lang="vi-VN" sz="4000" b="1">
                <a:solidFill>
                  <a:srgbClr val="C00000"/>
                </a:solidFill>
              </a:rPr>
              <a:t>NGU CÔNG XÃ TRỊNH TƯỜNG</a:t>
            </a:r>
            <a:endParaRPr lang="en-US" sz="4000" b="1" dirty="0">
              <a:solidFill>
                <a:srgbClr val="C00000"/>
              </a:solidFill>
              <a:latin typeface="Gill Sans MT Condensed" panose="020B0506020104020203" pitchFamily="34" charset="0"/>
            </a:endParaRPr>
          </a:p>
        </p:txBody>
      </p:sp>
    </p:spTree>
    <p:extLst>
      <p:ext uri="{BB962C8B-B14F-4D97-AF65-F5344CB8AC3E}">
        <p14:creationId xmlns:p14="http://schemas.microsoft.com/office/powerpoint/2010/main" val="258414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42" name="Google Shape;428;p41">
            <a:extLst>
              <a:ext uri="{FF2B5EF4-FFF2-40B4-BE49-F238E27FC236}">
                <a16:creationId xmlns:a16="http://schemas.microsoft.com/office/drawing/2014/main" id="{FE6A0BD2-ABB2-4798-BD9D-496BCC11812E}"/>
              </a:ext>
            </a:extLst>
          </p:cNvPr>
          <p:cNvSpPr txBox="1">
            <a:spLocks/>
          </p:cNvSpPr>
          <p:nvPr/>
        </p:nvSpPr>
        <p:spPr>
          <a:xfrm>
            <a:off x="4249663" y="467811"/>
            <a:ext cx="3390834" cy="928688"/>
          </a:xfrm>
          <a:prstGeom prst="rect">
            <a:avLst/>
          </a:prstGeom>
          <a:solidFill>
            <a:srgbClr val="FFFF00"/>
          </a:solidFill>
        </p:spPr>
        <p:txBody>
          <a:bodyPr spcFirstLastPara="1" lIns="112523" tIns="112523" rIns="112523" bIns="11252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4800" b="1" dirty="0">
                <a:solidFill>
                  <a:srgbClr val="C00000"/>
                </a:solidFill>
                <a:latin typeface="Arial" panose="020B0604020202020204" pitchFamily="34" charset="0"/>
                <a:cs typeface="Arial" panose="020B0604020202020204" pitchFamily="34" charset="0"/>
              </a:rPr>
              <a:t>Chia </a:t>
            </a:r>
            <a:r>
              <a:rPr lang="vi-VN" sz="4800" b="1" dirty="0">
                <a:solidFill>
                  <a:srgbClr val="C00000"/>
                </a:solidFill>
                <a:latin typeface="Arial" panose="020B0604020202020204" pitchFamily="34" charset="0"/>
                <a:cs typeface="Arial" panose="020B0604020202020204" pitchFamily="34" charset="0"/>
              </a:rPr>
              <a:t>đoạn</a:t>
            </a:r>
            <a:endParaRPr lang="en-US" sz="4800" b="1" dirty="0">
              <a:solidFill>
                <a:srgbClr val="C00000"/>
              </a:solidFill>
              <a:latin typeface="Arial" panose="020B0604020202020204" pitchFamily="34" charset="0"/>
              <a:cs typeface="Arial" panose="020B0604020202020204" pitchFamily="34" charset="0"/>
            </a:endParaRPr>
          </a:p>
        </p:txBody>
      </p:sp>
      <p:sp>
        <p:nvSpPr>
          <p:cNvPr id="32" name="Google Shape;430;p41">
            <a:extLst>
              <a:ext uri="{FF2B5EF4-FFF2-40B4-BE49-F238E27FC236}">
                <a16:creationId xmlns:a16="http://schemas.microsoft.com/office/drawing/2014/main" id="{655CE530-CEBA-4F5E-9A2E-78123456D519}"/>
              </a:ext>
            </a:extLst>
          </p:cNvPr>
          <p:cNvSpPr txBox="1">
            <a:spLocks/>
          </p:cNvSpPr>
          <p:nvPr/>
        </p:nvSpPr>
        <p:spPr>
          <a:xfrm>
            <a:off x="993589" y="2023149"/>
            <a:ext cx="2860675" cy="642938"/>
          </a:xfrm>
          <a:prstGeom prst="rect">
            <a:avLst/>
          </a:prstGeom>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en-US" sz="4431" b="1" dirty="0" err="1">
                <a:solidFill>
                  <a:schemeClr val="accent3">
                    <a:lumMod val="50000"/>
                  </a:schemeClr>
                </a:solidFill>
              </a:rPr>
              <a:t>Đoạn</a:t>
            </a:r>
            <a:r>
              <a:rPr lang="en-US" sz="4431" b="1" dirty="0">
                <a:solidFill>
                  <a:schemeClr val="accent3">
                    <a:lumMod val="50000"/>
                  </a:schemeClr>
                </a:solidFill>
              </a:rPr>
              <a:t> 1:</a:t>
            </a:r>
          </a:p>
        </p:txBody>
      </p:sp>
      <p:sp>
        <p:nvSpPr>
          <p:cNvPr id="33" name="Google Shape;431;p41">
            <a:extLst>
              <a:ext uri="{FF2B5EF4-FFF2-40B4-BE49-F238E27FC236}">
                <a16:creationId xmlns:a16="http://schemas.microsoft.com/office/drawing/2014/main" id="{5C05D408-83D2-4F7F-8316-9EDFAC424DE8}"/>
              </a:ext>
            </a:extLst>
          </p:cNvPr>
          <p:cNvSpPr txBox="1">
            <a:spLocks/>
          </p:cNvSpPr>
          <p:nvPr/>
        </p:nvSpPr>
        <p:spPr>
          <a:xfrm>
            <a:off x="3058233" y="2004324"/>
            <a:ext cx="9080500" cy="642937"/>
          </a:xfrm>
          <a:prstGeom prst="rect">
            <a:avLst/>
          </a:prstGeom>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accent2"/>
              </a:buClr>
              <a:buSzPts val="1600"/>
              <a:buNone/>
              <a:defRPr/>
            </a:pPr>
            <a:r>
              <a:rPr lang="en-US" altLang="en-US" sz="3446" b="1" dirty="0" err="1">
                <a:solidFill>
                  <a:srgbClr val="7030A0"/>
                </a:solidFill>
                <a:latin typeface="Arial" panose="020B0604020202020204" pitchFamily="34" charset="0"/>
                <a:cs typeface="Arial" pitchFamily="34" charset="0"/>
                <a:sym typeface="Open Sans"/>
              </a:rPr>
              <a:t>Tư</a:t>
            </a:r>
            <a:r>
              <a:rPr lang="en-US" altLang="en-US" sz="3446" b="1" dirty="0">
                <a:solidFill>
                  <a:srgbClr val="7030A0"/>
                </a:solidFill>
                <a:latin typeface="Arial" panose="020B0604020202020204" pitchFamily="34" charset="0"/>
                <a:cs typeface="Arial" pitchFamily="34" charset="0"/>
                <a:sym typeface="Open Sans"/>
              </a:rPr>
              <a:t>̀ </a:t>
            </a:r>
            <a:r>
              <a:rPr lang="vi-VN" altLang="en-US" sz="3446" b="1" dirty="0">
                <a:solidFill>
                  <a:srgbClr val="7030A0"/>
                </a:solidFill>
                <a:cs typeface="Arial" pitchFamily="34" charset="0"/>
                <a:sym typeface="Open Sans"/>
              </a:rPr>
              <a:t>đầu</a:t>
            </a:r>
            <a:r>
              <a:rPr lang="en-US" altLang="en-US" sz="3446" b="1" dirty="0">
                <a:solidFill>
                  <a:srgbClr val="7030A0"/>
                </a:solidFill>
                <a:latin typeface="Arial" panose="020B0604020202020204" pitchFamily="34" charset="0"/>
                <a:cs typeface="Arial" pitchFamily="34" charset="0"/>
                <a:sym typeface="Open Sans"/>
              </a:rPr>
              <a:t>…</a:t>
            </a:r>
            <a:r>
              <a:rPr lang="vi-VN" altLang="en-US" sz="3446" b="1" dirty="0">
                <a:solidFill>
                  <a:srgbClr val="7030A0"/>
                </a:solidFill>
                <a:latin typeface="Arial" panose="020B0604020202020204" pitchFamily="34" charset="0"/>
                <a:cs typeface="Arial" pitchFamily="34" charset="0"/>
                <a:sym typeface="Open Sans"/>
              </a:rPr>
              <a:t> vỡ thêm đất hoang trồng lúa</a:t>
            </a:r>
            <a:endParaRPr lang="en-US" altLang="en-US" sz="3446" b="1" dirty="0">
              <a:solidFill>
                <a:srgbClr val="7030A0"/>
              </a:solidFill>
              <a:latin typeface="Arial" panose="020B0604020202020204" pitchFamily="34" charset="0"/>
              <a:cs typeface="Arial" pitchFamily="34" charset="0"/>
              <a:sym typeface="Open Sans"/>
            </a:endParaRPr>
          </a:p>
        </p:txBody>
      </p:sp>
      <p:sp>
        <p:nvSpPr>
          <p:cNvPr id="34" name="Google Shape;433;p41">
            <a:extLst>
              <a:ext uri="{FF2B5EF4-FFF2-40B4-BE49-F238E27FC236}">
                <a16:creationId xmlns:a16="http://schemas.microsoft.com/office/drawing/2014/main" id="{B8932E4E-6DA6-4DC8-B7EB-D4341B763CE3}"/>
              </a:ext>
            </a:extLst>
          </p:cNvPr>
          <p:cNvSpPr txBox="1">
            <a:spLocks/>
          </p:cNvSpPr>
          <p:nvPr/>
        </p:nvSpPr>
        <p:spPr>
          <a:xfrm>
            <a:off x="993589" y="2921222"/>
            <a:ext cx="2305050" cy="642938"/>
          </a:xfrm>
          <a:prstGeom prst="rect">
            <a:avLst/>
          </a:prstGeom>
          <a:noFill/>
          <a:ln>
            <a:noFill/>
          </a:ln>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4431" b="1" dirty="0" err="1">
                <a:solidFill>
                  <a:schemeClr val="accent3">
                    <a:lumMod val="50000"/>
                  </a:schemeClr>
                </a:solidFill>
              </a:rPr>
              <a:t>Đoạn</a:t>
            </a:r>
            <a:r>
              <a:rPr lang="en-US" sz="4431" b="1" dirty="0">
                <a:solidFill>
                  <a:schemeClr val="accent3">
                    <a:lumMod val="50000"/>
                  </a:schemeClr>
                </a:solidFill>
              </a:rPr>
              <a:t> 2:</a:t>
            </a:r>
          </a:p>
        </p:txBody>
      </p:sp>
      <p:sp>
        <p:nvSpPr>
          <p:cNvPr id="35" name="Google Shape;434;p41">
            <a:extLst>
              <a:ext uri="{FF2B5EF4-FFF2-40B4-BE49-F238E27FC236}">
                <a16:creationId xmlns:a16="http://schemas.microsoft.com/office/drawing/2014/main" id="{A49887F3-85A5-4092-8BAC-19BCF5D7FBE0}"/>
              </a:ext>
            </a:extLst>
          </p:cNvPr>
          <p:cNvSpPr txBox="1">
            <a:spLocks/>
          </p:cNvSpPr>
          <p:nvPr/>
        </p:nvSpPr>
        <p:spPr>
          <a:xfrm>
            <a:off x="3058232" y="2937070"/>
            <a:ext cx="7689763" cy="784225"/>
          </a:xfrm>
          <a:prstGeom prst="rect">
            <a:avLst/>
          </a:prstGeom>
          <a:noFill/>
          <a:ln>
            <a:noFill/>
          </a:ln>
        </p:spPr>
        <p:txBody>
          <a:bodyPr spcFirstLastPara="1" lIns="112523" tIns="112523" rIns="112523" bIns="112523" anchor="ct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indent="0">
              <a:defRPr/>
            </a:pPr>
            <a:r>
              <a:rPr lang="vi-VN" sz="3446" b="1">
                <a:solidFill>
                  <a:srgbClr val="7030A0"/>
                </a:solidFill>
                <a:latin typeface="Arial" panose="020B0604020202020204" pitchFamily="34" charset="0"/>
                <a:ea typeface="+mn-ea"/>
                <a:cs typeface="Arial" pitchFamily="34" charset="0"/>
              </a:rPr>
              <a:t>Con nước nhỏ ...như trước nữa</a:t>
            </a:r>
            <a:endParaRPr lang="vi-VN" sz="3446" b="1" dirty="0">
              <a:solidFill>
                <a:srgbClr val="7030A0"/>
              </a:solidFill>
              <a:latin typeface="Arial" panose="020B0604020202020204" pitchFamily="34" charset="0"/>
              <a:ea typeface="+mn-ea"/>
              <a:cs typeface="Arial" pitchFamily="34" charset="0"/>
            </a:endParaRPr>
          </a:p>
        </p:txBody>
      </p:sp>
      <p:sp>
        <p:nvSpPr>
          <p:cNvPr id="36" name="Google Shape;433;p41">
            <a:extLst>
              <a:ext uri="{FF2B5EF4-FFF2-40B4-BE49-F238E27FC236}">
                <a16:creationId xmlns:a16="http://schemas.microsoft.com/office/drawing/2014/main" id="{737BC01B-01FF-41F0-B055-6FEAEC1346CC}"/>
              </a:ext>
            </a:extLst>
          </p:cNvPr>
          <p:cNvSpPr txBox="1">
            <a:spLocks/>
          </p:cNvSpPr>
          <p:nvPr/>
        </p:nvSpPr>
        <p:spPr>
          <a:xfrm>
            <a:off x="993589" y="3880522"/>
            <a:ext cx="2305050" cy="642938"/>
          </a:xfrm>
          <a:prstGeom prst="rect">
            <a:avLst/>
          </a:prstGeom>
          <a:noFill/>
          <a:ln>
            <a:noFill/>
          </a:ln>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4431" b="1" dirty="0" err="1">
                <a:solidFill>
                  <a:schemeClr val="accent3">
                    <a:lumMod val="50000"/>
                  </a:schemeClr>
                </a:solidFill>
              </a:rPr>
              <a:t>Đoạn</a:t>
            </a:r>
            <a:r>
              <a:rPr lang="en-US" sz="4431" b="1" dirty="0">
                <a:solidFill>
                  <a:schemeClr val="accent3">
                    <a:lumMod val="50000"/>
                  </a:schemeClr>
                </a:solidFill>
              </a:rPr>
              <a:t> </a:t>
            </a:r>
            <a:r>
              <a:rPr lang="vi-VN" sz="4431" b="1" dirty="0">
                <a:solidFill>
                  <a:schemeClr val="accent3">
                    <a:lumMod val="50000"/>
                  </a:schemeClr>
                </a:solidFill>
              </a:rPr>
              <a:t>3</a:t>
            </a:r>
            <a:r>
              <a:rPr lang="en-US" sz="4431" b="1" dirty="0">
                <a:solidFill>
                  <a:schemeClr val="accent3">
                    <a:lumMod val="50000"/>
                  </a:schemeClr>
                </a:solidFill>
              </a:rPr>
              <a:t>:</a:t>
            </a:r>
          </a:p>
        </p:txBody>
      </p:sp>
      <p:sp>
        <p:nvSpPr>
          <p:cNvPr id="37" name="Google Shape;434;p41">
            <a:extLst>
              <a:ext uri="{FF2B5EF4-FFF2-40B4-BE49-F238E27FC236}">
                <a16:creationId xmlns:a16="http://schemas.microsoft.com/office/drawing/2014/main" id="{AC40A5C0-0491-4BE7-8025-C9A850C005A7}"/>
              </a:ext>
            </a:extLst>
          </p:cNvPr>
          <p:cNvSpPr txBox="1">
            <a:spLocks/>
          </p:cNvSpPr>
          <p:nvPr/>
        </p:nvSpPr>
        <p:spPr>
          <a:xfrm>
            <a:off x="3058232" y="3896370"/>
            <a:ext cx="7689763" cy="784225"/>
          </a:xfrm>
          <a:prstGeom prst="rect">
            <a:avLst/>
          </a:prstGeom>
          <a:noFill/>
          <a:ln>
            <a:noFill/>
          </a:ln>
        </p:spPr>
        <p:txBody>
          <a:bodyPr spcFirstLastPara="1" lIns="112523" tIns="112523" rIns="112523" bIns="112523" anchor="ct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indent="0">
              <a:defRPr/>
            </a:pPr>
            <a:r>
              <a:rPr lang="vi-VN" sz="3446" b="1" dirty="0">
                <a:solidFill>
                  <a:srgbClr val="7030A0"/>
                </a:solidFill>
                <a:latin typeface="Arial" panose="020B0604020202020204" pitchFamily="34" charset="0"/>
                <a:ea typeface="+mn-ea"/>
                <a:cs typeface="Arial" pitchFamily="34" charset="0"/>
              </a:rPr>
              <a:t>Còn lại</a:t>
            </a:r>
          </a:p>
        </p:txBody>
      </p:sp>
    </p:spTree>
    <p:extLst>
      <p:ext uri="{BB962C8B-B14F-4D97-AF65-F5344CB8AC3E}">
        <p14:creationId xmlns:p14="http://schemas.microsoft.com/office/powerpoint/2010/main" val="363335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1000"/>
                                        <p:tgtEl>
                                          <p:spTgt spid="33">
                                            <p:txEl>
                                              <p:pRg st="0" end="0"/>
                                            </p:txEl>
                                          </p:spTgt>
                                        </p:tgtEl>
                                      </p:cBhvr>
                                    </p:animEffect>
                                    <p:anim calcmode="lin" valueType="num">
                                      <p:cBhvr>
                                        <p:cTn id="1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3">
                                            <p:txEl>
                                              <p:pRg st="0" end="0"/>
                                            </p:txEl>
                                          </p:spTgt>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1000"/>
                                        <p:tgtEl>
                                          <p:spTgt spid="32">
                                            <p:txEl>
                                              <p:pRg st="0" end="0"/>
                                            </p:txEl>
                                          </p:spTgt>
                                        </p:tgtEl>
                                      </p:cBhvr>
                                    </p:animEffect>
                                    <p:anim calcmode="lin" valueType="num">
                                      <p:cBhvr>
                                        <p:cTn id="16"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4">
                                            <p:txEl>
                                              <p:pRg st="0" end="0"/>
                                            </p:txEl>
                                          </p:spTgt>
                                        </p:tgtEl>
                                        <p:attrNameLst>
                                          <p:attrName>style.visibility</p:attrName>
                                        </p:attrNameLst>
                                      </p:cBhvr>
                                      <p:to>
                                        <p:strVal val="visible"/>
                                      </p:to>
                                    </p:set>
                                    <p:animEffect transition="in" filter="fade">
                                      <p:cBhvr>
                                        <p:cTn id="20" dur="1000"/>
                                        <p:tgtEl>
                                          <p:spTgt spid="34">
                                            <p:txEl>
                                              <p:pRg st="0" end="0"/>
                                            </p:txEl>
                                          </p:spTgt>
                                        </p:tgtEl>
                                      </p:cBhvr>
                                    </p:animEffect>
                                    <p:anim calcmode="lin" valueType="num">
                                      <p:cBhvr>
                                        <p:cTn id="21"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4">
                                            <p:txEl>
                                              <p:pRg st="0" end="0"/>
                                            </p:txEl>
                                          </p:spTgt>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1000"/>
                                        <p:tgtEl>
                                          <p:spTgt spid="35">
                                            <p:txEl>
                                              <p:pRg st="0" end="0"/>
                                            </p:txEl>
                                          </p:spTgt>
                                        </p:tgtEl>
                                      </p:cBhvr>
                                    </p:animEffect>
                                    <p:anim calcmode="lin" valueType="num">
                                      <p:cBhvr>
                                        <p:cTn id="26"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5">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xEl>
                                              <p:pRg st="0" end="0"/>
                                            </p:txEl>
                                          </p:spTgt>
                                        </p:tgtEl>
                                        <p:attrNameLst>
                                          <p:attrName>style.visibility</p:attrName>
                                        </p:attrNameLst>
                                      </p:cBhvr>
                                      <p:to>
                                        <p:strVal val="visible"/>
                                      </p:to>
                                    </p:set>
                                    <p:animEffect transition="in" filter="fade">
                                      <p:cBhvr>
                                        <p:cTn id="30" dur="1000"/>
                                        <p:tgtEl>
                                          <p:spTgt spid="36">
                                            <p:txEl>
                                              <p:pRg st="0" end="0"/>
                                            </p:txEl>
                                          </p:spTgt>
                                        </p:tgtEl>
                                      </p:cBhvr>
                                    </p:animEffect>
                                    <p:anim calcmode="lin" valueType="num">
                                      <p:cBhvr>
                                        <p:cTn id="31"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6">
                                            <p:txEl>
                                              <p:pRg st="0" end="0"/>
                                            </p:tx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7">
                                            <p:txEl>
                                              <p:pRg st="0" end="0"/>
                                            </p:txEl>
                                          </p:spTgt>
                                        </p:tgtEl>
                                        <p:attrNameLst>
                                          <p:attrName>style.visibility</p:attrName>
                                        </p:attrNameLst>
                                      </p:cBhvr>
                                      <p:to>
                                        <p:strVal val="visible"/>
                                      </p:to>
                                    </p:set>
                                    <p:animEffect transition="in" filter="fade">
                                      <p:cBhvr>
                                        <p:cTn id="35" dur="1000"/>
                                        <p:tgtEl>
                                          <p:spTgt spid="37">
                                            <p:txEl>
                                              <p:pRg st="0" end="0"/>
                                            </p:txEl>
                                          </p:spTgt>
                                        </p:tgtEl>
                                      </p:cBhvr>
                                    </p:animEffect>
                                    <p:anim calcmode="lin" valueType="num">
                                      <p:cBhvr>
                                        <p:cTn id="3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2" grpId="0" build="p"/>
      <p:bldP spid="33" grpId="0" build="p"/>
      <p:bldP spid="34" grpId="0" build="p"/>
      <p:bldP spid="35" grpId="0" build="p"/>
      <p:bldP spid="36" grpId="0" build="p"/>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id="{3B74F06E-4040-41DC-9552-C3436360F95A}"/>
              </a:ext>
            </a:extLst>
          </p:cNvPr>
          <p:cNvSpPr txBox="1"/>
          <p:nvPr/>
        </p:nvSpPr>
        <p:spPr>
          <a:xfrm>
            <a:off x="838939" y="15073"/>
            <a:ext cx="10875146" cy="461665"/>
          </a:xfrm>
          <a:prstGeom prst="rect">
            <a:avLst/>
          </a:prstGeom>
          <a:noFill/>
        </p:spPr>
        <p:txBody>
          <a:bodyPr wrap="square" rtlCol="0">
            <a:spAutoFit/>
          </a:bodyPr>
          <a:lstStyle/>
          <a:p>
            <a:pPr algn="ctr"/>
            <a:r>
              <a:rPr lang="vi-VN" sz="2400" b="1" dirty="0">
                <a:solidFill>
                  <a:srgbClr val="C00000"/>
                </a:solidFill>
              </a:rPr>
              <a:t>NGU CÔNG XÃ TRỊNH TƯỜNG</a:t>
            </a:r>
            <a:endParaRPr lang="en-US" sz="24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id="{6FFF0444-E7C4-45ED-87FC-74C12217FC14}"/>
              </a:ext>
            </a:extLst>
          </p:cNvPr>
          <p:cNvSpPr txBox="1"/>
          <p:nvPr/>
        </p:nvSpPr>
        <p:spPr>
          <a:xfrm>
            <a:off x="221181" y="428929"/>
            <a:ext cx="11742974" cy="6727996"/>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1900" b="1" i="0" dirty="0">
                <a:solidFill>
                  <a:srgbClr val="1B6169"/>
                </a:solidFill>
                <a:effectLst/>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lnSpc>
                <a:spcPct val="120000"/>
              </a:lnSpc>
            </a:pPr>
            <a:r>
              <a:rPr lang="vi-VN" sz="1900" b="1" i="0" dirty="0">
                <a:solidFill>
                  <a:srgbClr val="1B6169"/>
                </a:solidFill>
                <a:effectLst/>
              </a:rPr>
              <a:t>    </a:t>
            </a:r>
            <a:r>
              <a:rPr lang="vi-VN" sz="1900" b="1" i="0" dirty="0">
                <a:solidFill>
                  <a:srgbClr val="C00000"/>
                </a:solidFill>
                <a:effectLst/>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lnSpc>
                <a:spcPct val="120000"/>
              </a:lnSpc>
            </a:pPr>
            <a:r>
              <a:rPr lang="vi-VN" sz="1900" b="1" i="0" dirty="0">
                <a:solidFill>
                  <a:srgbClr val="1B6169"/>
                </a:solidFill>
                <a:effectLst/>
              </a:rPr>
              <a:t>      </a:t>
            </a:r>
            <a:r>
              <a:rPr lang="vi-VN" sz="1900" b="1" i="0" dirty="0">
                <a:solidFill>
                  <a:srgbClr val="002060"/>
                </a:solidFill>
                <a:effectLst/>
              </a:rPr>
              <a:t>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lnSpc>
                <a:spcPct val="120000"/>
              </a:lnSpc>
            </a:pPr>
            <a:r>
              <a:rPr lang="vi-VN" sz="1900" b="1" i="0" dirty="0">
                <a:solidFill>
                  <a:srgbClr val="002060"/>
                </a:solidFill>
                <a:effectLst/>
              </a:rPr>
              <a:t>      Chuyện của Ngu Công xã Trịnh Tường nhanh chóng bay về Thủ đô. Ông Phàn Phù Lin vinh dự được Chủ tịch nước gửi thư khen ngợi.</a:t>
            </a:r>
          </a:p>
          <a:p>
            <a:pPr algn="r"/>
            <a:r>
              <a:rPr lang="vi-VN" sz="2000" b="0" i="1" dirty="0">
                <a:solidFill>
                  <a:srgbClr val="1B6169"/>
                </a:solidFill>
                <a:effectLst/>
                <a:latin typeface="OpenSans"/>
              </a:rPr>
              <a:t> Theo </a:t>
            </a:r>
            <a:r>
              <a:rPr lang="vi-VN" sz="2000" b="0" i="0" dirty="0">
                <a:solidFill>
                  <a:srgbClr val="1B6169"/>
                </a:solidFill>
                <a:effectLst/>
                <a:latin typeface="OpenSans"/>
              </a:rPr>
              <a:t>TRƯỜNG GIANG - NGỌC MINH</a:t>
            </a:r>
          </a:p>
          <a:p>
            <a:r>
              <a:rPr lang="vi-VN" sz="2000" b="1" i="0" dirty="0">
                <a:solidFill>
                  <a:srgbClr val="434168"/>
                </a:solidFill>
                <a:effectLst/>
                <a:latin typeface="Arial" panose="020B0604020202020204" pitchFamily="34" charset="0"/>
              </a:rPr>
              <a:t>	</a:t>
            </a:r>
          </a:p>
        </p:txBody>
      </p:sp>
    </p:spTree>
    <p:extLst>
      <p:ext uri="{BB962C8B-B14F-4D97-AF65-F5344CB8AC3E}">
        <p14:creationId xmlns:p14="http://schemas.microsoft.com/office/powerpoint/2010/main" val="59796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a16="http://schemas.microsoft.com/office/drawing/2014/main" id="{FC8B99BF-2DF0-483F-A214-8ED47B1133D0}"/>
              </a:ext>
            </a:extLst>
          </p:cNvPr>
          <p:cNvSpPr txBox="1">
            <a:spLocks/>
          </p:cNvSpPr>
          <p:nvPr/>
        </p:nvSpPr>
        <p:spPr>
          <a:xfrm>
            <a:off x="814181" y="1178496"/>
            <a:ext cx="2407908"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a:t>
            </a:r>
            <a:r>
              <a:rPr lang="en-US" sz="4000" b="1" dirty="0" err="1">
                <a:solidFill>
                  <a:srgbClr val="C00000"/>
                </a:solidFill>
              </a:rPr>
              <a:t>Từ</a:t>
            </a:r>
            <a:r>
              <a:rPr lang="en-US" sz="4000" b="1" dirty="0">
                <a:solidFill>
                  <a:srgbClr val="C00000"/>
                </a:solidFill>
              </a:rPr>
              <a:t> </a:t>
            </a:r>
            <a:r>
              <a:rPr lang="en-US" sz="4000" b="1" dirty="0" err="1">
                <a:solidFill>
                  <a:srgbClr val="C00000"/>
                </a:solidFill>
              </a:rPr>
              <a:t>ngữ</a:t>
            </a:r>
            <a:r>
              <a:rPr lang="en-US" sz="4000" dirty="0">
                <a:solidFill>
                  <a:srgbClr val="C00000"/>
                </a:solidFill>
              </a:rPr>
              <a:t>:</a:t>
            </a:r>
          </a:p>
        </p:txBody>
      </p:sp>
      <p:grpSp>
        <p:nvGrpSpPr>
          <p:cNvPr id="33" name="Group 32">
            <a:extLst>
              <a:ext uri="{FF2B5EF4-FFF2-40B4-BE49-F238E27FC236}">
                <a16:creationId xmlns:a16="http://schemas.microsoft.com/office/drawing/2014/main" id="{2CBB6408-BBEC-42C4-939F-5B6307F091D6}"/>
              </a:ext>
            </a:extLst>
          </p:cNvPr>
          <p:cNvGrpSpPr/>
          <p:nvPr/>
        </p:nvGrpSpPr>
        <p:grpSpPr>
          <a:xfrm>
            <a:off x="588828" y="2147390"/>
            <a:ext cx="11221472" cy="2696832"/>
            <a:chOff x="-944060" y="2025424"/>
            <a:chExt cx="9434740" cy="8585794"/>
          </a:xfrm>
        </p:grpSpPr>
        <p:sp>
          <p:nvSpPr>
            <p:cNvPr id="34" name="Flowchart: Alternate Process 33">
              <a:extLst>
                <a:ext uri="{FF2B5EF4-FFF2-40B4-BE49-F238E27FC236}">
                  <a16:creationId xmlns:a16="http://schemas.microsoft.com/office/drawing/2014/main" id="{527B6249-C2C2-4EA3-B24A-ECC7D441DE0D}"/>
                </a:ext>
              </a:extLst>
            </p:cNvPr>
            <p:cNvSpPr/>
            <p:nvPr/>
          </p:nvSpPr>
          <p:spPr>
            <a:xfrm>
              <a:off x="-944060" y="2025424"/>
              <a:ext cx="9434740" cy="8585794"/>
            </a:xfrm>
            <a:prstGeom prst="flowChartAlternateProcess">
              <a:avLst/>
            </a:prstGeom>
            <a:noFill/>
            <a:ln w="28575">
              <a:solidFill>
                <a:srgbClr val="FF4C3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350A812-99B4-4FB4-9CD5-3AF99158950D}"/>
                </a:ext>
              </a:extLst>
            </p:cNvPr>
            <p:cNvSpPr txBox="1"/>
            <p:nvPr/>
          </p:nvSpPr>
          <p:spPr>
            <a:xfrm>
              <a:off x="-655594" y="2604150"/>
              <a:ext cx="8986429" cy="5835654"/>
            </a:xfrm>
            <a:prstGeom prst="rect">
              <a:avLst/>
            </a:prstGeom>
            <a:noFill/>
          </p:spPr>
          <p:txBody>
            <a:bodyPr wrap="square" rtlCol="0">
              <a:spAutoFit/>
            </a:bodyPr>
            <a:lstStyle/>
            <a:p>
              <a:pPr>
                <a:lnSpc>
                  <a:spcPct val="140000"/>
                </a:lnSpc>
              </a:pPr>
              <a:r>
                <a:rPr lang="vi-VN" sz="2800" b="1" dirty="0">
                  <a:solidFill>
                    <a:srgbClr val="7030A0"/>
                  </a:solidFill>
                  <a:latin typeface="Arial" panose="020B0604020202020204" pitchFamily="34" charset="0"/>
                  <a:cs typeface="Arial" pitchFamily="34" charset="0"/>
                </a:rPr>
                <a:t>+ làm lúa nương, nương lúa, lặn lội,  </a:t>
              </a:r>
              <a:endParaRPr lang="vi-VN" altLang="en-US" sz="2800" b="1" dirty="0">
                <a:solidFill>
                  <a:srgbClr val="7030A0"/>
                </a:solidFill>
                <a:latin typeface="Arial" panose="020B0604020202020204" pitchFamily="34" charset="0"/>
                <a:cs typeface="Arial" pitchFamily="34" charset="0"/>
              </a:endParaRPr>
            </a:p>
            <a:p>
              <a:pPr>
                <a:lnSpc>
                  <a:spcPct val="140000"/>
                </a:lnSpc>
              </a:pPr>
              <a:r>
                <a:rPr lang="vi-VN" altLang="en-US" sz="2800" b="1" dirty="0">
                  <a:solidFill>
                    <a:srgbClr val="7030A0"/>
                  </a:solidFill>
                  <a:latin typeface="Arial" panose="020B0604020202020204" pitchFamily="34" charset="0"/>
                  <a:cs typeface="Arial" pitchFamily="34" charset="0"/>
                </a:rPr>
                <a:t>+ ngoằn ngoèo, xuyên, đất hoang, mương, tập quán, xuyên,</a:t>
              </a:r>
            </a:p>
            <a:p>
              <a:pPr>
                <a:lnSpc>
                  <a:spcPct val="140000"/>
                </a:lnSpc>
              </a:pPr>
              <a:r>
                <a:rPr lang="vi-VN" altLang="en-US" sz="2800" b="1" dirty="0">
                  <a:solidFill>
                    <a:srgbClr val="7030A0"/>
                  </a:solidFill>
                  <a:latin typeface="Arial" panose="020B0604020202020204" pitchFamily="34" charset="0"/>
                  <a:cs typeface="Arial" pitchFamily="34" charset="0"/>
                </a:rPr>
                <a:t>+ Trịnh Tường, Bát Xát, Lào Cai, Phàn Phù Lìn, Phìn Ngan, </a:t>
              </a:r>
            </a:p>
          </p:txBody>
        </p:sp>
      </p:grpSp>
      <p:grpSp>
        <p:nvGrpSpPr>
          <p:cNvPr id="46" name="Group 45">
            <a:extLst>
              <a:ext uri="{FF2B5EF4-FFF2-40B4-BE49-F238E27FC236}">
                <a16:creationId xmlns:a16="http://schemas.microsoft.com/office/drawing/2014/main" id="{30C7A646-2B41-4F58-B6ED-AFA670F4C439}"/>
              </a:ext>
            </a:extLst>
          </p:cNvPr>
          <p:cNvGrpSpPr/>
          <p:nvPr/>
        </p:nvGrpSpPr>
        <p:grpSpPr>
          <a:xfrm>
            <a:off x="1378954" y="60615"/>
            <a:ext cx="10138383" cy="685041"/>
            <a:chOff x="-115543" y="226341"/>
            <a:chExt cx="10138383" cy="901687"/>
          </a:xfrm>
        </p:grpSpPr>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304800" y="1128028"/>
              <a:ext cx="9718040" cy="0"/>
            </a:xfrm>
            <a:prstGeom prst="line">
              <a:avLst/>
            </a:prstGeom>
            <a:noFill/>
            <a:ln w="12700" cap="flat" cmpd="sng" algn="ctr">
              <a:solidFill>
                <a:srgbClr val="30353A"/>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15543" y="226341"/>
              <a:ext cx="2662876" cy="764136"/>
              <a:chOff x="-115543" y="226341"/>
              <a:chExt cx="2662876" cy="764136"/>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1"/>
                <a:ext cx="2662876" cy="764136"/>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67571" y="288680"/>
                <a:ext cx="2497694" cy="607668"/>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3141429" y="278553"/>
              <a:ext cx="2662876" cy="678042"/>
              <a:chOff x="3141429" y="278553"/>
              <a:chExt cx="2662876" cy="678042"/>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6"/>
                <a:ext cx="2662876"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6353670" y="289925"/>
              <a:ext cx="3035631" cy="673929"/>
              <a:chOff x="6353670" y="289925"/>
              <a:chExt cx="3035631" cy="673929"/>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grpSp>
    </p:spTree>
    <p:extLst>
      <p:ext uri="{BB962C8B-B14F-4D97-AF65-F5344CB8AC3E}">
        <p14:creationId xmlns:p14="http://schemas.microsoft.com/office/powerpoint/2010/main" val="2758294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a16="http://schemas.microsoft.com/office/drawing/2014/main" id="{FC8B99BF-2DF0-483F-A214-8ED47B1133D0}"/>
              </a:ext>
            </a:extLst>
          </p:cNvPr>
          <p:cNvSpPr txBox="1">
            <a:spLocks/>
          </p:cNvSpPr>
          <p:nvPr/>
        </p:nvSpPr>
        <p:spPr>
          <a:xfrm>
            <a:off x="1169965" y="1374910"/>
            <a:ext cx="2407908"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Câu</a:t>
            </a:r>
            <a:r>
              <a:rPr lang="en-US" sz="4000" dirty="0">
                <a:solidFill>
                  <a:srgbClr val="C00000"/>
                </a:solidFill>
              </a:rPr>
              <a:t>:</a:t>
            </a:r>
          </a:p>
        </p:txBody>
      </p:sp>
      <p:sp>
        <p:nvSpPr>
          <p:cNvPr id="34" name="Flowchart: Alternate Process 33">
            <a:extLst>
              <a:ext uri="{FF2B5EF4-FFF2-40B4-BE49-F238E27FC236}">
                <a16:creationId xmlns:a16="http://schemas.microsoft.com/office/drawing/2014/main" id="{527B6249-C2C2-4EA3-B24A-ECC7D441DE0D}"/>
              </a:ext>
            </a:extLst>
          </p:cNvPr>
          <p:cNvSpPr/>
          <p:nvPr/>
        </p:nvSpPr>
        <p:spPr>
          <a:xfrm>
            <a:off x="571100" y="2208823"/>
            <a:ext cx="11076401" cy="2734216"/>
          </a:xfrm>
          <a:prstGeom prst="flowChartAlternateProcess">
            <a:avLst/>
          </a:prstGeom>
          <a:noFill/>
          <a:ln w="28575">
            <a:solidFill>
              <a:srgbClr val="FF4C3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0C7A646-2B41-4F58-B6ED-AFA670F4C439}"/>
              </a:ext>
            </a:extLst>
          </p:cNvPr>
          <p:cNvGrpSpPr/>
          <p:nvPr/>
        </p:nvGrpSpPr>
        <p:grpSpPr>
          <a:xfrm>
            <a:off x="1378954" y="60615"/>
            <a:ext cx="10138383" cy="685041"/>
            <a:chOff x="-115543" y="226341"/>
            <a:chExt cx="10138383" cy="901687"/>
          </a:xfrm>
        </p:grpSpPr>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304800" y="1128028"/>
              <a:ext cx="9718040" cy="0"/>
            </a:xfrm>
            <a:prstGeom prst="line">
              <a:avLst/>
            </a:prstGeom>
            <a:noFill/>
            <a:ln w="12700" cap="flat" cmpd="sng" algn="ctr">
              <a:solidFill>
                <a:srgbClr val="30353A"/>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15543" y="226341"/>
              <a:ext cx="2662876" cy="764136"/>
              <a:chOff x="-115543" y="226341"/>
              <a:chExt cx="2662876" cy="764136"/>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1"/>
                <a:ext cx="2662876" cy="764136"/>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67571" y="288680"/>
                <a:ext cx="2497694" cy="607668"/>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3141429" y="278553"/>
              <a:ext cx="2662876" cy="678042"/>
              <a:chOff x="3141429" y="278553"/>
              <a:chExt cx="2662876" cy="678042"/>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6"/>
                <a:ext cx="2662876"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6353670" y="289925"/>
              <a:ext cx="3035631" cy="673929"/>
              <a:chOff x="6353670" y="289925"/>
              <a:chExt cx="3035631" cy="673929"/>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grpSp>
      <p:sp>
        <p:nvSpPr>
          <p:cNvPr id="40" name="TextBox 39">
            <a:extLst>
              <a:ext uri="{FF2B5EF4-FFF2-40B4-BE49-F238E27FC236}">
                <a16:creationId xmlns:a16="http://schemas.microsoft.com/office/drawing/2014/main" id="{1B8408B8-7D43-4128-90F8-72436C720563}"/>
              </a:ext>
            </a:extLst>
          </p:cNvPr>
          <p:cNvSpPr txBox="1"/>
          <p:nvPr/>
        </p:nvSpPr>
        <p:spPr>
          <a:xfrm>
            <a:off x="700892" y="2512703"/>
            <a:ext cx="10737639" cy="1951496"/>
          </a:xfrm>
          <a:prstGeom prst="rect">
            <a:avLst/>
          </a:prstGeom>
          <a:noFill/>
        </p:spPr>
        <p:txBody>
          <a:bodyPr wrap="square">
            <a:spAutoFit/>
          </a:bodyPr>
          <a:lstStyle>
            <a:defPPr>
              <a:defRPr lang="en-US"/>
            </a:defPPr>
            <a:lvl1pPr>
              <a:defRPr b="1" i="0">
                <a:solidFill>
                  <a:srgbClr val="C00000"/>
                </a:solidFill>
                <a:effectLst/>
                <a:latin typeface="Arial" panose="020B0604020202020204" pitchFamily="34" charset="0"/>
              </a:defRPr>
            </a:lvl1pPr>
          </a:lstStyle>
          <a:p>
            <a:pPr algn="just">
              <a:lnSpc>
                <a:spcPct val="150000"/>
              </a:lnSpc>
            </a:pPr>
            <a:r>
              <a:rPr lang="en-US" altLang="en-US" sz="2800" dirty="0" err="1">
                <a:solidFill>
                  <a:srgbClr val="7030A0"/>
                </a:solidFill>
                <a:cs typeface="Arial" pitchFamily="34" charset="0"/>
              </a:rPr>
              <a:t>Ông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cùng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vợ</a:t>
            </a:r>
            <a:r>
              <a:rPr lang="en-US" altLang="en-US" sz="2800" dirty="0">
                <a:solidFill>
                  <a:srgbClr val="7030A0"/>
                </a:solidFill>
                <a:cs typeface="Arial" pitchFamily="34" charset="0"/>
              </a:rPr>
              <a:t> con </a:t>
            </a:r>
            <a:r>
              <a:rPr lang="en-US" altLang="en-US" sz="2800" dirty="0" err="1">
                <a:solidFill>
                  <a:srgbClr val="7030A0"/>
                </a:solidFill>
                <a:cs typeface="Arial" pitchFamily="34" charset="0"/>
              </a:rPr>
              <a:t>đào</a:t>
            </a:r>
            <a:r>
              <a:rPr lang="en-US" altLang="en-US" sz="2800" dirty="0">
                <a:solidFill>
                  <a:srgbClr val="7030A0"/>
                </a:solidFill>
                <a:cs typeface="Arial" pitchFamily="34" charset="0"/>
              </a:rPr>
              <a:t> </a:t>
            </a:r>
            <a:r>
              <a:rPr lang="en-US" altLang="en-US" sz="2800" dirty="0" err="1">
                <a:solidFill>
                  <a:srgbClr val="FF0000"/>
                </a:solidFill>
                <a:cs typeface="Arial" pitchFamily="34" charset="0"/>
              </a:rPr>
              <a:t>suốt</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một</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năm</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trời</a:t>
            </a:r>
            <a:r>
              <a:rPr lang="en-US" altLang="en-US" sz="2800" dirty="0">
                <a:solidFill>
                  <a:srgbClr val="FF0000"/>
                </a:solidFill>
                <a:cs typeface="Arial" pitchFamily="34" charset="0"/>
              </a:rPr>
              <a:t>  </a:t>
            </a:r>
            <a:r>
              <a:rPr lang="en-US" altLang="en-US" sz="2800" dirty="0" err="1">
                <a:solidFill>
                  <a:srgbClr val="7030A0"/>
                </a:solidFill>
                <a:cs typeface="Arial" pitchFamily="34" charset="0"/>
              </a:rPr>
              <a:t>được</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gần</a:t>
            </a:r>
            <a:r>
              <a:rPr lang="en-US" altLang="en-US" sz="2800" dirty="0">
                <a:solidFill>
                  <a:srgbClr val="7030A0"/>
                </a:solidFill>
                <a:cs typeface="Arial" pitchFamily="34" charset="0"/>
              </a:rPr>
              <a:t> </a:t>
            </a:r>
            <a:r>
              <a:rPr lang="en-US" altLang="en-US" sz="2800" dirty="0" err="1">
                <a:solidFill>
                  <a:srgbClr val="FF0000"/>
                </a:solidFill>
                <a:cs typeface="Arial" pitchFamily="34" charset="0"/>
              </a:rPr>
              <a:t>bốn</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cây</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số</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mương</a:t>
            </a:r>
            <a:r>
              <a:rPr lang="en-US" altLang="en-US" sz="2800" dirty="0">
                <a:solidFill>
                  <a:srgbClr val="7030A0"/>
                </a:solidFill>
                <a:cs typeface="Arial" pitchFamily="34" charset="0"/>
              </a:rPr>
              <a:t> </a:t>
            </a:r>
            <a:r>
              <a:rPr lang="vi-VN" altLang="en-US" sz="2800" dirty="0">
                <a:solidFill>
                  <a:srgbClr val="7030A0"/>
                </a:solidFill>
                <a:cs typeface="Arial" pitchFamily="34" charset="0"/>
              </a:rPr>
              <a:t> </a:t>
            </a:r>
            <a:r>
              <a:rPr lang="en-US" altLang="en-US" sz="2800" dirty="0" err="1">
                <a:solidFill>
                  <a:srgbClr val="7030A0"/>
                </a:solidFill>
                <a:cs typeface="Arial" pitchFamily="34" charset="0"/>
              </a:rPr>
              <a:t>xuyên</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đồi</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dẫn</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nước</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từ</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rừng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già</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về</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thôn</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trồng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một</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héc</a:t>
            </a:r>
            <a:r>
              <a:rPr lang="en-US" altLang="en-US" sz="2800" dirty="0">
                <a:solidFill>
                  <a:srgbClr val="7030A0"/>
                </a:solidFill>
                <a:cs typeface="Arial" pitchFamily="34" charset="0"/>
              </a:rPr>
              <a:t> ta </a:t>
            </a:r>
            <a:r>
              <a:rPr lang="en-US" altLang="en-US" sz="2800" dirty="0" err="1">
                <a:solidFill>
                  <a:srgbClr val="7030A0"/>
                </a:solidFill>
                <a:cs typeface="Arial" pitchFamily="34" charset="0"/>
              </a:rPr>
              <a:t>lúa</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nước</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để</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bà</a:t>
            </a:r>
            <a:r>
              <a:rPr lang="en-US" altLang="en-US" sz="2800" dirty="0">
                <a:solidFill>
                  <a:srgbClr val="7030A0"/>
                </a:solidFill>
                <a:cs typeface="Arial" pitchFamily="34" charset="0"/>
              </a:rPr>
              <a:t> con tin.</a:t>
            </a:r>
            <a:endParaRPr lang="en-US" sz="2800" dirty="0">
              <a:solidFill>
                <a:srgbClr val="7030A0"/>
              </a:solidFill>
              <a:cs typeface="Arial" pitchFamily="34" charset="0"/>
            </a:endParaRPr>
          </a:p>
        </p:txBody>
      </p:sp>
      <p:cxnSp>
        <p:nvCxnSpPr>
          <p:cNvPr id="43" name="Straight Connector 42">
            <a:extLst>
              <a:ext uri="{FF2B5EF4-FFF2-40B4-BE49-F238E27FC236}">
                <a16:creationId xmlns:a16="http://schemas.microsoft.com/office/drawing/2014/main" id="{74B77888-BC54-4168-A7B2-6F7A07BA8645}"/>
              </a:ext>
            </a:extLst>
          </p:cNvPr>
          <p:cNvCxnSpPr>
            <a:cxnSpLocks/>
          </p:cNvCxnSpPr>
          <p:nvPr/>
        </p:nvCxnSpPr>
        <p:spPr>
          <a:xfrm flipH="1">
            <a:off x="8003338" y="2764537"/>
            <a:ext cx="88773" cy="406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CADA6F1-03EA-4693-93F4-496FFD827CC3}"/>
              </a:ext>
            </a:extLst>
          </p:cNvPr>
          <p:cNvCxnSpPr>
            <a:cxnSpLocks/>
          </p:cNvCxnSpPr>
          <p:nvPr/>
        </p:nvCxnSpPr>
        <p:spPr>
          <a:xfrm flipH="1">
            <a:off x="2785696" y="3377300"/>
            <a:ext cx="88773" cy="406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769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ircle(in)">
                                      <p:cBhvr>
                                        <p:cTn id="14" dur="20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2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4"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a16="http://schemas.microsoft.com/office/drawing/2014/main" id="{CBFCAEBB-D519-4A2D-ADB0-870552E2BBB1}"/>
              </a:ext>
            </a:extLst>
          </p:cNvPr>
          <p:cNvSpPr txBox="1">
            <a:spLocks/>
          </p:cNvSpPr>
          <p:nvPr/>
        </p:nvSpPr>
        <p:spPr>
          <a:xfrm>
            <a:off x="185146" y="275206"/>
            <a:ext cx="2890709"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Chú giải</a:t>
            </a:r>
            <a:r>
              <a:rPr lang="en-US" sz="4000" dirty="0">
                <a:solidFill>
                  <a:srgbClr val="C00000"/>
                </a:solidFill>
              </a:rPr>
              <a:t>:</a:t>
            </a:r>
          </a:p>
        </p:txBody>
      </p:sp>
      <p:sp>
        <p:nvSpPr>
          <p:cNvPr id="34" name="TextBox 33">
            <a:extLst>
              <a:ext uri="{FF2B5EF4-FFF2-40B4-BE49-F238E27FC236}">
                <a16:creationId xmlns:a16="http://schemas.microsoft.com/office/drawing/2014/main" id="{29DAF7BD-4C37-4091-8837-E267D688A266}"/>
              </a:ext>
            </a:extLst>
          </p:cNvPr>
          <p:cNvSpPr txBox="1">
            <a:spLocks noChangeArrowheads="1"/>
          </p:cNvSpPr>
          <p:nvPr/>
        </p:nvSpPr>
        <p:spPr bwMode="auto">
          <a:xfrm>
            <a:off x="8114139" y="2859969"/>
            <a:ext cx="3466619" cy="18158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2400" b="1" dirty="0">
                <a:solidFill>
                  <a:srgbClr val="C00000"/>
                </a:solidFill>
                <a:latin typeface="Arial" panose="020B0604020202020204" pitchFamily="34" charset="0"/>
                <a:cs typeface="Arial" panose="020B0604020202020204" pitchFamily="34" charset="0"/>
              </a:rPr>
              <a:t>Ngu Công</a:t>
            </a:r>
            <a:r>
              <a:rPr lang="en-US" altLang="en-US" sz="2200" b="1" dirty="0">
                <a:solidFill>
                  <a:srgbClr val="C00000"/>
                </a:solidFill>
                <a:latin typeface="Arial" panose="020B0604020202020204" pitchFamily="34" charset="0"/>
                <a:cs typeface="Arial" panose="020B0604020202020204" pitchFamily="34" charset="0"/>
              </a:rPr>
              <a:t>: </a:t>
            </a:r>
            <a:r>
              <a:rPr lang="vi-VN" altLang="en-US" sz="2200" b="1" dirty="0">
                <a:solidFill>
                  <a:srgbClr val="1B6169"/>
                </a:solidFill>
                <a:latin typeface="Arial" panose="020B0604020202020204" pitchFamily="34" charset="0"/>
                <a:cs typeface="Arial" panose="020B0604020202020204" pitchFamily="34" charset="0"/>
              </a:rPr>
              <a:t>nhân vật trong truyện ngụ ngôn Trung Quốc tượng trưng cho ý chí dời non lấp bể và lòng kiên trì</a:t>
            </a:r>
          </a:p>
        </p:txBody>
      </p:sp>
      <p:pic>
        <p:nvPicPr>
          <p:cNvPr id="33" name="Picture 2" descr="Rốt cục thì Ngu Công cũng có dời được núi đâu!">
            <a:extLst>
              <a:ext uri="{FF2B5EF4-FFF2-40B4-BE49-F238E27FC236}">
                <a16:creationId xmlns:a16="http://schemas.microsoft.com/office/drawing/2014/main" id="{5C6D2AA2-83EC-4EFF-800F-1E3FF4A06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78" y="762013"/>
            <a:ext cx="6626128" cy="585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6130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4" name="TextBox 33">
            <a:extLst>
              <a:ext uri="{FF2B5EF4-FFF2-40B4-BE49-F238E27FC236}">
                <a16:creationId xmlns:a16="http://schemas.microsoft.com/office/drawing/2014/main" id="{29DAF7BD-4C37-4091-8837-E267D688A266}"/>
              </a:ext>
            </a:extLst>
          </p:cNvPr>
          <p:cNvSpPr txBox="1">
            <a:spLocks noChangeArrowheads="1"/>
          </p:cNvSpPr>
          <p:nvPr/>
        </p:nvSpPr>
        <p:spPr bwMode="auto">
          <a:xfrm>
            <a:off x="1898041" y="5895869"/>
            <a:ext cx="886660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2400" b="1" dirty="0">
                <a:solidFill>
                  <a:srgbClr val="C00000"/>
                </a:solidFill>
                <a:latin typeface="Arial" panose="020B0604020202020204" pitchFamily="34" charset="0"/>
                <a:cs typeface="Arial" panose="020B0604020202020204" pitchFamily="34" charset="0"/>
              </a:rPr>
              <a:t> dòng mương: </a:t>
            </a:r>
            <a:r>
              <a:rPr lang="vi-VN" altLang="en-US" sz="2200" b="1" dirty="0">
                <a:solidFill>
                  <a:srgbClr val="1B6169"/>
                </a:solidFill>
                <a:latin typeface="Arial" panose="020B0604020202020204" pitchFamily="34" charset="0"/>
                <a:cs typeface="Arial" panose="020B0604020202020204" pitchFamily="34" charset="0"/>
              </a:rPr>
              <a:t>nơi dẫn nước để tưới tiêu cho đồng ruộng</a:t>
            </a:r>
          </a:p>
        </p:txBody>
      </p:sp>
      <p:pic>
        <p:nvPicPr>
          <p:cNvPr id="35" name="Picture 7">
            <a:extLst>
              <a:ext uri="{FF2B5EF4-FFF2-40B4-BE49-F238E27FC236}">
                <a16:creationId xmlns:a16="http://schemas.microsoft.com/office/drawing/2014/main" id="{9E6372A5-A47E-4D34-9291-7D118EF7C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546" y="134797"/>
            <a:ext cx="9928367" cy="5493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11674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4" name="TextBox 33">
            <a:extLst>
              <a:ext uri="{FF2B5EF4-FFF2-40B4-BE49-F238E27FC236}">
                <a16:creationId xmlns:a16="http://schemas.microsoft.com/office/drawing/2014/main" id="{29DAF7BD-4C37-4091-8837-E267D688A266}"/>
              </a:ext>
            </a:extLst>
          </p:cNvPr>
          <p:cNvSpPr txBox="1">
            <a:spLocks noChangeArrowheads="1"/>
          </p:cNvSpPr>
          <p:nvPr/>
        </p:nvSpPr>
        <p:spPr bwMode="auto">
          <a:xfrm>
            <a:off x="2089433" y="5992346"/>
            <a:ext cx="87817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vi-VN" altLang="en-US" sz="2400" b="1" dirty="0">
                <a:solidFill>
                  <a:srgbClr val="C00000"/>
                </a:solidFill>
                <a:latin typeface="Arial" panose="020B0604020202020204" pitchFamily="34" charset="0"/>
                <a:cs typeface="Arial" panose="020B0604020202020204" pitchFamily="34" charset="0"/>
              </a:rPr>
              <a:t>vắt</a:t>
            </a:r>
            <a:r>
              <a:rPr lang="en-US" alt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nằm</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ngang</a:t>
            </a:r>
            <a:r>
              <a:rPr lang="en-US" sz="2200" b="1" dirty="0">
                <a:solidFill>
                  <a:srgbClr val="1B6169"/>
                </a:solidFill>
                <a:latin typeface="Arial" panose="020B0604020202020204" pitchFamily="34" charset="0"/>
                <a:cs typeface="Arial" panose="020B0604020202020204" pitchFamily="34" charset="0"/>
              </a:rPr>
              <a:t> qua </a:t>
            </a:r>
            <a:r>
              <a:rPr lang="en-US" sz="2200" b="1" dirty="0" err="1">
                <a:solidFill>
                  <a:srgbClr val="1B6169"/>
                </a:solidFill>
                <a:latin typeface="Arial" panose="020B0604020202020204" pitchFamily="34" charset="0"/>
                <a:cs typeface="Arial" panose="020B0604020202020204" pitchFamily="34" charset="0"/>
              </a:rPr>
              <a:t>một</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vật</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khác</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và</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để</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cho</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buông</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thõng</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xuống</a:t>
            </a:r>
            <a:endParaRPr lang="en-US" sz="2200" b="1" dirty="0">
              <a:solidFill>
                <a:srgbClr val="1B6169"/>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DC89B7DD-BB2F-44E7-AFAD-647E1E6BC26F}"/>
              </a:ext>
            </a:extLst>
          </p:cNvPr>
          <p:cNvGrpSpPr/>
          <p:nvPr/>
        </p:nvGrpSpPr>
        <p:grpSpPr>
          <a:xfrm>
            <a:off x="2089433" y="368696"/>
            <a:ext cx="8419352" cy="5412441"/>
            <a:chOff x="2089433" y="368696"/>
            <a:chExt cx="8419352" cy="5412441"/>
          </a:xfrm>
        </p:grpSpPr>
        <p:pic>
          <p:nvPicPr>
            <p:cNvPr id="33" name="Picture 32">
              <a:extLst>
                <a:ext uri="{FF2B5EF4-FFF2-40B4-BE49-F238E27FC236}">
                  <a16:creationId xmlns:a16="http://schemas.microsoft.com/office/drawing/2014/main" id="{DD274DE0-4E4C-44C7-BDE7-49743F5C97C4}"/>
                </a:ext>
              </a:extLst>
            </p:cNvPr>
            <p:cNvPicPr>
              <a:picLocks noChangeAspect="1"/>
            </p:cNvPicPr>
            <p:nvPr/>
          </p:nvPicPr>
          <p:blipFill>
            <a:blip r:embed="rId3"/>
            <a:stretch>
              <a:fillRect/>
            </a:stretch>
          </p:blipFill>
          <p:spPr>
            <a:xfrm>
              <a:off x="2089433" y="368696"/>
              <a:ext cx="8419352" cy="541244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6" name="TextBox 35">
              <a:extLst>
                <a:ext uri="{FF2B5EF4-FFF2-40B4-BE49-F238E27FC236}">
                  <a16:creationId xmlns:a16="http://schemas.microsoft.com/office/drawing/2014/main" id="{EA7FAA60-8F7D-4263-984E-713A22DBDB27}"/>
                </a:ext>
              </a:extLst>
            </p:cNvPr>
            <p:cNvSpPr txBox="1"/>
            <p:nvPr/>
          </p:nvSpPr>
          <p:spPr>
            <a:xfrm>
              <a:off x="2324138" y="552901"/>
              <a:ext cx="5981252" cy="369332"/>
            </a:xfrm>
            <a:prstGeom prst="rect">
              <a:avLst/>
            </a:prstGeom>
            <a:solidFill>
              <a:srgbClr val="FFFF00"/>
            </a:solidFill>
          </p:spPr>
          <p:txBody>
            <a:bodyPr wrap="square">
              <a:spAutoFit/>
            </a:bodyPr>
            <a:lstStyle/>
            <a:p>
              <a:pPr>
                <a:defRPr/>
              </a:pPr>
              <a:r>
                <a:rPr lang="en-US" sz="1800" b="1" dirty="0" err="1">
                  <a:solidFill>
                    <a:srgbClr val="1B6169"/>
                  </a:solidFill>
                  <a:latin typeface="Arial" panose="020B0604020202020204" pitchFamily="34" charset="0"/>
                  <a:cs typeface="Arial" panose="020B0604020202020204" pitchFamily="34" charset="0"/>
                </a:rPr>
                <a:t>Dòng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mương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ngoằn</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ngoèo</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vắt</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ngang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những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đồi</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cao</a:t>
              </a:r>
              <a:endParaRPr lang="en-US" sz="1800" b="1" dirty="0">
                <a:solidFill>
                  <a:srgbClr val="1B616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68018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ircle(in)">
                                      <p:cBhvr>
                                        <p:cTn id="1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4" name="TextBox 33">
            <a:extLst>
              <a:ext uri="{FF2B5EF4-FFF2-40B4-BE49-F238E27FC236}">
                <a16:creationId xmlns:a16="http://schemas.microsoft.com/office/drawing/2014/main" id="{29DAF7BD-4C37-4091-8837-E267D688A266}"/>
              </a:ext>
            </a:extLst>
          </p:cNvPr>
          <p:cNvSpPr txBox="1">
            <a:spLocks noChangeArrowheads="1"/>
          </p:cNvSpPr>
          <p:nvPr/>
        </p:nvSpPr>
        <p:spPr bwMode="auto">
          <a:xfrm>
            <a:off x="1669001" y="5738186"/>
            <a:ext cx="879831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vi-VN" altLang="en-US" sz="2400" b="1" dirty="0">
                <a:solidFill>
                  <a:srgbClr val="C00000"/>
                </a:solidFill>
                <a:latin typeface="Arial" panose="020B0604020202020204" pitchFamily="34" charset="0"/>
                <a:cs typeface="Arial" panose="020B0604020202020204" pitchFamily="34" charset="0"/>
              </a:rPr>
              <a:t>Ruộng bậc thang</a:t>
            </a:r>
            <a:r>
              <a:rPr lang="en-US" altLang="en-US" sz="2200" b="1" dirty="0">
                <a:solidFill>
                  <a:srgbClr val="C00000"/>
                </a:solidFill>
                <a:latin typeface="Arial" panose="020B0604020202020204" pitchFamily="34" charset="0"/>
                <a:cs typeface="Arial" panose="020B0604020202020204" pitchFamily="34" charset="0"/>
              </a:rPr>
              <a:t>:</a:t>
            </a:r>
            <a:r>
              <a:rPr lang="vi-VN" altLang="en-US" sz="2200" b="1" dirty="0">
                <a:solidFill>
                  <a:srgbClr val="C00000"/>
                </a:solidFill>
                <a:latin typeface="Arial" panose="020B0604020202020204" pitchFamily="34" charset="0"/>
                <a:cs typeface="Arial" panose="020B0604020202020204" pitchFamily="34" charset="0"/>
              </a:rPr>
              <a:t> </a:t>
            </a:r>
            <a:r>
              <a:rPr lang="en-US" sz="2400" b="1" dirty="0" err="1">
                <a:solidFill>
                  <a:srgbClr val="1B6169"/>
                </a:solidFill>
              </a:rPr>
              <a:t>là</a:t>
            </a:r>
            <a:r>
              <a:rPr lang="en-US" sz="2400" b="1" dirty="0">
                <a:solidFill>
                  <a:srgbClr val="1B6169"/>
                </a:solidFill>
              </a:rPr>
              <a:t> </a:t>
            </a:r>
            <a:r>
              <a:rPr lang="en-US" sz="2400" b="1" dirty="0" err="1">
                <a:solidFill>
                  <a:srgbClr val="1B6169"/>
                </a:solidFill>
              </a:rPr>
              <a:t>một</a:t>
            </a:r>
            <a:r>
              <a:rPr lang="en-US" sz="2400" b="1" dirty="0">
                <a:solidFill>
                  <a:srgbClr val="1B6169"/>
                </a:solidFill>
              </a:rPr>
              <a:t> </a:t>
            </a:r>
            <a:r>
              <a:rPr lang="en-US" sz="2400" b="1" dirty="0" err="1">
                <a:solidFill>
                  <a:srgbClr val="1B6169"/>
                </a:solidFill>
              </a:rPr>
              <a:t>hình</a:t>
            </a:r>
            <a:r>
              <a:rPr lang="en-US" sz="2400" b="1" dirty="0">
                <a:solidFill>
                  <a:srgbClr val="1B6169"/>
                </a:solidFill>
              </a:rPr>
              <a:t> </a:t>
            </a:r>
            <a:r>
              <a:rPr lang="en-US" sz="2400" b="1" dirty="0" err="1">
                <a:solidFill>
                  <a:srgbClr val="1B6169"/>
                </a:solidFill>
              </a:rPr>
              <a:t>thức</a:t>
            </a:r>
            <a:r>
              <a:rPr lang="en-US" sz="2400" b="1" dirty="0">
                <a:solidFill>
                  <a:srgbClr val="1B6169"/>
                </a:solidFill>
              </a:rPr>
              <a:t> </a:t>
            </a:r>
            <a:r>
              <a:rPr lang="en-US" sz="2400" b="1" dirty="0" err="1">
                <a:solidFill>
                  <a:srgbClr val="1B6169"/>
                </a:solidFill>
              </a:rPr>
              <a:t>canh</a:t>
            </a:r>
            <a:r>
              <a:rPr lang="en-US" sz="2400" b="1" dirty="0">
                <a:solidFill>
                  <a:srgbClr val="1B6169"/>
                </a:solidFill>
              </a:rPr>
              <a:t> </a:t>
            </a:r>
            <a:r>
              <a:rPr lang="en-US" sz="2400" b="1" dirty="0" err="1">
                <a:solidFill>
                  <a:srgbClr val="1B6169"/>
                </a:solidFill>
              </a:rPr>
              <a:t>tác</a:t>
            </a:r>
            <a:r>
              <a:rPr lang="en-US" sz="2400" b="1" dirty="0">
                <a:solidFill>
                  <a:srgbClr val="1B6169"/>
                </a:solidFill>
              </a:rPr>
              <a:t> </a:t>
            </a:r>
            <a:r>
              <a:rPr lang="en-US" sz="2400" b="1" dirty="0" err="1">
                <a:solidFill>
                  <a:srgbClr val="1B6169"/>
                </a:solidFill>
              </a:rPr>
              <a:t>trên</a:t>
            </a:r>
            <a:r>
              <a:rPr lang="en-US" sz="2400" b="1" dirty="0">
                <a:solidFill>
                  <a:srgbClr val="1B6169"/>
                </a:solidFill>
              </a:rPr>
              <a:t> </a:t>
            </a:r>
            <a:r>
              <a:rPr lang="en-US" sz="2400" b="1" dirty="0" err="1">
                <a:solidFill>
                  <a:srgbClr val="1B6169"/>
                </a:solidFill>
              </a:rPr>
              <a:t>đất</a:t>
            </a:r>
            <a:r>
              <a:rPr lang="en-US" sz="2400" b="1" dirty="0">
                <a:solidFill>
                  <a:srgbClr val="1B6169"/>
                </a:solidFill>
              </a:rPr>
              <a:t> </a:t>
            </a:r>
            <a:r>
              <a:rPr lang="en-US" sz="2400" b="1" dirty="0" err="1">
                <a:solidFill>
                  <a:srgbClr val="1B6169"/>
                </a:solidFill>
              </a:rPr>
              <a:t>dốc</a:t>
            </a:r>
            <a:r>
              <a:rPr lang="en-US" sz="2400" b="1" dirty="0">
                <a:solidFill>
                  <a:srgbClr val="1B6169"/>
                </a:solidFill>
              </a:rPr>
              <a:t> </a:t>
            </a:r>
            <a:r>
              <a:rPr lang="en-US" sz="2400" b="1" dirty="0" err="1">
                <a:solidFill>
                  <a:srgbClr val="1B6169"/>
                </a:solidFill>
              </a:rPr>
              <a:t>theo</a:t>
            </a:r>
            <a:r>
              <a:rPr lang="en-US" sz="2400" b="1" dirty="0">
                <a:solidFill>
                  <a:srgbClr val="1B6169"/>
                </a:solidFill>
              </a:rPr>
              <a:t> </a:t>
            </a:r>
            <a:r>
              <a:rPr lang="en-US" sz="2400" b="1" dirty="0" err="1">
                <a:solidFill>
                  <a:srgbClr val="1B6169"/>
                </a:solidFill>
              </a:rPr>
              <a:t>hình</a:t>
            </a:r>
            <a:r>
              <a:rPr lang="en-US" sz="2400" b="1" dirty="0">
                <a:solidFill>
                  <a:srgbClr val="1B6169"/>
                </a:solidFill>
              </a:rPr>
              <a:t> thang </a:t>
            </a:r>
            <a:r>
              <a:rPr lang="en-US" sz="2400" b="1" dirty="0" err="1">
                <a:solidFill>
                  <a:srgbClr val="1B6169"/>
                </a:solidFill>
              </a:rPr>
              <a:t>của</a:t>
            </a:r>
            <a:r>
              <a:rPr lang="en-US" sz="2400" b="1" dirty="0">
                <a:solidFill>
                  <a:srgbClr val="1B6169"/>
                </a:solidFill>
              </a:rPr>
              <a:t> </a:t>
            </a:r>
            <a:r>
              <a:rPr lang="vi-VN" sz="2400" b="1" dirty="0">
                <a:solidFill>
                  <a:srgbClr val="1B6169"/>
                </a:solidFill>
              </a:rPr>
              <a:t>đồng bào các dân tộc thiểu số.</a:t>
            </a:r>
            <a:endParaRPr lang="vi-VN" altLang="en-US" sz="2400" b="1" dirty="0">
              <a:solidFill>
                <a:srgbClr val="1B6169"/>
              </a:solidFill>
              <a:latin typeface="Arial" panose="020B0604020202020204" pitchFamily="34" charset="0"/>
              <a:cs typeface="Arial" panose="020B0604020202020204" pitchFamily="34" charset="0"/>
            </a:endParaRPr>
          </a:p>
        </p:txBody>
      </p:sp>
      <p:pic>
        <p:nvPicPr>
          <p:cNvPr id="2050" name="Picture 2" descr="Ruộng bậc thang là gì?">
            <a:extLst>
              <a:ext uri="{FF2B5EF4-FFF2-40B4-BE49-F238E27FC236}">
                <a16:creationId xmlns:a16="http://schemas.microsoft.com/office/drawing/2014/main" id="{5157FF14-0687-4778-85FB-10D5647C4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001" y="44754"/>
            <a:ext cx="8798310" cy="5542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12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ircle(in)">
                                      <p:cBhvr>
                                        <p:cTn id="1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id="{EE221DFF-ADCA-40B6-B67F-796194764E16}"/>
              </a:ext>
            </a:extLst>
          </p:cNvPr>
          <p:cNvSpPr txBox="1">
            <a:spLocks/>
          </p:cNvSpPr>
          <p:nvPr/>
        </p:nvSpPr>
        <p:spPr>
          <a:xfrm>
            <a:off x="893562" y="1288885"/>
            <a:ext cx="10830127" cy="468168"/>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Ông Lìn đã làm thế nào để đưa được nước về thôn</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45" name="Rectangle 44">
            <a:extLst>
              <a:ext uri="{FF2B5EF4-FFF2-40B4-BE49-F238E27FC236}">
                <a16:creationId xmlns:a16="http://schemas.microsoft.com/office/drawing/2014/main" id="{75EF080A-69B7-407F-BE2E-ABBFD23F9C5F}"/>
              </a:ext>
            </a:extLst>
          </p:cNvPr>
          <p:cNvSpPr/>
          <p:nvPr/>
        </p:nvSpPr>
        <p:spPr>
          <a:xfrm>
            <a:off x="893562" y="818951"/>
            <a:ext cx="744351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a:solidFill>
                  <a:srgbClr val="42426C"/>
                </a:solidFill>
                <a:latin typeface="Arial" panose="020B0604020202020204" pitchFamily="34" charset="0"/>
                <a:cs typeface="Arial" panose="020B0604020202020204" pitchFamily="34" charset="0"/>
                <a:sym typeface="+mn-ea"/>
              </a:rPr>
              <a:t>đoạn 1 và 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id="{F5AAB529-67CC-4333-97E4-FDF8F9F2A0D0}"/>
              </a:ext>
            </a:extLst>
          </p:cNvPr>
          <p:cNvSpPr/>
          <p:nvPr/>
        </p:nvSpPr>
        <p:spPr>
          <a:xfrm>
            <a:off x="659540" y="1970288"/>
            <a:ext cx="11160285" cy="1611982"/>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B67BCF7-B445-479A-B04A-21622A0AB959}"/>
              </a:ext>
            </a:extLst>
          </p:cNvPr>
          <p:cNvSpPr/>
          <p:nvPr/>
        </p:nvSpPr>
        <p:spPr>
          <a:xfrm>
            <a:off x="46228" y="1405666"/>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1</a:t>
            </a:r>
            <a:endParaRPr lang="en-US" sz="2800" b="1" dirty="0">
              <a:solidFill>
                <a:srgbClr val="5D6088"/>
              </a:solidFill>
            </a:endParaRPr>
          </a:p>
        </p:txBody>
      </p:sp>
      <p:sp>
        <p:nvSpPr>
          <p:cNvPr id="52" name="Text Box 24">
            <a:extLst>
              <a:ext uri="{FF2B5EF4-FFF2-40B4-BE49-F238E27FC236}">
                <a16:creationId xmlns:a16="http://schemas.microsoft.com/office/drawing/2014/main" id="{F9DD4701-FD4A-4D76-855C-4AD6C81AE06A}"/>
              </a:ext>
            </a:extLst>
          </p:cNvPr>
          <p:cNvSpPr txBox="1">
            <a:spLocks noChangeArrowheads="1"/>
          </p:cNvSpPr>
          <p:nvPr/>
        </p:nvSpPr>
        <p:spPr bwMode="auto">
          <a:xfrm>
            <a:off x="659541" y="3795505"/>
            <a:ext cx="9015229" cy="492443"/>
          </a:xfrm>
          <a:prstGeom prst="rect">
            <a:avLst/>
          </a:prstGeom>
          <a:solidFill>
            <a:schemeClr val="accent4">
              <a:lumMod val="60000"/>
              <a:lumOff val="4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600" b="1" kern="0" dirty="0">
                <a:solidFill>
                  <a:srgbClr val="FF0000"/>
                </a:solidFill>
                <a:latin typeface="Arial"/>
              </a:rPr>
              <a:t>lần mò</a:t>
            </a:r>
            <a:r>
              <a:rPr lang="en-US" sz="2600" b="1" kern="0" dirty="0">
                <a:solidFill>
                  <a:srgbClr val="FF0000"/>
                </a:solidFill>
                <a:latin typeface="Arial"/>
              </a:rPr>
              <a:t>: </a:t>
            </a:r>
            <a:r>
              <a:rPr lang="en-US" sz="2400" b="1" dirty="0" err="1">
                <a:solidFill>
                  <a:srgbClr val="19194D"/>
                </a:solidFill>
                <a:latin typeface="Arial" panose="020B0604020202020204" pitchFamily="34" charset="0"/>
                <a:cs typeface="Times New Roman" panose="02020603050405020304" pitchFamily="18" charset="0"/>
              </a:rPr>
              <a:t>dò</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dẫm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tìm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kiếm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dần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dần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một</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cách</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khó</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khăn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vất</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vả</a:t>
            </a:r>
            <a:endParaRPr lang="en-US" sz="2400" b="1" dirty="0">
              <a:solidFill>
                <a:srgbClr val="19194D"/>
              </a:solidFill>
              <a:latin typeface="Arial" panose="020B0604020202020204" pitchFamily="34" charset="0"/>
              <a:cs typeface="Times New Roman" panose="02020603050405020304" pitchFamily="18" charset="0"/>
            </a:endParaRPr>
          </a:p>
        </p:txBody>
      </p:sp>
      <p:sp>
        <p:nvSpPr>
          <p:cNvPr id="64" name="Rectangle 1">
            <a:extLst>
              <a:ext uri="{FF2B5EF4-FFF2-40B4-BE49-F238E27FC236}">
                <a16:creationId xmlns:a16="http://schemas.microsoft.com/office/drawing/2014/main" id="{C093A689-8B0C-4B8B-B526-C307EE42C4F1}"/>
              </a:ext>
            </a:extLst>
          </p:cNvPr>
          <p:cNvSpPr>
            <a:spLocks noChangeArrowheads="1"/>
          </p:cNvSpPr>
          <p:nvPr/>
        </p:nvSpPr>
        <p:spPr bwMode="auto">
          <a:xfrm>
            <a:off x="823490" y="2017133"/>
            <a:ext cx="10988295" cy="148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ct val="0"/>
              </a:spcBef>
              <a:buFontTx/>
              <a:buNone/>
            </a:pPr>
            <a:r>
              <a:rPr lang="vi-VN"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Ông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lần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mò</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cả</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tháng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trong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rừng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tìm</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nguồn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nước</a:t>
            </a:r>
            <a:endParaRPr lang="vi-VN" altLang="en-US" sz="2400" b="1" dirty="0">
              <a:solidFill>
                <a:srgbClr val="19194D"/>
              </a:solidFill>
              <a:latin typeface="Arial" panose="020B0604020202020204" pitchFamily="34" charset="0"/>
              <a:cs typeface="Times New Roman" panose="02020603050405020304" pitchFamily="18" charset="0"/>
            </a:endParaRPr>
          </a:p>
          <a:p>
            <a:pPr algn="just">
              <a:lnSpc>
                <a:spcPct val="130000"/>
              </a:lnSpc>
              <a:spcBef>
                <a:spcPct val="0"/>
              </a:spcBef>
              <a:buFontTx/>
              <a:buNone/>
            </a:pPr>
            <a:r>
              <a:rPr lang="vi-VN" altLang="en-US" sz="2400" b="1" dirty="0">
                <a:solidFill>
                  <a:srgbClr val="19194D"/>
                </a:solidFill>
                <a:latin typeface="Arial" panose="020B0604020202020204" pitchFamily="34" charset="0"/>
                <a:cs typeface="Times New Roman" panose="02020603050405020304" pitchFamily="18" charset="0"/>
              </a:rPr>
              <a:t>- C</a:t>
            </a:r>
            <a:r>
              <a:rPr lang="en-US" altLang="en-US" sz="2400" b="1" dirty="0" err="1">
                <a:solidFill>
                  <a:srgbClr val="19194D"/>
                </a:solidFill>
                <a:latin typeface="Arial" panose="020B0604020202020204" pitchFamily="34" charset="0"/>
                <a:cs typeface="Times New Roman" panose="02020603050405020304" pitchFamily="18" charset="0"/>
              </a:rPr>
              <a:t>ùng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vợ</a:t>
            </a:r>
            <a:r>
              <a:rPr lang="en-US" altLang="en-US" sz="2400" b="1" dirty="0">
                <a:solidFill>
                  <a:srgbClr val="19194D"/>
                </a:solidFill>
                <a:latin typeface="Arial" panose="020B0604020202020204" pitchFamily="34" charset="0"/>
                <a:cs typeface="Times New Roman" panose="02020603050405020304" pitchFamily="18" charset="0"/>
              </a:rPr>
              <a:t> con </a:t>
            </a:r>
            <a:r>
              <a:rPr lang="en-US" altLang="en-US" sz="2400" b="1" dirty="0" err="1">
                <a:solidFill>
                  <a:srgbClr val="19194D"/>
                </a:solidFill>
                <a:latin typeface="Arial" panose="020B0604020202020204" pitchFamily="34" charset="0"/>
                <a:cs typeface="Times New Roman" panose="02020603050405020304" pitchFamily="18" charset="0"/>
              </a:rPr>
              <a:t>đào</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suốt</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một</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năm</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trời</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được</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gần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bốn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cây</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số</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mương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xuyên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đồi</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dẫn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nước</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từ</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rừng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già</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về</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thôn</a:t>
            </a:r>
            <a:r>
              <a:rPr lang="en-US" altLang="en-US" sz="2400" b="1" dirty="0">
                <a:solidFill>
                  <a:srgbClr val="19194D"/>
                </a:solidFill>
                <a:latin typeface="Arial" panose="020B0604020202020204" pitchFamily="34" charset="0"/>
                <a:cs typeface="Times New Roman" panose="02020603050405020304" pitchFamily="18" charset="0"/>
              </a:rPr>
              <a:t>. </a:t>
            </a:r>
            <a:endParaRPr lang="en-US" altLang="en-US" sz="2400" b="1" dirty="0">
              <a:solidFill>
                <a:srgbClr val="19194D"/>
              </a:solidFill>
              <a:latin typeface="Arial" panose="020B0604020202020204" pitchFamily="34" charset="0"/>
            </a:endParaRPr>
          </a:p>
        </p:txBody>
      </p:sp>
      <p:sp>
        <p:nvSpPr>
          <p:cNvPr id="38" name="Text Box 24">
            <a:extLst>
              <a:ext uri="{FF2B5EF4-FFF2-40B4-BE49-F238E27FC236}">
                <a16:creationId xmlns:a16="http://schemas.microsoft.com/office/drawing/2014/main" id="{ECFD00F7-A8C1-4C1B-96DC-D96EFE334F3F}"/>
              </a:ext>
            </a:extLst>
          </p:cNvPr>
          <p:cNvSpPr txBox="1">
            <a:spLocks noChangeArrowheads="1"/>
          </p:cNvSpPr>
          <p:nvPr/>
        </p:nvSpPr>
        <p:spPr bwMode="auto">
          <a:xfrm>
            <a:off x="627981" y="4398642"/>
            <a:ext cx="11107719" cy="861774"/>
          </a:xfrm>
          <a:prstGeom prst="rect">
            <a:avLst/>
          </a:prstGeom>
          <a:solidFill>
            <a:schemeClr val="accent4">
              <a:lumMod val="60000"/>
              <a:lumOff val="4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vi-VN" sz="2600" b="1" kern="0" dirty="0">
                <a:solidFill>
                  <a:srgbClr val="FF0000"/>
                </a:solidFill>
                <a:latin typeface="Arial"/>
              </a:rPr>
              <a:t>rừng già</a:t>
            </a:r>
            <a:r>
              <a:rPr lang="en-US" sz="2600" b="1" kern="0" dirty="0">
                <a:solidFill>
                  <a:srgbClr val="FF0000"/>
                </a:solidFill>
                <a:latin typeface="Arial"/>
              </a:rPr>
              <a:t>: </a:t>
            </a:r>
            <a:r>
              <a:rPr lang="vi-VN" sz="2400" b="1" dirty="0">
                <a:solidFill>
                  <a:srgbClr val="19194D"/>
                </a:solidFill>
                <a:latin typeface="Arial" panose="020B0604020202020204" pitchFamily="34" charset="0"/>
                <a:cs typeface="Times New Roman" panose="02020603050405020304" pitchFamily="18" charset="0"/>
              </a:rPr>
              <a:t>rừng phát triển tới giai đoạn ổn định, các cây gỗ hầu như đã ngừng tăng trưởng, một số bắt đầu già cỗi.</a:t>
            </a:r>
          </a:p>
        </p:txBody>
      </p:sp>
      <p:sp>
        <p:nvSpPr>
          <p:cNvPr id="39" name="Google Shape;430;p41">
            <a:extLst>
              <a:ext uri="{FF2B5EF4-FFF2-40B4-BE49-F238E27FC236}">
                <a16:creationId xmlns:a16="http://schemas.microsoft.com/office/drawing/2014/main" id="{6D1B6C84-E5B4-45F8-AF0B-3AEF8620B6D5}"/>
              </a:ext>
            </a:extLst>
          </p:cNvPr>
          <p:cNvSpPr txBox="1">
            <a:spLocks/>
          </p:cNvSpPr>
          <p:nvPr/>
        </p:nvSpPr>
        <p:spPr>
          <a:xfrm>
            <a:off x="627981" y="5285188"/>
            <a:ext cx="5092881" cy="525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2800" b="0" i="0" u="none" strike="noStrike" cap="none">
                <a:solidFill>
                  <a:schemeClr val="accent2"/>
                </a:solidFill>
                <a:latin typeface="Vibur"/>
                <a:ea typeface="Vibur"/>
                <a:cs typeface="Vibur"/>
                <a:sym typeface="Vibur"/>
              </a:defRPr>
            </a:lvl1pPr>
            <a:lvl2pPr marL="914400" marR="0" lvl="1"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2pPr>
            <a:lvl3pPr marL="1371600" marR="0" lvl="2"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3pPr>
            <a:lvl4pPr marL="1828800" marR="0" lvl="3"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4pPr>
            <a:lvl5pPr marL="2286000" marR="0" lvl="4"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5pPr>
            <a:lvl6pPr marL="2743200" marR="0" lvl="5"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6pPr>
            <a:lvl7pPr marL="3200400" marR="0" lvl="6"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7pPr>
            <a:lvl8pPr marL="3657600" marR="0" lvl="7"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8pPr>
            <a:lvl9pPr marL="4114800" marR="0" lvl="8"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9pPr>
          </a:lstStyle>
          <a:p>
            <a:pPr marL="0" indent="0"/>
            <a:r>
              <a:rPr lang="vi-VN" sz="2500" b="1" dirty="0">
                <a:solidFill>
                  <a:srgbClr val="C00000"/>
                </a:solidFill>
                <a:latin typeface="+mn-lt"/>
              </a:rPr>
              <a:t>* Đoạn 1 nói điều gì về ông Lìn </a:t>
            </a:r>
            <a:r>
              <a:rPr lang="en-US" b="1" dirty="0">
                <a:solidFill>
                  <a:srgbClr val="C00000"/>
                </a:solidFill>
                <a:latin typeface="+mn-lt"/>
                <a:cs typeface="Arial" panose="020B0604020202020204" pitchFamily="34" charset="0"/>
              </a:rPr>
              <a:t>?</a:t>
            </a:r>
          </a:p>
        </p:txBody>
      </p:sp>
      <p:grpSp>
        <p:nvGrpSpPr>
          <p:cNvPr id="40" name="Group 39">
            <a:extLst>
              <a:ext uri="{FF2B5EF4-FFF2-40B4-BE49-F238E27FC236}">
                <a16:creationId xmlns:a16="http://schemas.microsoft.com/office/drawing/2014/main" id="{328A3277-B171-4FAA-AD02-8B5E86AC185D}"/>
              </a:ext>
            </a:extLst>
          </p:cNvPr>
          <p:cNvGrpSpPr/>
          <p:nvPr/>
        </p:nvGrpSpPr>
        <p:grpSpPr>
          <a:xfrm>
            <a:off x="437980" y="5851165"/>
            <a:ext cx="11754020" cy="477054"/>
            <a:chOff x="336920" y="5627365"/>
            <a:chExt cx="11754020" cy="477054"/>
          </a:xfrm>
        </p:grpSpPr>
        <p:sp>
          <p:nvSpPr>
            <p:cNvPr id="42" name="TextBox 41">
              <a:extLst>
                <a:ext uri="{FF2B5EF4-FFF2-40B4-BE49-F238E27FC236}">
                  <a16:creationId xmlns:a16="http://schemas.microsoft.com/office/drawing/2014/main" id="{E6E64476-BE6F-4A95-922D-81E1B1D2B055}"/>
                </a:ext>
              </a:extLst>
            </p:cNvPr>
            <p:cNvSpPr txBox="1"/>
            <p:nvPr/>
          </p:nvSpPr>
          <p:spPr>
            <a:xfrm>
              <a:off x="919016" y="5627365"/>
              <a:ext cx="11171924" cy="477054"/>
            </a:xfrm>
            <a:prstGeom prst="rect">
              <a:avLst/>
            </a:prstGeom>
            <a:solidFill>
              <a:srgbClr val="99FF66"/>
            </a:solidFill>
          </p:spPr>
          <p:txBody>
            <a:bodyPr wrap="square" rtlCol="0">
              <a:spAutoFit/>
            </a:bodyPr>
            <a:lstStyle/>
            <a:p>
              <a:r>
                <a:rPr lang="vi-VN" sz="2500" b="1" dirty="0"/>
                <a:t>Ý1: Ông Lìn đã đưa được nước về thôn</a:t>
              </a:r>
              <a:endParaRPr lang="en-US" altLang="en-US" sz="2500" b="1" dirty="0"/>
            </a:p>
          </p:txBody>
        </p:sp>
        <p:sp>
          <p:nvSpPr>
            <p:cNvPr id="43" name="Arrow: Chevron 42">
              <a:extLst>
                <a:ext uri="{FF2B5EF4-FFF2-40B4-BE49-F238E27FC236}">
                  <a16:creationId xmlns:a16="http://schemas.microsoft.com/office/drawing/2014/main" id="{AAA17F5A-E477-4FD0-B1D6-0E1616B4E6DB}"/>
                </a:ext>
              </a:extLst>
            </p:cNvPr>
            <p:cNvSpPr/>
            <p:nvPr/>
          </p:nvSpPr>
          <p:spPr>
            <a:xfrm>
              <a:off x="336920" y="5721592"/>
              <a:ext cx="355412" cy="248708"/>
            </a:xfrm>
            <a:prstGeom prst="chevron">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256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circle(in)">
                                      <p:cBhvr>
                                        <p:cTn id="20" dur="20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1000" fill="hold"/>
                                        <p:tgtEl>
                                          <p:spTgt spid="52"/>
                                        </p:tgtEl>
                                        <p:attrNameLst>
                                          <p:attrName>ppt_w</p:attrName>
                                        </p:attrNameLst>
                                      </p:cBhvr>
                                      <p:tavLst>
                                        <p:tav tm="0">
                                          <p:val>
                                            <p:strVal val="#ppt_w*0.70"/>
                                          </p:val>
                                        </p:tav>
                                        <p:tav tm="100000">
                                          <p:val>
                                            <p:strVal val="#ppt_w"/>
                                          </p:val>
                                        </p:tav>
                                      </p:tavLst>
                                    </p:anim>
                                    <p:anim calcmode="lin" valueType="num">
                                      <p:cBhvr>
                                        <p:cTn id="32" dur="1000" fill="hold"/>
                                        <p:tgtEl>
                                          <p:spTgt spid="52"/>
                                        </p:tgtEl>
                                        <p:attrNameLst>
                                          <p:attrName>ppt_h</p:attrName>
                                        </p:attrNameLst>
                                      </p:cBhvr>
                                      <p:tavLst>
                                        <p:tav tm="0">
                                          <p:val>
                                            <p:strVal val="#ppt_h"/>
                                          </p:val>
                                        </p:tav>
                                        <p:tav tm="100000">
                                          <p:val>
                                            <p:strVal val="#ppt_h"/>
                                          </p:val>
                                        </p:tav>
                                      </p:tavLst>
                                    </p:anim>
                                    <p:animEffect transition="in" filter="fade">
                                      <p:cBhvr>
                                        <p:cTn id="33" dur="10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xit" presetSubtype="10" fill="hold" grpId="1" nodeType="clickEffect">
                                  <p:stCondLst>
                                    <p:cond delay="0"/>
                                  </p:stCondLst>
                                  <p:childTnLst>
                                    <p:anim calcmode="lin" valueType="num">
                                      <p:cBhvr>
                                        <p:cTn id="37" dur="500"/>
                                        <p:tgtEl>
                                          <p:spTgt spid="52"/>
                                        </p:tgtEl>
                                        <p:attrNameLst>
                                          <p:attrName>ppt_w</p:attrName>
                                        </p:attrNameLst>
                                      </p:cBhvr>
                                      <p:tavLst>
                                        <p:tav tm="0">
                                          <p:val>
                                            <p:strVal val="ppt_w"/>
                                          </p:val>
                                        </p:tav>
                                        <p:tav tm="100000">
                                          <p:val>
                                            <p:fltVal val="0"/>
                                          </p:val>
                                        </p:tav>
                                      </p:tavLst>
                                    </p:anim>
                                    <p:anim calcmode="lin" valueType="num">
                                      <p:cBhvr>
                                        <p:cTn id="38" dur="500"/>
                                        <p:tgtEl>
                                          <p:spTgt spid="52"/>
                                        </p:tgtEl>
                                        <p:attrNameLst>
                                          <p:attrName>ppt_h</p:attrName>
                                        </p:attrNameLst>
                                      </p:cBhvr>
                                      <p:tavLst>
                                        <p:tav tm="0">
                                          <p:val>
                                            <p:strVal val="ppt_h"/>
                                          </p:val>
                                        </p:tav>
                                        <p:tav tm="100000">
                                          <p:val>
                                            <p:strVal val="ppt_h"/>
                                          </p:val>
                                        </p:tav>
                                      </p:tavLst>
                                    </p:anim>
                                    <p:set>
                                      <p:cBhvr>
                                        <p:cTn id="39" dur="1" fill="hold">
                                          <p:stCondLst>
                                            <p:cond delay="499"/>
                                          </p:stCondLst>
                                        </p:cTn>
                                        <p:tgtEl>
                                          <p:spTgt spid="5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strVal val="#ppt_w*0.70"/>
                                          </p:val>
                                        </p:tav>
                                        <p:tav tm="100000">
                                          <p:val>
                                            <p:strVal val="#ppt_w"/>
                                          </p:val>
                                        </p:tav>
                                      </p:tavLst>
                                    </p:anim>
                                    <p:anim calcmode="lin" valueType="num">
                                      <p:cBhvr>
                                        <p:cTn id="45" dur="1000" fill="hold"/>
                                        <p:tgtEl>
                                          <p:spTgt spid="38"/>
                                        </p:tgtEl>
                                        <p:attrNameLst>
                                          <p:attrName>ppt_h</p:attrName>
                                        </p:attrNameLst>
                                      </p:cBhvr>
                                      <p:tavLst>
                                        <p:tav tm="0">
                                          <p:val>
                                            <p:strVal val="#ppt_h"/>
                                          </p:val>
                                        </p:tav>
                                        <p:tav tm="100000">
                                          <p:val>
                                            <p:strVal val="#ppt_h"/>
                                          </p:val>
                                        </p:tav>
                                      </p:tavLst>
                                    </p:anim>
                                    <p:animEffect transition="in" filter="fade">
                                      <p:cBhvr>
                                        <p:cTn id="46" dur="10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grpId="1" nodeType="clickEffect">
                                  <p:stCondLst>
                                    <p:cond delay="0"/>
                                  </p:stCondLst>
                                  <p:childTnLst>
                                    <p:anim calcmode="lin" valueType="num">
                                      <p:cBhvr>
                                        <p:cTn id="50" dur="500"/>
                                        <p:tgtEl>
                                          <p:spTgt spid="38"/>
                                        </p:tgtEl>
                                        <p:attrNameLst>
                                          <p:attrName>ppt_w</p:attrName>
                                        </p:attrNameLst>
                                      </p:cBhvr>
                                      <p:tavLst>
                                        <p:tav tm="0">
                                          <p:val>
                                            <p:strVal val="ppt_w"/>
                                          </p:val>
                                        </p:tav>
                                        <p:tav tm="100000">
                                          <p:val>
                                            <p:fltVal val="0"/>
                                          </p:val>
                                        </p:tav>
                                      </p:tavLst>
                                    </p:anim>
                                    <p:anim calcmode="lin" valueType="num">
                                      <p:cBhvr>
                                        <p:cTn id="51" dur="500"/>
                                        <p:tgtEl>
                                          <p:spTgt spid="38"/>
                                        </p:tgtEl>
                                        <p:attrNameLst>
                                          <p:attrName>ppt_h</p:attrName>
                                        </p:attrNameLst>
                                      </p:cBhvr>
                                      <p:tavLst>
                                        <p:tav tm="0">
                                          <p:val>
                                            <p:strVal val="ppt_h"/>
                                          </p:val>
                                        </p:tav>
                                        <p:tav tm="100000">
                                          <p:val>
                                            <p:strVal val="ppt_h"/>
                                          </p:val>
                                        </p:tav>
                                      </p:tavLst>
                                    </p:anim>
                                    <p:set>
                                      <p:cBhvr>
                                        <p:cTn id="52" dur="1" fill="hold">
                                          <p:stCondLst>
                                            <p:cond delay="499"/>
                                          </p:stCondLst>
                                        </p:cTn>
                                        <p:tgtEl>
                                          <p:spTgt spid="3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0-#ppt_w/2"/>
                                          </p:val>
                                        </p:tav>
                                        <p:tav tm="100000">
                                          <p:val>
                                            <p:strVal val="#ppt_x"/>
                                          </p:val>
                                        </p:tav>
                                      </p:tavLst>
                                    </p:anim>
                                    <p:anim calcmode="lin" valueType="num">
                                      <p:cBhvr additive="base">
                                        <p:cTn id="5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circle(in)">
                                      <p:cBhvr>
                                        <p:cTn id="63"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65" grpId="0" animBg="1"/>
      <p:bldP spid="51" grpId="0" animBg="1"/>
      <p:bldP spid="52" grpId="0" animBg="1"/>
      <p:bldP spid="52" grpId="1" animBg="1"/>
      <p:bldP spid="64" grpId="0"/>
      <p:bldP spid="38" grpId="0" animBg="1"/>
      <p:bldP spid="38" grpId="1" animBg="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id="{EE221DFF-ADCA-40B6-B67F-796194764E16}"/>
              </a:ext>
            </a:extLst>
          </p:cNvPr>
          <p:cNvSpPr txBox="1">
            <a:spLocks/>
          </p:cNvSpPr>
          <p:nvPr/>
        </p:nvSpPr>
        <p:spPr>
          <a:xfrm>
            <a:off x="848496" y="1341016"/>
            <a:ext cx="10988397" cy="778651"/>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400" b="1" dirty="0">
                <a:solidFill>
                  <a:schemeClr val="accent2">
                    <a:lumMod val="75000"/>
                  </a:schemeClr>
                </a:solidFill>
                <a:latin typeface="Arial" panose="020B0604020202020204" pitchFamily="34" charset="0"/>
                <a:ea typeface="Vibur"/>
                <a:cs typeface="Arial" panose="020B0604020202020204" pitchFamily="34" charset="0"/>
              </a:rPr>
              <a:t>Nhờ có mương nước, tập quán canh tác và cuộc sống ở thôn Phìn Ngan đã đổi thay như thế nào?</a:t>
            </a:r>
            <a:endParaRPr lang="en-US" sz="2400" b="1" dirty="0">
              <a:solidFill>
                <a:schemeClr val="accent2">
                  <a:lumMod val="75000"/>
                </a:schemeClr>
              </a:solidFill>
              <a:latin typeface="Arial" panose="020B0604020202020204" pitchFamily="34" charset="0"/>
              <a:ea typeface="Vibur"/>
              <a:cs typeface="Arial" panose="020B0604020202020204" pitchFamily="34" charset="0"/>
            </a:endParaRPr>
          </a:p>
        </p:txBody>
      </p:sp>
      <p:sp>
        <p:nvSpPr>
          <p:cNvPr id="45" name="Rectangle 44">
            <a:extLst>
              <a:ext uri="{FF2B5EF4-FFF2-40B4-BE49-F238E27FC236}">
                <a16:creationId xmlns:a16="http://schemas.microsoft.com/office/drawing/2014/main" id="{75EF080A-69B7-407F-BE2E-ABBFD23F9C5F}"/>
              </a:ext>
            </a:extLst>
          </p:cNvPr>
          <p:cNvSpPr/>
          <p:nvPr/>
        </p:nvSpPr>
        <p:spPr>
          <a:xfrm>
            <a:off x="831953" y="849528"/>
            <a:ext cx="7443515" cy="461665"/>
          </a:xfrm>
          <a:prstGeom prst="rect">
            <a:avLst/>
          </a:prstGeom>
        </p:spPr>
        <p:txBody>
          <a:bodyPr wrap="square">
            <a:spAutoFit/>
          </a:bodyPr>
          <a:lstStyle/>
          <a:p>
            <a:pPr>
              <a:defRPr/>
            </a:pPr>
            <a:r>
              <a:rPr lang="en-GB" altLang="en-US" sz="2400" b="1" noProof="1">
                <a:solidFill>
                  <a:srgbClr val="42426C"/>
                </a:solidFill>
                <a:latin typeface="Arial" panose="020B0604020202020204" pitchFamily="34" charset="0"/>
                <a:cs typeface="Arial" panose="020B0604020202020204" pitchFamily="34" charset="0"/>
                <a:sym typeface="+mn-ea"/>
              </a:rPr>
              <a:t>Đọc thầm </a:t>
            </a:r>
            <a:r>
              <a:rPr lang="vi-VN" altLang="en-US" sz="2400" b="1" noProof="1">
                <a:solidFill>
                  <a:srgbClr val="42426C"/>
                </a:solidFill>
                <a:latin typeface="Arial" panose="020B0604020202020204" pitchFamily="34" charset="0"/>
                <a:cs typeface="Arial" panose="020B0604020202020204" pitchFamily="34" charset="0"/>
                <a:sym typeface="+mn-ea"/>
              </a:rPr>
              <a:t>đoạn 2 và trả lời câu hỏi</a:t>
            </a:r>
            <a:r>
              <a:rPr lang="en-GB" altLang="en-US" sz="2400" b="1" noProof="1">
                <a:solidFill>
                  <a:srgbClr val="42426C"/>
                </a:solidFill>
                <a:latin typeface="Arial" panose="020B0604020202020204" pitchFamily="34" charset="0"/>
                <a:cs typeface="Arial" panose="020B0604020202020204" pitchFamily="34" charset="0"/>
                <a:sym typeface="+mn-ea"/>
              </a:rPr>
              <a:t>: </a:t>
            </a:r>
            <a:r>
              <a:rPr lang="vi-VN" altLang="en-US" sz="24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id="{F5AAB529-67CC-4333-97E4-FDF8F9F2A0D0}"/>
              </a:ext>
            </a:extLst>
          </p:cNvPr>
          <p:cNvSpPr/>
          <p:nvPr/>
        </p:nvSpPr>
        <p:spPr>
          <a:xfrm>
            <a:off x="641841" y="2483775"/>
            <a:ext cx="11271670" cy="1890449"/>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B67BCF7-B445-479A-B04A-21622A0AB959}"/>
              </a:ext>
            </a:extLst>
          </p:cNvPr>
          <p:cNvSpPr/>
          <p:nvPr/>
        </p:nvSpPr>
        <p:spPr>
          <a:xfrm>
            <a:off x="68187" y="1591309"/>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2</a:t>
            </a:r>
            <a:endParaRPr lang="en-US" sz="2800" b="1" dirty="0">
              <a:solidFill>
                <a:srgbClr val="5D6088"/>
              </a:solidFill>
            </a:endParaRPr>
          </a:p>
        </p:txBody>
      </p:sp>
      <p:sp>
        <p:nvSpPr>
          <p:cNvPr id="64" name="Rectangle 1">
            <a:extLst>
              <a:ext uri="{FF2B5EF4-FFF2-40B4-BE49-F238E27FC236}">
                <a16:creationId xmlns:a16="http://schemas.microsoft.com/office/drawing/2014/main" id="{C093A689-8B0C-4B8B-B526-C307EE42C4F1}"/>
              </a:ext>
            </a:extLst>
          </p:cNvPr>
          <p:cNvSpPr>
            <a:spLocks noChangeArrowheads="1"/>
          </p:cNvSpPr>
          <p:nvPr/>
        </p:nvSpPr>
        <p:spPr bwMode="auto">
          <a:xfrm>
            <a:off x="714441" y="2607504"/>
            <a:ext cx="10943770" cy="148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vi-VN" altLang="en-US" sz="2400" b="1" dirty="0">
                <a:solidFill>
                  <a:srgbClr val="19194D"/>
                </a:solidFill>
                <a:latin typeface="Arial" panose="020B0604020202020204" pitchFamily="34" charset="0"/>
                <a:cs typeface="Times New Roman" panose="02020603050405020304" pitchFamily="18" charset="0"/>
              </a:rPr>
              <a:t>- </a:t>
            </a:r>
            <a:r>
              <a:rPr lang="en-US" altLang="en-US" sz="2400" b="1" kern="0" dirty="0" err="1">
                <a:solidFill>
                  <a:srgbClr val="333399">
                    <a:lumMod val="75000"/>
                  </a:srgbClr>
                </a:solidFill>
                <a:latin typeface="Arial"/>
              </a:rPr>
              <a:t>Về</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tập</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quán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canh</a:t>
            </a:r>
            <a:r>
              <a:rPr lang="en-US" altLang="en-US" sz="2400" b="1" kern="0" dirty="0">
                <a:solidFill>
                  <a:srgbClr val="333399">
                    <a:lumMod val="75000"/>
                  </a:srgbClr>
                </a:solidFill>
                <a:latin typeface="Arial"/>
              </a:rPr>
              <a:t> </a:t>
            </a:r>
            <a:r>
              <a:rPr lang="vi-VN" altLang="en-US" sz="2400" b="1" kern="0" dirty="0">
                <a:solidFill>
                  <a:srgbClr val="333399">
                    <a:lumMod val="75000"/>
                  </a:srgbClr>
                </a:solidFill>
                <a:latin typeface="Arial"/>
              </a:rPr>
              <a:t>tác: </a:t>
            </a:r>
            <a:r>
              <a:rPr lang="en-US" altLang="en-US" sz="2400" b="1" kern="0" dirty="0" err="1">
                <a:solidFill>
                  <a:srgbClr val="333399">
                    <a:lumMod val="75000"/>
                  </a:srgbClr>
                </a:solidFill>
                <a:latin typeface="Arial"/>
              </a:rPr>
              <a:t>đồng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bào</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làm</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nương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như</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trước</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mà</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trồng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lúa</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nước</a:t>
            </a:r>
            <a:r>
              <a:rPr lang="en-US" altLang="en-US" sz="2400" b="1" kern="0" dirty="0">
                <a:solidFill>
                  <a:srgbClr val="333399">
                    <a:lumMod val="75000"/>
                  </a:srgbClr>
                </a:solidFill>
                <a:latin typeface="Arial"/>
              </a:rPr>
              <a:t>;</a:t>
            </a:r>
            <a:r>
              <a:rPr lang="vi-VN"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làm</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nương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nên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còn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nạn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phá</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rừng</a:t>
            </a:r>
            <a:r>
              <a:rPr lang="en-US" altLang="en-US" sz="2400" b="1" kern="0" dirty="0">
                <a:solidFill>
                  <a:srgbClr val="333399">
                    <a:lumMod val="75000"/>
                  </a:srgbClr>
                </a:solidFill>
                <a:latin typeface="Arial"/>
              </a:rPr>
              <a:t>.</a:t>
            </a:r>
            <a:endParaRPr lang="vi-VN" altLang="en-US" sz="2400" b="1" kern="0" dirty="0">
              <a:solidFill>
                <a:srgbClr val="333399">
                  <a:lumMod val="75000"/>
                </a:srgbClr>
              </a:solidFill>
              <a:latin typeface="Arial"/>
            </a:endParaRPr>
          </a:p>
          <a:p>
            <a:pPr algn="just">
              <a:lnSpc>
                <a:spcPct val="130000"/>
              </a:lnSpc>
              <a:spcBef>
                <a:spcPct val="0"/>
              </a:spcBef>
              <a:buFontTx/>
              <a:buNone/>
            </a:pPr>
            <a:r>
              <a:rPr lang="vi-VN"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Về</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đời</a:t>
            </a:r>
            <a:r>
              <a:rPr lang="en-US" altLang="en-US" sz="2400" b="1" kern="0" dirty="0">
                <a:solidFill>
                  <a:srgbClr val="333399">
                    <a:lumMod val="75000"/>
                  </a:srgbClr>
                </a:solidFill>
                <a:latin typeface="Arial"/>
              </a:rPr>
              <a:t> </a:t>
            </a:r>
            <a:r>
              <a:rPr lang="vi-VN" altLang="en-US" sz="2400" b="1" kern="0" dirty="0">
                <a:solidFill>
                  <a:srgbClr val="333399">
                    <a:lumMod val="75000"/>
                  </a:srgbClr>
                </a:solidFill>
                <a:latin typeface="Arial"/>
              </a:rPr>
              <a:t>sống: </a:t>
            </a:r>
            <a:r>
              <a:rPr lang="en-US" altLang="en-US" sz="2400" b="1" kern="0" dirty="0" err="1">
                <a:solidFill>
                  <a:srgbClr val="333399">
                    <a:lumMod val="75000"/>
                  </a:srgbClr>
                </a:solidFill>
                <a:latin typeface="Arial"/>
              </a:rPr>
              <a:t>nhờ</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trồng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lúa</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lai</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cao</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sản</a:t>
            </a:r>
            <a:r>
              <a:rPr lang="en-US" altLang="en-US" sz="2400" b="1" kern="0" dirty="0">
                <a:solidFill>
                  <a:srgbClr val="333399">
                    <a:lumMod val="75000"/>
                  </a:srgbClr>
                </a:solidFill>
                <a:latin typeface="Arial"/>
              </a:rPr>
              <a:t>,</a:t>
            </a:r>
            <a:r>
              <a:rPr lang="vi-VN"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cả</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thôn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còn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hộ</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đói</a:t>
            </a:r>
            <a:r>
              <a:rPr lang="en-US" altLang="en-US" sz="2400" b="1" kern="0" dirty="0">
                <a:solidFill>
                  <a:srgbClr val="333399">
                    <a:lumMod val="75000"/>
                  </a:srgbClr>
                </a:solidFill>
                <a:latin typeface="Arial"/>
              </a:rPr>
              <a:t>. </a:t>
            </a:r>
            <a:endParaRPr lang="en-US" altLang="en-US" sz="2400" b="1" dirty="0">
              <a:solidFill>
                <a:srgbClr val="19194D"/>
              </a:solidFill>
              <a:latin typeface="Arial" panose="020B0604020202020204" pitchFamily="34" charset="0"/>
            </a:endParaRPr>
          </a:p>
        </p:txBody>
      </p:sp>
      <p:sp>
        <p:nvSpPr>
          <p:cNvPr id="40" name="TextBox 39">
            <a:extLst>
              <a:ext uri="{FF2B5EF4-FFF2-40B4-BE49-F238E27FC236}">
                <a16:creationId xmlns:a16="http://schemas.microsoft.com/office/drawing/2014/main" id="{DCEC8416-CDD4-47E4-A7C3-3E9FB41801C4}"/>
              </a:ext>
            </a:extLst>
          </p:cNvPr>
          <p:cNvSpPr txBox="1"/>
          <p:nvPr/>
        </p:nvSpPr>
        <p:spPr>
          <a:xfrm>
            <a:off x="535352" y="4578115"/>
            <a:ext cx="11510457" cy="1200329"/>
          </a:xfrm>
          <a:prstGeom prst="rect">
            <a:avLst/>
          </a:prstGeom>
          <a:noFill/>
        </p:spPr>
        <p:txBody>
          <a:bodyPr wrap="square">
            <a:spAutoFit/>
          </a:bodyPr>
          <a:lstStyle/>
          <a:p>
            <a:pPr defTabSz="703356">
              <a:defRPr/>
            </a:pPr>
            <a:r>
              <a:rPr lang="vi-VN" altLang="en-US" sz="2400" b="1" dirty="0">
                <a:solidFill>
                  <a:schemeClr val="accent2">
                    <a:lumMod val="75000"/>
                  </a:schemeClr>
                </a:solidFill>
                <a:latin typeface="Arial" panose="020B0604020202020204" pitchFamily="34" charset="0"/>
                <a:ea typeface="Vibur"/>
                <a:cs typeface="Arial" panose="020B0604020202020204" pitchFamily="34" charset="0"/>
              </a:rPr>
              <a:t>tập quán canh tác: </a:t>
            </a:r>
            <a:r>
              <a:rPr lang="en-US" altLang="en-US" sz="2400" b="1" kern="0" dirty="0" err="1">
                <a:solidFill>
                  <a:srgbClr val="333399">
                    <a:lumMod val="75000"/>
                  </a:srgbClr>
                </a:solidFill>
                <a:latin typeface="Arial" panose="020B0604020202020204" pitchFamily="34" charset="0"/>
                <a:cs typeface="Arial" panose="020B0604020202020204" pitchFamily="34" charset="0"/>
              </a:rPr>
              <a:t>thói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quen</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cày</a:t>
            </a:r>
            <a:r>
              <a:rPr 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cấy</a:t>
            </a:r>
            <a:r>
              <a:rPr 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trồng</a:t>
            </a:r>
            <a:r>
              <a:rPr 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trọt</a:t>
            </a:r>
            <a:r>
              <a:rPr lang="vi-VN"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hình</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thành</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từ</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lâu</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và</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đã</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trở</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thành</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nếp</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trong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đời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sống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xã</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hội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của</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một</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cộng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đồng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dân</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cư</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được</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mọi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người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công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nhận</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và</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làm</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vi-VN" altLang="en-US" sz="2400" b="1" kern="0" dirty="0">
                <a:solidFill>
                  <a:srgbClr val="333399">
                    <a:lumMod val="75000"/>
                  </a:srgbClr>
                </a:solidFill>
                <a:latin typeface="Arial" panose="020B0604020202020204" pitchFamily="34" charset="0"/>
                <a:cs typeface="Arial" panose="020B0604020202020204" pitchFamily="34" charset="0"/>
              </a:rPr>
              <a:t>theo.</a:t>
            </a:r>
            <a:endParaRPr lang="en-US" sz="2400" b="1" kern="0" dirty="0">
              <a:solidFill>
                <a:srgbClr val="333399">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7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circle(in)">
                                      <p:cBhvr>
                                        <p:cTn id="20" dur="20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circle(in)">
                                      <p:cBhvr>
                                        <p:cTn id="31" dur="20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xit" presetSubtype="32" fill="hold" grpId="1" nodeType="clickEffect">
                                  <p:stCondLst>
                                    <p:cond delay="0"/>
                                  </p:stCondLst>
                                  <p:childTnLst>
                                    <p:animEffect transition="out" filter="diamond(out)">
                                      <p:cBhvr>
                                        <p:cTn id="35" dur="2000"/>
                                        <p:tgtEl>
                                          <p:spTgt spid="40"/>
                                        </p:tgtEl>
                                      </p:cBhvr>
                                    </p:animEffect>
                                    <p:set>
                                      <p:cBhvr>
                                        <p:cTn id="36"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65" grpId="0" animBg="1"/>
      <p:bldP spid="51" grpId="0" animBg="1"/>
      <p:bldP spid="64" grpId="0"/>
      <p:bldP spid="40" grpId="0"/>
      <p:bldP spid="4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627997-D849-427C-8A17-5AD7E0731FC6}"/>
              </a:ext>
            </a:extLst>
          </p:cNvPr>
          <p:cNvSpPr/>
          <p:nvPr/>
        </p:nvSpPr>
        <p:spPr>
          <a:xfrm>
            <a:off x="3107184" y="2583401"/>
            <a:ext cx="6351568" cy="1527849"/>
          </a:xfrm>
          <a:prstGeom prst="rect">
            <a:avLst/>
          </a:prstGeom>
          <a:noFill/>
        </p:spPr>
        <p:txBody>
          <a:bodyPr wrap="none" lIns="91440" tIns="45720" rIns="91440" bIns="45720" numCol="1">
            <a:prstTxWarp prst="textChevron">
              <a:avLst/>
            </a:prstTxWarp>
            <a:spAutoFit/>
          </a:bodyPr>
          <a:lstStyle/>
          <a:p>
            <a:pPr algn="ctr"/>
            <a:r>
              <a:rPr lang="vi-VN" sz="6600" b="1" dirty="0">
                <a:ln w="22225">
                  <a:solidFill>
                    <a:schemeClr val="accent2"/>
                  </a:solidFill>
                  <a:prstDash val="solid"/>
                </a:ln>
                <a:solidFill>
                  <a:srgbClr val="C00000"/>
                </a:solidFill>
              </a:rPr>
              <a:t>KHỞI ĐỘNG</a:t>
            </a:r>
            <a:endParaRPr lang="en-US" sz="6600" b="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2509101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pic>
        <p:nvPicPr>
          <p:cNvPr id="43" name="Picture 3" descr="C:\Users\Public\Pictures\Sample Pictures\gặt lúa nương.jpg">
            <a:extLst>
              <a:ext uri="{FF2B5EF4-FFF2-40B4-BE49-F238E27FC236}">
                <a16:creationId xmlns:a16="http://schemas.microsoft.com/office/drawing/2014/main" id="{A620690F-B99A-47D8-97B5-8E7B54294F71}"/>
              </a:ext>
            </a:extLst>
          </p:cNvPr>
          <p:cNvPicPr>
            <a:picLocks noChangeAspect="1" noChangeArrowheads="1"/>
          </p:cNvPicPr>
          <p:nvPr/>
        </p:nvPicPr>
        <p:blipFill>
          <a:blip r:embed="rId3"/>
          <a:srcRect/>
          <a:stretch>
            <a:fillRect/>
          </a:stretch>
        </p:blipFill>
        <p:spPr bwMode="auto">
          <a:xfrm>
            <a:off x="5933125" y="927121"/>
            <a:ext cx="5193553" cy="4342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Picture 2" descr="C:\Users\Public\Pictures\Sample Pictures\lúa nương.jpg">
            <a:extLst>
              <a:ext uri="{FF2B5EF4-FFF2-40B4-BE49-F238E27FC236}">
                <a16:creationId xmlns:a16="http://schemas.microsoft.com/office/drawing/2014/main" id="{AF32BD24-0DF4-413D-BFC3-BDD4F890429A}"/>
              </a:ext>
            </a:extLst>
          </p:cNvPr>
          <p:cNvPicPr>
            <a:picLocks noChangeAspect="1" noChangeArrowheads="1"/>
          </p:cNvPicPr>
          <p:nvPr/>
        </p:nvPicPr>
        <p:blipFill>
          <a:blip r:embed="rId4"/>
          <a:srcRect/>
          <a:stretch>
            <a:fillRect/>
          </a:stretch>
        </p:blipFill>
        <p:spPr bwMode="auto">
          <a:xfrm>
            <a:off x="912033" y="937636"/>
            <a:ext cx="4682711" cy="4346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TextBox 60">
            <a:extLst>
              <a:ext uri="{FF2B5EF4-FFF2-40B4-BE49-F238E27FC236}">
                <a16:creationId xmlns:a16="http://schemas.microsoft.com/office/drawing/2014/main" id="{506E9708-8475-4D3D-A2D9-1C6D426D0A09}"/>
              </a:ext>
            </a:extLst>
          </p:cNvPr>
          <p:cNvSpPr txBox="1"/>
          <p:nvPr/>
        </p:nvSpPr>
        <p:spPr>
          <a:xfrm>
            <a:off x="995258" y="5385159"/>
            <a:ext cx="9941764" cy="830997"/>
          </a:xfrm>
          <a:prstGeom prst="rect">
            <a:avLst/>
          </a:prstGeom>
          <a:noFill/>
        </p:spPr>
        <p:txBody>
          <a:bodyPr wrap="square">
            <a:spAutoFit/>
          </a:bodyPr>
          <a:lstStyle/>
          <a:p>
            <a:pPr algn="just"/>
            <a:r>
              <a:rPr lang="en-US" sz="2400" b="1" u="none" dirty="0" err="1">
                <a:solidFill>
                  <a:srgbClr val="FF0000"/>
                </a:solidFill>
                <a:latin typeface="Arial" charset="0"/>
              </a:rPr>
              <a:t>Lúa</a:t>
            </a:r>
            <a:r>
              <a:rPr lang="en-US" sz="2400" b="1" u="none" dirty="0">
                <a:solidFill>
                  <a:srgbClr val="FF0000"/>
                </a:solidFill>
                <a:latin typeface="Arial" charset="0"/>
              </a:rPr>
              <a:t> </a:t>
            </a:r>
            <a:r>
              <a:rPr lang="en-US" sz="2400" b="1" u="none" dirty="0" err="1">
                <a:solidFill>
                  <a:srgbClr val="FF0000"/>
                </a:solidFill>
                <a:latin typeface="Arial" charset="0"/>
              </a:rPr>
              <a:t>nương</a:t>
            </a:r>
            <a:r>
              <a:rPr lang="en-US" sz="2400" b="1" u="none" dirty="0">
                <a:solidFill>
                  <a:srgbClr val="FF0000"/>
                </a:solidFill>
                <a:latin typeface="Arial" charset="0"/>
              </a:rPr>
              <a:t>: </a:t>
            </a:r>
            <a:r>
              <a:rPr lang="en-US" sz="2400" b="1" u="none" dirty="0" err="1">
                <a:solidFill>
                  <a:srgbClr val="003399"/>
                </a:solidFill>
                <a:latin typeface="Arial" charset="0"/>
              </a:rPr>
              <a:t>được</a:t>
            </a:r>
            <a:r>
              <a:rPr lang="en-US" sz="2400" b="1" u="none" dirty="0">
                <a:solidFill>
                  <a:srgbClr val="003399"/>
                </a:solidFill>
                <a:latin typeface="Arial" charset="0"/>
              </a:rPr>
              <a:t> </a:t>
            </a:r>
            <a:r>
              <a:rPr lang="en-US" sz="2400" b="1" u="none" dirty="0" err="1">
                <a:solidFill>
                  <a:srgbClr val="003399"/>
                </a:solidFill>
                <a:latin typeface="Arial" charset="0"/>
              </a:rPr>
              <a:t>gieo</a:t>
            </a:r>
            <a:r>
              <a:rPr lang="en-US" sz="2400" b="1" u="none" dirty="0">
                <a:solidFill>
                  <a:srgbClr val="003399"/>
                </a:solidFill>
                <a:latin typeface="Arial" charset="0"/>
              </a:rPr>
              <a:t> </a:t>
            </a:r>
            <a:r>
              <a:rPr lang="en-US" sz="2400" b="1" u="none" dirty="0" err="1">
                <a:solidFill>
                  <a:srgbClr val="003399"/>
                </a:solidFill>
                <a:latin typeface="Arial" charset="0"/>
              </a:rPr>
              <a:t>trồng</a:t>
            </a:r>
            <a:r>
              <a:rPr lang="en-US" sz="2400" b="1" u="none" dirty="0">
                <a:solidFill>
                  <a:srgbClr val="003399"/>
                </a:solidFill>
                <a:latin typeface="Arial" charset="0"/>
              </a:rPr>
              <a:t> ở </a:t>
            </a:r>
            <a:r>
              <a:rPr lang="en-US" sz="2400" b="1" u="none" dirty="0" err="1">
                <a:solidFill>
                  <a:srgbClr val="003399"/>
                </a:solidFill>
                <a:latin typeface="Arial" charset="0"/>
              </a:rPr>
              <a:t>trên</a:t>
            </a:r>
            <a:r>
              <a:rPr lang="en-US" sz="2400" b="1" u="none" dirty="0">
                <a:solidFill>
                  <a:srgbClr val="003399"/>
                </a:solidFill>
                <a:latin typeface="Arial" charset="0"/>
              </a:rPr>
              <a:t> </a:t>
            </a:r>
            <a:r>
              <a:rPr lang="en-US" sz="2400" b="1" u="none" dirty="0" err="1">
                <a:solidFill>
                  <a:srgbClr val="003399"/>
                </a:solidFill>
                <a:latin typeface="Arial" charset="0"/>
              </a:rPr>
              <a:t>đồi</a:t>
            </a:r>
            <a:r>
              <a:rPr lang="en-US" sz="2400" b="1" u="none" dirty="0">
                <a:solidFill>
                  <a:srgbClr val="003399"/>
                </a:solidFill>
                <a:latin typeface="Arial" charset="0"/>
              </a:rPr>
              <a:t> </a:t>
            </a:r>
            <a:r>
              <a:rPr lang="en-US" sz="2400" b="1" u="none" dirty="0" err="1">
                <a:solidFill>
                  <a:srgbClr val="003399"/>
                </a:solidFill>
                <a:latin typeface="Arial" charset="0"/>
              </a:rPr>
              <a:t>cao</a:t>
            </a:r>
            <a:r>
              <a:rPr lang="en-US" sz="2400" b="1" u="none" dirty="0">
                <a:solidFill>
                  <a:srgbClr val="003399"/>
                </a:solidFill>
                <a:latin typeface="Arial" charset="0"/>
              </a:rPr>
              <a:t> </a:t>
            </a:r>
            <a:r>
              <a:rPr lang="en-US" sz="2400" b="1" u="none" dirty="0" err="1">
                <a:solidFill>
                  <a:srgbClr val="003399"/>
                </a:solidFill>
                <a:latin typeface="Arial" charset="0"/>
              </a:rPr>
              <a:t>hoặc</a:t>
            </a:r>
            <a:r>
              <a:rPr lang="en-US" sz="2400" b="1" u="none" dirty="0">
                <a:solidFill>
                  <a:srgbClr val="003399"/>
                </a:solidFill>
                <a:latin typeface="Arial" charset="0"/>
              </a:rPr>
              <a:t> </a:t>
            </a:r>
            <a:r>
              <a:rPr lang="en-US" sz="2400" b="1" u="none" dirty="0" err="1">
                <a:solidFill>
                  <a:srgbClr val="003399"/>
                </a:solidFill>
                <a:latin typeface="Arial" charset="0"/>
              </a:rPr>
              <a:t>sườn</a:t>
            </a:r>
            <a:r>
              <a:rPr lang="en-US" sz="2400" b="1" u="none" dirty="0">
                <a:solidFill>
                  <a:srgbClr val="003399"/>
                </a:solidFill>
                <a:latin typeface="Arial" charset="0"/>
              </a:rPr>
              <a:t> </a:t>
            </a:r>
            <a:r>
              <a:rPr lang="vi-VN" sz="2400" b="1" u="none" dirty="0">
                <a:solidFill>
                  <a:srgbClr val="003399"/>
                </a:solidFill>
                <a:latin typeface="Arial" charset="0"/>
              </a:rPr>
              <a:t>đồi </a:t>
            </a:r>
            <a:r>
              <a:rPr lang="en-US" sz="2400" b="1" u="none" dirty="0" err="1">
                <a:solidFill>
                  <a:srgbClr val="003399"/>
                </a:solidFill>
                <a:latin typeface="Arial" charset="0"/>
              </a:rPr>
              <a:t>núi</a:t>
            </a:r>
            <a:r>
              <a:rPr lang="en-US" sz="2400" b="1" u="none" dirty="0">
                <a:solidFill>
                  <a:srgbClr val="003399"/>
                </a:solidFill>
                <a:latin typeface="Arial" charset="0"/>
              </a:rPr>
              <a:t>, </a:t>
            </a:r>
            <a:r>
              <a:rPr lang="en-US" sz="2400" b="1" u="none" dirty="0" err="1">
                <a:solidFill>
                  <a:srgbClr val="003399"/>
                </a:solidFill>
                <a:latin typeface="Arial" charset="0"/>
              </a:rPr>
              <a:t>những</a:t>
            </a:r>
            <a:r>
              <a:rPr lang="en-US" sz="2400" b="1" u="none" dirty="0">
                <a:solidFill>
                  <a:srgbClr val="003399"/>
                </a:solidFill>
                <a:latin typeface="Arial" charset="0"/>
              </a:rPr>
              <a:t> </a:t>
            </a:r>
            <a:r>
              <a:rPr lang="en-US" sz="2400" b="1" u="none" dirty="0" err="1">
                <a:solidFill>
                  <a:srgbClr val="003399"/>
                </a:solidFill>
                <a:latin typeface="Arial" charset="0"/>
              </a:rPr>
              <a:t>vùng</a:t>
            </a:r>
            <a:r>
              <a:rPr lang="en-US" sz="2400" b="1" u="none" dirty="0">
                <a:solidFill>
                  <a:srgbClr val="003399"/>
                </a:solidFill>
                <a:latin typeface="Arial" charset="0"/>
              </a:rPr>
              <a:t> </a:t>
            </a:r>
            <a:r>
              <a:rPr lang="en-US" sz="2400" b="1" u="none" dirty="0" err="1">
                <a:solidFill>
                  <a:srgbClr val="003399"/>
                </a:solidFill>
                <a:latin typeface="Arial" charset="0"/>
              </a:rPr>
              <a:t>ít</a:t>
            </a:r>
            <a:r>
              <a:rPr lang="en-US" sz="2400" b="1" u="none" dirty="0">
                <a:solidFill>
                  <a:srgbClr val="003399"/>
                </a:solidFill>
                <a:latin typeface="Arial" charset="0"/>
              </a:rPr>
              <a:t> </a:t>
            </a:r>
            <a:r>
              <a:rPr lang="en-US" sz="2400" b="1" u="none" dirty="0" err="1">
                <a:solidFill>
                  <a:srgbClr val="003399"/>
                </a:solidFill>
                <a:latin typeface="Arial" charset="0"/>
              </a:rPr>
              <a:t>nước</a:t>
            </a:r>
            <a:r>
              <a:rPr lang="en-US" sz="2400" b="1" u="none" dirty="0">
                <a:solidFill>
                  <a:srgbClr val="003399"/>
                </a:solidFill>
                <a:latin typeface="Arial" charset="0"/>
              </a:rPr>
              <a:t>.</a:t>
            </a:r>
            <a:endParaRPr lang="en-US" sz="2400" dirty="0">
              <a:solidFill>
                <a:srgbClr val="003399"/>
              </a:solidFill>
            </a:endParaRPr>
          </a:p>
        </p:txBody>
      </p:sp>
    </p:spTree>
    <p:extLst>
      <p:ext uri="{BB962C8B-B14F-4D97-AF65-F5344CB8AC3E}">
        <p14:creationId xmlns:p14="http://schemas.microsoft.com/office/powerpoint/2010/main" val="321513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strVal val="#ppt_w*0.70"/>
                                          </p:val>
                                        </p:tav>
                                        <p:tav tm="100000">
                                          <p:val>
                                            <p:strVal val="#ppt_w"/>
                                          </p:val>
                                        </p:tav>
                                      </p:tavLst>
                                    </p:anim>
                                    <p:anim calcmode="lin" valueType="num">
                                      <p:cBhvr>
                                        <p:cTn id="8" dur="1000" fill="hold"/>
                                        <p:tgtEl>
                                          <p:spTgt spid="60"/>
                                        </p:tgtEl>
                                        <p:attrNameLst>
                                          <p:attrName>ppt_h</p:attrName>
                                        </p:attrNameLst>
                                      </p:cBhvr>
                                      <p:tavLst>
                                        <p:tav tm="0">
                                          <p:val>
                                            <p:strVal val="#ppt_h"/>
                                          </p:val>
                                        </p:tav>
                                        <p:tav tm="100000">
                                          <p:val>
                                            <p:strVal val="#ppt_h"/>
                                          </p:val>
                                        </p:tav>
                                      </p:tavLst>
                                    </p:anim>
                                    <p:animEffect transition="in" filter="fade">
                                      <p:cBhvr>
                                        <p:cTn id="9" dur="1000"/>
                                        <p:tgtEl>
                                          <p:spTgt spid="60"/>
                                        </p:tgtEl>
                                      </p:cBhvr>
                                    </p:animEffect>
                                  </p:childTnLst>
                                </p:cTn>
                              </p:par>
                              <p:par>
                                <p:cTn id="10" presetID="55"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1000" fill="hold"/>
                                        <p:tgtEl>
                                          <p:spTgt spid="43"/>
                                        </p:tgtEl>
                                        <p:attrNameLst>
                                          <p:attrName>ppt_w</p:attrName>
                                        </p:attrNameLst>
                                      </p:cBhvr>
                                      <p:tavLst>
                                        <p:tav tm="0">
                                          <p:val>
                                            <p:strVal val="#ppt_w*0.70"/>
                                          </p:val>
                                        </p:tav>
                                        <p:tav tm="100000">
                                          <p:val>
                                            <p:strVal val="#ppt_w"/>
                                          </p:val>
                                        </p:tav>
                                      </p:tavLst>
                                    </p:anim>
                                    <p:anim calcmode="lin" valueType="num">
                                      <p:cBhvr>
                                        <p:cTn id="13" dur="1000" fill="hold"/>
                                        <p:tgtEl>
                                          <p:spTgt spid="43"/>
                                        </p:tgtEl>
                                        <p:attrNameLst>
                                          <p:attrName>ppt_h</p:attrName>
                                        </p:attrNameLst>
                                      </p:cBhvr>
                                      <p:tavLst>
                                        <p:tav tm="0">
                                          <p:val>
                                            <p:strVal val="#ppt_h"/>
                                          </p:val>
                                        </p:tav>
                                        <p:tav tm="100000">
                                          <p:val>
                                            <p:strVal val="#ppt_h"/>
                                          </p:val>
                                        </p:tav>
                                      </p:tavLst>
                                    </p:anim>
                                    <p:animEffect transition="in" filter="fade">
                                      <p:cBhvr>
                                        <p:cTn id="14" dur="10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circle(in)">
                                      <p:cBhvr>
                                        <p:cTn id="19"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61" name="TextBox 60">
            <a:extLst>
              <a:ext uri="{FF2B5EF4-FFF2-40B4-BE49-F238E27FC236}">
                <a16:creationId xmlns:a16="http://schemas.microsoft.com/office/drawing/2014/main" id="{506E9708-8475-4D3D-A2D9-1C6D426D0A09}"/>
              </a:ext>
            </a:extLst>
          </p:cNvPr>
          <p:cNvSpPr txBox="1"/>
          <p:nvPr/>
        </p:nvSpPr>
        <p:spPr>
          <a:xfrm>
            <a:off x="914188" y="5642959"/>
            <a:ext cx="10595816" cy="830997"/>
          </a:xfrm>
          <a:prstGeom prst="rect">
            <a:avLst/>
          </a:prstGeom>
          <a:noFill/>
        </p:spPr>
        <p:txBody>
          <a:bodyPr wrap="square">
            <a:spAutoFit/>
          </a:bodyPr>
          <a:lstStyle/>
          <a:p>
            <a:pPr algn="just"/>
            <a:r>
              <a:rPr lang="en-US" sz="2400" b="1" u="none" dirty="0" err="1">
                <a:solidFill>
                  <a:srgbClr val="FF0000"/>
                </a:solidFill>
                <a:latin typeface="Arial" charset="0"/>
              </a:rPr>
              <a:t>lúa</a:t>
            </a:r>
            <a:r>
              <a:rPr lang="en-US" sz="2400" b="1" u="none" dirty="0">
                <a:solidFill>
                  <a:srgbClr val="FF0000"/>
                </a:solidFill>
                <a:latin typeface="Arial" charset="0"/>
              </a:rPr>
              <a:t> </a:t>
            </a:r>
            <a:r>
              <a:rPr lang="vi-VN" sz="2400" b="1" u="none" dirty="0">
                <a:solidFill>
                  <a:srgbClr val="FF0000"/>
                </a:solidFill>
                <a:latin typeface="Arial" charset="0"/>
              </a:rPr>
              <a:t>nước</a:t>
            </a:r>
            <a:r>
              <a:rPr lang="en-US" sz="2400" b="1" u="none" dirty="0">
                <a:solidFill>
                  <a:srgbClr val="FF0000"/>
                </a:solidFill>
                <a:latin typeface="Arial" charset="0"/>
              </a:rPr>
              <a:t>: </a:t>
            </a:r>
            <a:r>
              <a:rPr lang="en-US" sz="2400" b="1" u="none" dirty="0" err="1">
                <a:solidFill>
                  <a:srgbClr val="000099"/>
                </a:solidFill>
                <a:latin typeface="Arial" charset="0"/>
              </a:rPr>
              <a:t>được</a:t>
            </a:r>
            <a:r>
              <a:rPr lang="en-US" sz="2400" b="1" u="none" dirty="0">
                <a:solidFill>
                  <a:srgbClr val="000099"/>
                </a:solidFill>
                <a:latin typeface="Arial" charset="0"/>
              </a:rPr>
              <a:t> </a:t>
            </a:r>
            <a:r>
              <a:rPr lang="en-US" sz="2400" b="1" u="none" dirty="0" err="1">
                <a:solidFill>
                  <a:srgbClr val="000099"/>
                </a:solidFill>
                <a:latin typeface="Arial" charset="0"/>
              </a:rPr>
              <a:t>cấy</a:t>
            </a:r>
            <a:r>
              <a:rPr lang="en-US" sz="2400" b="1" u="none" dirty="0">
                <a:solidFill>
                  <a:srgbClr val="000099"/>
                </a:solidFill>
                <a:latin typeface="Arial" charset="0"/>
              </a:rPr>
              <a:t> ở </a:t>
            </a:r>
            <a:r>
              <a:rPr lang="en-US" sz="2400" b="1" u="none" dirty="0" err="1">
                <a:solidFill>
                  <a:srgbClr val="000099"/>
                </a:solidFill>
                <a:latin typeface="Arial" charset="0"/>
              </a:rPr>
              <a:t>ruộng</a:t>
            </a:r>
            <a:r>
              <a:rPr lang="en-US" sz="2400" b="1" u="none" dirty="0">
                <a:solidFill>
                  <a:srgbClr val="000099"/>
                </a:solidFill>
                <a:latin typeface="Arial" charset="0"/>
              </a:rPr>
              <a:t> </a:t>
            </a:r>
            <a:r>
              <a:rPr lang="en-US" sz="2400" b="1" u="none" dirty="0" err="1">
                <a:solidFill>
                  <a:srgbClr val="000099"/>
                </a:solidFill>
                <a:latin typeface="Arial" charset="0"/>
              </a:rPr>
              <a:t>nước</a:t>
            </a:r>
            <a:r>
              <a:rPr lang="en-US" sz="2400" b="1" u="none" dirty="0">
                <a:solidFill>
                  <a:srgbClr val="000099"/>
                </a:solidFill>
                <a:latin typeface="Arial" charset="0"/>
              </a:rPr>
              <a:t>, </a:t>
            </a:r>
            <a:r>
              <a:rPr lang="en-US" sz="2400" b="1" u="none" dirty="0" err="1">
                <a:solidFill>
                  <a:srgbClr val="000099"/>
                </a:solidFill>
                <a:latin typeface="Arial" charset="0"/>
              </a:rPr>
              <a:t>thường</a:t>
            </a:r>
            <a:r>
              <a:rPr lang="en-US" sz="2400" b="1" u="none" dirty="0">
                <a:solidFill>
                  <a:srgbClr val="000099"/>
                </a:solidFill>
                <a:latin typeface="Arial" charset="0"/>
              </a:rPr>
              <a:t> </a:t>
            </a:r>
            <a:r>
              <a:rPr lang="en-US" sz="2400" b="1" u="none" dirty="0" err="1">
                <a:solidFill>
                  <a:srgbClr val="000099"/>
                </a:solidFill>
                <a:latin typeface="Arial" charset="0"/>
              </a:rPr>
              <a:t>là</a:t>
            </a:r>
            <a:r>
              <a:rPr lang="en-US" sz="2400" b="1" u="none" dirty="0">
                <a:solidFill>
                  <a:srgbClr val="000099"/>
                </a:solidFill>
                <a:latin typeface="Arial" charset="0"/>
              </a:rPr>
              <a:t> </a:t>
            </a:r>
            <a:r>
              <a:rPr lang="en-US" sz="2400" b="1" u="none" dirty="0" err="1">
                <a:solidFill>
                  <a:srgbClr val="000099"/>
                </a:solidFill>
                <a:latin typeface="Arial" charset="0"/>
              </a:rPr>
              <a:t>ruộng</a:t>
            </a:r>
            <a:r>
              <a:rPr lang="en-US" sz="2400" b="1" u="none" dirty="0">
                <a:solidFill>
                  <a:srgbClr val="000099"/>
                </a:solidFill>
                <a:latin typeface="Arial" charset="0"/>
              </a:rPr>
              <a:t> </a:t>
            </a:r>
            <a:r>
              <a:rPr lang="en-US" sz="2400" b="1" u="none" dirty="0" err="1">
                <a:solidFill>
                  <a:srgbClr val="000099"/>
                </a:solidFill>
                <a:latin typeface="Arial" charset="0"/>
              </a:rPr>
              <a:t>bậc</a:t>
            </a:r>
            <a:r>
              <a:rPr lang="en-US" sz="2400" b="1" u="none" dirty="0">
                <a:solidFill>
                  <a:srgbClr val="000099"/>
                </a:solidFill>
                <a:latin typeface="Arial" charset="0"/>
              </a:rPr>
              <a:t> thang ở </a:t>
            </a:r>
            <a:r>
              <a:rPr lang="en-US" sz="2400" b="1" u="none" dirty="0" err="1">
                <a:solidFill>
                  <a:srgbClr val="000099"/>
                </a:solidFill>
                <a:latin typeface="Arial" charset="0"/>
              </a:rPr>
              <a:t>vùng</a:t>
            </a:r>
            <a:r>
              <a:rPr lang="en-US" sz="2400" b="1" u="none" dirty="0">
                <a:solidFill>
                  <a:srgbClr val="000099"/>
                </a:solidFill>
                <a:latin typeface="Arial" charset="0"/>
              </a:rPr>
              <a:t> </a:t>
            </a:r>
            <a:r>
              <a:rPr lang="en-US" sz="2400" b="1" u="none" dirty="0" err="1">
                <a:solidFill>
                  <a:srgbClr val="000099"/>
                </a:solidFill>
                <a:latin typeface="Arial" charset="0"/>
              </a:rPr>
              <a:t>núi</a:t>
            </a:r>
            <a:r>
              <a:rPr lang="en-US" sz="2400" b="1" u="none" dirty="0">
                <a:solidFill>
                  <a:srgbClr val="000099"/>
                </a:solidFill>
                <a:latin typeface="Arial" charset="0"/>
              </a:rPr>
              <a:t> </a:t>
            </a:r>
            <a:r>
              <a:rPr lang="en-US" sz="2400" b="1" u="none" dirty="0" err="1">
                <a:solidFill>
                  <a:srgbClr val="000099"/>
                </a:solidFill>
                <a:latin typeface="Arial" charset="0"/>
              </a:rPr>
              <a:t>và</a:t>
            </a:r>
            <a:r>
              <a:rPr lang="en-US" sz="2400" b="1" u="none" dirty="0">
                <a:solidFill>
                  <a:srgbClr val="000099"/>
                </a:solidFill>
                <a:latin typeface="Arial" charset="0"/>
              </a:rPr>
              <a:t> </a:t>
            </a:r>
            <a:r>
              <a:rPr lang="en-US" sz="2400" b="1" u="none" dirty="0" err="1">
                <a:solidFill>
                  <a:srgbClr val="000099"/>
                </a:solidFill>
                <a:latin typeface="Arial" charset="0"/>
              </a:rPr>
              <a:t>ruộng</a:t>
            </a:r>
            <a:r>
              <a:rPr lang="en-US" sz="2400" b="1" u="none" dirty="0">
                <a:solidFill>
                  <a:srgbClr val="000099"/>
                </a:solidFill>
                <a:latin typeface="Arial" charset="0"/>
              </a:rPr>
              <a:t> ở </a:t>
            </a:r>
            <a:r>
              <a:rPr lang="en-US" sz="2400" b="1" u="none" dirty="0" err="1">
                <a:solidFill>
                  <a:srgbClr val="000099"/>
                </a:solidFill>
                <a:latin typeface="Arial" charset="0"/>
              </a:rPr>
              <a:t>vùng</a:t>
            </a:r>
            <a:r>
              <a:rPr lang="en-US" sz="2400" b="1" u="none" dirty="0">
                <a:solidFill>
                  <a:srgbClr val="000099"/>
                </a:solidFill>
                <a:latin typeface="Arial" charset="0"/>
              </a:rPr>
              <a:t> </a:t>
            </a:r>
            <a:r>
              <a:rPr lang="en-US" sz="2400" b="1" u="none" dirty="0" err="1">
                <a:solidFill>
                  <a:srgbClr val="000099"/>
                </a:solidFill>
                <a:latin typeface="Arial" charset="0"/>
              </a:rPr>
              <a:t>đồng</a:t>
            </a:r>
            <a:r>
              <a:rPr lang="en-US" sz="2400" b="1" u="none" dirty="0">
                <a:solidFill>
                  <a:srgbClr val="000099"/>
                </a:solidFill>
                <a:latin typeface="Arial" charset="0"/>
              </a:rPr>
              <a:t> </a:t>
            </a:r>
            <a:r>
              <a:rPr lang="en-US" sz="2400" b="1" u="none" dirty="0" err="1">
                <a:solidFill>
                  <a:srgbClr val="000099"/>
                </a:solidFill>
                <a:latin typeface="Arial" charset="0"/>
              </a:rPr>
              <a:t>bằng</a:t>
            </a:r>
            <a:r>
              <a:rPr lang="en-US" sz="2400" b="1" u="none" dirty="0">
                <a:solidFill>
                  <a:srgbClr val="000099"/>
                </a:solidFill>
                <a:latin typeface="Arial" charset="0"/>
              </a:rPr>
              <a:t>.</a:t>
            </a:r>
            <a:endParaRPr lang="en-US" sz="2400" dirty="0">
              <a:solidFill>
                <a:srgbClr val="003399"/>
              </a:solidFill>
            </a:endParaRPr>
          </a:p>
        </p:txBody>
      </p:sp>
      <p:pic>
        <p:nvPicPr>
          <p:cNvPr id="35" name="Picture 4" descr="TC3">
            <a:extLst>
              <a:ext uri="{FF2B5EF4-FFF2-40B4-BE49-F238E27FC236}">
                <a16:creationId xmlns:a16="http://schemas.microsoft.com/office/drawing/2014/main" id="{A8846D22-556C-4BCD-9F54-64E38408151E}"/>
              </a:ext>
            </a:extLst>
          </p:cNvPr>
          <p:cNvPicPr>
            <a:picLocks noChangeAspect="1" noChangeArrowheads="1"/>
          </p:cNvPicPr>
          <p:nvPr/>
        </p:nvPicPr>
        <p:blipFill>
          <a:blip r:embed="rId4"/>
          <a:srcRect/>
          <a:stretch>
            <a:fillRect/>
          </a:stretch>
        </p:blipFill>
        <p:spPr bwMode="auto">
          <a:xfrm>
            <a:off x="914188" y="798322"/>
            <a:ext cx="5173571" cy="4573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Picture 2" descr="C:\Users\Public\Pictures\Sample Pictures\lúa nước.jpg">
            <a:extLst>
              <a:ext uri="{FF2B5EF4-FFF2-40B4-BE49-F238E27FC236}">
                <a16:creationId xmlns:a16="http://schemas.microsoft.com/office/drawing/2014/main" id="{C809656F-9191-47B2-869C-EAF263CC113D}"/>
              </a:ext>
            </a:extLst>
          </p:cNvPr>
          <p:cNvPicPr>
            <a:picLocks noChangeAspect="1" noChangeArrowheads="1"/>
          </p:cNvPicPr>
          <p:nvPr/>
        </p:nvPicPr>
        <p:blipFill>
          <a:blip r:embed="rId5"/>
          <a:srcRect/>
          <a:stretch>
            <a:fillRect/>
          </a:stretch>
        </p:blipFill>
        <p:spPr bwMode="auto">
          <a:xfrm>
            <a:off x="6170562" y="817702"/>
            <a:ext cx="5420512" cy="4573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40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par>
                                <p:cTn id="10" presetID="55"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strVal val="#ppt_w*0.70"/>
                                          </p:val>
                                        </p:tav>
                                        <p:tav tm="100000">
                                          <p:val>
                                            <p:strVal val="#ppt_w"/>
                                          </p:val>
                                        </p:tav>
                                      </p:tavLst>
                                    </p:anim>
                                    <p:anim calcmode="lin" valueType="num">
                                      <p:cBhvr>
                                        <p:cTn id="13" dur="1000" fill="hold"/>
                                        <p:tgtEl>
                                          <p:spTgt spid="36"/>
                                        </p:tgtEl>
                                        <p:attrNameLst>
                                          <p:attrName>ppt_h</p:attrName>
                                        </p:attrNameLst>
                                      </p:cBhvr>
                                      <p:tavLst>
                                        <p:tav tm="0">
                                          <p:val>
                                            <p:strVal val="#ppt_h"/>
                                          </p:val>
                                        </p:tav>
                                        <p:tav tm="100000">
                                          <p:val>
                                            <p:strVal val="#ppt_h"/>
                                          </p:val>
                                        </p:tav>
                                      </p:tavLst>
                                    </p:anim>
                                    <p:animEffect transition="in" filter="fade">
                                      <p:cBhvr>
                                        <p:cTn id="14" dur="1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circle(in)">
                                      <p:cBhvr>
                                        <p:cTn id="19"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2" name="Google Shape;430;p41">
            <a:extLst>
              <a:ext uri="{FF2B5EF4-FFF2-40B4-BE49-F238E27FC236}">
                <a16:creationId xmlns:a16="http://schemas.microsoft.com/office/drawing/2014/main" id="{44A23315-EFB6-42CC-BAF1-880BA037212B}"/>
              </a:ext>
            </a:extLst>
          </p:cNvPr>
          <p:cNvSpPr txBox="1">
            <a:spLocks/>
          </p:cNvSpPr>
          <p:nvPr/>
        </p:nvSpPr>
        <p:spPr>
          <a:xfrm>
            <a:off x="622874" y="1041489"/>
            <a:ext cx="13166739" cy="7339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2800" b="0" i="0" u="none" strike="noStrike" cap="none">
                <a:solidFill>
                  <a:schemeClr val="accent2"/>
                </a:solidFill>
                <a:latin typeface="Vibur"/>
                <a:ea typeface="Vibur"/>
                <a:cs typeface="Vibur"/>
                <a:sym typeface="Vibur"/>
              </a:defRPr>
            </a:lvl1pPr>
            <a:lvl2pPr marL="914400" marR="0" lvl="1"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2pPr>
            <a:lvl3pPr marL="1371600" marR="0" lvl="2"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3pPr>
            <a:lvl4pPr marL="1828800" marR="0" lvl="3"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4pPr>
            <a:lvl5pPr marL="2286000" marR="0" lvl="4"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5pPr>
            <a:lvl6pPr marL="2743200" marR="0" lvl="5"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6pPr>
            <a:lvl7pPr marL="3200400" marR="0" lvl="6"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7pPr>
            <a:lvl8pPr marL="3657600" marR="0" lvl="7"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8pPr>
            <a:lvl9pPr marL="4114800" marR="0" lvl="8"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9pPr>
          </a:lstStyle>
          <a:p>
            <a:pPr marL="0" indent="0"/>
            <a:r>
              <a:rPr lang="vi-VN" b="1" dirty="0">
                <a:solidFill>
                  <a:srgbClr val="C00000"/>
                </a:solidFill>
                <a:latin typeface="+mn-lt"/>
              </a:rPr>
              <a:t>* Nêu nội dung chính của đoạn 2</a:t>
            </a:r>
            <a:r>
              <a:rPr lang="en-US" b="1" dirty="0">
                <a:solidFill>
                  <a:srgbClr val="C00000"/>
                </a:solidFill>
                <a:latin typeface="+mn-lt"/>
                <a:cs typeface="Arial" panose="020B0604020202020204" pitchFamily="34" charset="0"/>
              </a:rPr>
              <a:t>?</a:t>
            </a:r>
          </a:p>
        </p:txBody>
      </p:sp>
      <p:grpSp>
        <p:nvGrpSpPr>
          <p:cNvPr id="5" name="Group 4">
            <a:extLst>
              <a:ext uri="{FF2B5EF4-FFF2-40B4-BE49-F238E27FC236}">
                <a16:creationId xmlns:a16="http://schemas.microsoft.com/office/drawing/2014/main" id="{C8AA65B3-DF4C-469D-A9FE-F00A41B675F5}"/>
              </a:ext>
            </a:extLst>
          </p:cNvPr>
          <p:cNvGrpSpPr/>
          <p:nvPr/>
        </p:nvGrpSpPr>
        <p:grpSpPr>
          <a:xfrm>
            <a:off x="218990" y="1957753"/>
            <a:ext cx="11733310" cy="523220"/>
            <a:chOff x="336920" y="5627365"/>
            <a:chExt cx="12525582" cy="848929"/>
          </a:xfrm>
        </p:grpSpPr>
        <p:sp>
          <p:nvSpPr>
            <p:cNvPr id="44" name="TextBox 43">
              <a:extLst>
                <a:ext uri="{FF2B5EF4-FFF2-40B4-BE49-F238E27FC236}">
                  <a16:creationId xmlns:a16="http://schemas.microsoft.com/office/drawing/2014/main" id="{2432E7E1-26CC-4D91-858F-20FF980B6BE1}"/>
                </a:ext>
              </a:extLst>
            </p:cNvPr>
            <p:cNvSpPr txBox="1"/>
            <p:nvPr/>
          </p:nvSpPr>
          <p:spPr>
            <a:xfrm>
              <a:off x="919015" y="5627365"/>
              <a:ext cx="11943487" cy="848929"/>
            </a:xfrm>
            <a:prstGeom prst="rect">
              <a:avLst/>
            </a:prstGeom>
            <a:solidFill>
              <a:srgbClr val="99FF66"/>
            </a:solidFill>
          </p:spPr>
          <p:txBody>
            <a:bodyPr wrap="square" rtlCol="0">
              <a:spAutoFit/>
            </a:bodyPr>
            <a:lstStyle/>
            <a:p>
              <a:r>
                <a:rPr lang="vi-VN" sz="2800" b="1" dirty="0"/>
                <a:t>Ý2: T</a:t>
              </a:r>
              <a:r>
                <a:rPr lang="en-US" sz="2800" b="1" dirty="0" err="1"/>
                <a:t>ập</a:t>
              </a:r>
              <a:r>
                <a:rPr lang="en-US" sz="2800" b="1" dirty="0"/>
                <a:t> </a:t>
              </a:r>
              <a:r>
                <a:rPr lang="en-US" sz="2800" b="1" dirty="0" err="1"/>
                <a:t>quán</a:t>
              </a:r>
              <a:r>
                <a:rPr lang="en-US" sz="2800" b="1" dirty="0"/>
                <a:t> </a:t>
              </a:r>
              <a:r>
                <a:rPr lang="en-US" sz="2800" b="1" dirty="0" err="1"/>
                <a:t>canh</a:t>
              </a:r>
              <a:r>
                <a:rPr lang="en-US" sz="2800" b="1" dirty="0"/>
                <a:t> </a:t>
              </a:r>
              <a:r>
                <a:rPr lang="en-US" sz="2800" b="1" dirty="0" err="1"/>
                <a:t>tác</a:t>
              </a:r>
              <a:r>
                <a:rPr lang="en-US" sz="2800" b="1" dirty="0"/>
                <a:t> </a:t>
              </a:r>
              <a:r>
                <a:rPr lang="en-US" sz="2800" b="1" dirty="0" err="1"/>
                <a:t>và</a:t>
              </a:r>
              <a:r>
                <a:rPr lang="en-US" sz="2800" b="1" dirty="0"/>
                <a:t> </a:t>
              </a:r>
              <a:r>
                <a:rPr lang="en-US" sz="2800" b="1" dirty="0" err="1"/>
                <a:t>cuộc</a:t>
              </a:r>
              <a:r>
                <a:rPr lang="en-US" sz="2800" b="1" dirty="0"/>
                <a:t> </a:t>
              </a:r>
              <a:r>
                <a:rPr lang="en-US" sz="2800" b="1" dirty="0" err="1"/>
                <a:t>sống</a:t>
              </a:r>
              <a:r>
                <a:rPr lang="en-US" sz="2800" b="1" dirty="0"/>
                <a:t> ở </a:t>
              </a:r>
              <a:r>
                <a:rPr lang="en-US" sz="2800" b="1" dirty="0" err="1"/>
                <a:t>thôn</a:t>
              </a:r>
              <a:r>
                <a:rPr lang="en-US" sz="2800" b="1" dirty="0"/>
                <a:t> </a:t>
              </a:r>
              <a:r>
                <a:rPr lang="en-US" sz="2800" b="1" dirty="0" err="1"/>
                <a:t>Phìn</a:t>
              </a:r>
              <a:r>
                <a:rPr lang="en-US" sz="2800" b="1" dirty="0"/>
                <a:t> Ngan</a:t>
              </a:r>
              <a:r>
                <a:rPr lang="vi-VN" sz="2800" b="1" dirty="0"/>
                <a:t> đã thay đổi.</a:t>
              </a:r>
              <a:endParaRPr lang="en-US" sz="2800" b="1" dirty="0"/>
            </a:p>
          </p:txBody>
        </p:sp>
        <p:sp>
          <p:nvSpPr>
            <p:cNvPr id="46" name="Arrow: Chevron 45">
              <a:extLst>
                <a:ext uri="{FF2B5EF4-FFF2-40B4-BE49-F238E27FC236}">
                  <a16:creationId xmlns:a16="http://schemas.microsoft.com/office/drawing/2014/main" id="{3C8193CF-B5B9-4646-A780-F7F587234939}"/>
                </a:ext>
              </a:extLst>
            </p:cNvPr>
            <p:cNvSpPr/>
            <p:nvPr/>
          </p:nvSpPr>
          <p:spPr>
            <a:xfrm>
              <a:off x="336920" y="5721592"/>
              <a:ext cx="355412" cy="248708"/>
            </a:xfrm>
            <a:prstGeom prst="chevron">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spTree>
    <p:extLst>
      <p:ext uri="{BB962C8B-B14F-4D97-AF65-F5344CB8AC3E}">
        <p14:creationId xmlns:p14="http://schemas.microsoft.com/office/powerpoint/2010/main" val="247386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07259"/>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26633" y="4883906"/>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id="{EE221DFF-ADCA-40B6-B67F-796194764E16}"/>
              </a:ext>
            </a:extLst>
          </p:cNvPr>
          <p:cNvSpPr txBox="1">
            <a:spLocks/>
          </p:cNvSpPr>
          <p:nvPr/>
        </p:nvSpPr>
        <p:spPr>
          <a:xfrm>
            <a:off x="955957" y="1242941"/>
            <a:ext cx="7283392"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Ông Lìn đã nghĩ ra cách gì để giữ rừng, bảo vệ dòng nước</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45" name="Rectangle 44">
            <a:extLst>
              <a:ext uri="{FF2B5EF4-FFF2-40B4-BE49-F238E27FC236}">
                <a16:creationId xmlns:a16="http://schemas.microsoft.com/office/drawing/2014/main" id="{75EF080A-69B7-407F-BE2E-ABBFD23F9C5F}"/>
              </a:ext>
            </a:extLst>
          </p:cNvPr>
          <p:cNvSpPr/>
          <p:nvPr/>
        </p:nvSpPr>
        <p:spPr>
          <a:xfrm>
            <a:off x="910512" y="707017"/>
            <a:ext cx="744351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a:solidFill>
                  <a:srgbClr val="42426C"/>
                </a:solidFill>
                <a:latin typeface="Arial" panose="020B0604020202020204" pitchFamily="34" charset="0"/>
                <a:cs typeface="Arial" panose="020B0604020202020204" pitchFamily="34" charset="0"/>
                <a:sym typeface="+mn-ea"/>
              </a:rPr>
              <a:t>đoạn 3 và 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id="{F5AAB529-67CC-4333-97E4-FDF8F9F2A0D0}"/>
              </a:ext>
            </a:extLst>
          </p:cNvPr>
          <p:cNvSpPr/>
          <p:nvPr/>
        </p:nvSpPr>
        <p:spPr>
          <a:xfrm>
            <a:off x="871402" y="2171282"/>
            <a:ext cx="7231012" cy="1499651"/>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B67BCF7-B445-479A-B04A-21622A0AB959}"/>
              </a:ext>
            </a:extLst>
          </p:cNvPr>
          <p:cNvSpPr/>
          <p:nvPr/>
        </p:nvSpPr>
        <p:spPr>
          <a:xfrm>
            <a:off x="133877" y="1236835"/>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3</a:t>
            </a:r>
            <a:endParaRPr lang="en-US" sz="2800" b="1" dirty="0">
              <a:solidFill>
                <a:srgbClr val="5D6088"/>
              </a:solidFill>
            </a:endParaRPr>
          </a:p>
        </p:txBody>
      </p:sp>
      <p:sp>
        <p:nvSpPr>
          <p:cNvPr id="64" name="Rectangle 1">
            <a:extLst>
              <a:ext uri="{FF2B5EF4-FFF2-40B4-BE49-F238E27FC236}">
                <a16:creationId xmlns:a16="http://schemas.microsoft.com/office/drawing/2014/main" id="{C093A689-8B0C-4B8B-B526-C307EE42C4F1}"/>
              </a:ext>
            </a:extLst>
          </p:cNvPr>
          <p:cNvSpPr>
            <a:spLocks noChangeArrowheads="1"/>
          </p:cNvSpPr>
          <p:nvPr/>
        </p:nvSpPr>
        <p:spPr bwMode="auto">
          <a:xfrm>
            <a:off x="1016287" y="2262356"/>
            <a:ext cx="684995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en-US" sz="2600" b="1" dirty="0" err="1">
                <a:solidFill>
                  <a:srgbClr val="42426C"/>
                </a:solidFill>
                <a:latin typeface="Arial" panose="020B0604020202020204" pitchFamily="34" charset="0"/>
                <a:cs typeface="Arial" panose="020B0604020202020204" pitchFamily="34" charset="0"/>
              </a:rPr>
              <a:t>Ông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Lìn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lặn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lội</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đến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xã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bạn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học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cách</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trồng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cây</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thảo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quả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về</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hướng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dẫn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cho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bà</a:t>
            </a:r>
            <a:r>
              <a:rPr lang="en-US" sz="2600" b="1" dirty="0">
                <a:solidFill>
                  <a:srgbClr val="42426C"/>
                </a:solidFill>
                <a:latin typeface="Arial" panose="020B0604020202020204" pitchFamily="34" charset="0"/>
                <a:cs typeface="Arial" panose="020B0604020202020204" pitchFamily="34" charset="0"/>
              </a:rPr>
              <a:t> con </a:t>
            </a:r>
            <a:r>
              <a:rPr lang="en-US" sz="2600" b="1" dirty="0" err="1">
                <a:solidFill>
                  <a:srgbClr val="42426C"/>
                </a:solidFill>
                <a:latin typeface="Arial" panose="020B0604020202020204" pitchFamily="34" charset="0"/>
                <a:cs typeface="Arial" panose="020B0604020202020204" pitchFamily="34" charset="0"/>
              </a:rPr>
              <a:t>cùng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làm</a:t>
            </a:r>
            <a:r>
              <a:rPr lang="en-US" sz="2600" b="1" dirty="0">
                <a:solidFill>
                  <a:srgbClr val="42426C"/>
                </a:solidFill>
                <a:latin typeface="Arial" panose="020B0604020202020204" pitchFamily="34" charset="0"/>
                <a:cs typeface="Arial" panose="020B0604020202020204" pitchFamily="34" charset="0"/>
              </a:rPr>
              <a:t>.</a:t>
            </a:r>
            <a:endParaRPr lang="en-US" altLang="en-US" sz="2600" b="1" dirty="0">
              <a:solidFill>
                <a:srgbClr val="42426C"/>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CB81E36F-3F87-441C-AF6B-D57E556D4A73}"/>
              </a:ext>
            </a:extLst>
          </p:cNvPr>
          <p:cNvSpPr txBox="1"/>
          <p:nvPr/>
        </p:nvSpPr>
        <p:spPr>
          <a:xfrm>
            <a:off x="87546" y="3803882"/>
            <a:ext cx="8101486" cy="492443"/>
          </a:xfrm>
          <a:prstGeom prst="rect">
            <a:avLst/>
          </a:prstGeom>
          <a:noFill/>
        </p:spPr>
        <p:txBody>
          <a:bodyPr wrap="square">
            <a:spAutoFit/>
          </a:bodyPr>
          <a:lstStyle/>
          <a:p>
            <a:pPr defTabSz="703356">
              <a:defRPr/>
            </a:pPr>
            <a:r>
              <a:rPr lang="vi-VN" sz="2400" b="1" dirty="0">
                <a:solidFill>
                  <a:srgbClr val="C00000"/>
                </a:solidFill>
                <a:latin typeface="Arial" panose="020B0604020202020204" pitchFamily="34" charset="0"/>
                <a:cs typeface="Times New Roman" panose="02020603050405020304" pitchFamily="18" charset="0"/>
              </a:rPr>
              <a:t>lặn lội</a:t>
            </a:r>
            <a:r>
              <a:rPr lang="en-US" sz="2400" b="1" dirty="0">
                <a:solidFill>
                  <a:srgbClr val="C00000"/>
                </a:solidFill>
                <a:latin typeface="Arial" panose="020B0604020202020204" pitchFamily="34" charset="0"/>
                <a:cs typeface="Times New Roman" panose="02020603050405020304" pitchFamily="18" charset="0"/>
              </a:rPr>
              <a:t>:</a:t>
            </a:r>
            <a:r>
              <a:rPr lang="vi-VN" sz="2400" b="1" dirty="0">
                <a:solidFill>
                  <a:srgbClr val="C00000"/>
                </a:solidFill>
                <a:latin typeface="Arial" panose="020B0604020202020204" pitchFamily="34" charset="0"/>
                <a:cs typeface="Times New Roman" panose="02020603050405020304" pitchFamily="18" charset="0"/>
              </a:rPr>
              <a:t> </a:t>
            </a:r>
            <a:r>
              <a:rPr lang="vi-VN" sz="2600" b="1" dirty="0">
                <a:solidFill>
                  <a:srgbClr val="42426C"/>
                </a:solidFill>
                <a:latin typeface="Arial" panose="020B0604020202020204" pitchFamily="34" charset="0"/>
                <a:cs typeface="Arial" panose="020B0604020202020204" pitchFamily="34" charset="0"/>
              </a:rPr>
              <a:t>làm việc vất vả nơi ruộng đồng, sông nước</a:t>
            </a:r>
            <a:r>
              <a:rPr lang="en-US" sz="2600" b="1" dirty="0">
                <a:solidFill>
                  <a:srgbClr val="42426C"/>
                </a:solidFill>
                <a:latin typeface="Arial" panose="020B0604020202020204" pitchFamily="34" charset="0"/>
                <a:cs typeface="Arial" panose="020B0604020202020204" pitchFamily="34" charset="0"/>
              </a:rPr>
              <a:t> </a:t>
            </a:r>
            <a:r>
              <a:rPr lang="vi-VN" sz="2600" b="1" dirty="0">
                <a:solidFill>
                  <a:srgbClr val="42426C"/>
                </a:solidFill>
                <a:latin typeface="Arial" panose="020B0604020202020204" pitchFamily="34" charset="0"/>
                <a:cs typeface="Arial" panose="020B0604020202020204" pitchFamily="34" charset="0"/>
              </a:rPr>
              <a:t> </a:t>
            </a:r>
            <a:endParaRPr lang="en-US" sz="2600" b="1" dirty="0">
              <a:solidFill>
                <a:srgbClr val="42426C"/>
              </a:solidFill>
              <a:latin typeface="Arial" panose="020B0604020202020204" pitchFamily="34" charset="0"/>
              <a:cs typeface="Arial" panose="020B0604020202020204" pitchFamily="34" charset="0"/>
            </a:endParaRPr>
          </a:p>
        </p:txBody>
      </p:sp>
      <p:pic>
        <p:nvPicPr>
          <p:cNvPr id="63" name="Picture 12">
            <a:extLst>
              <a:ext uri="{FF2B5EF4-FFF2-40B4-BE49-F238E27FC236}">
                <a16:creationId xmlns:a16="http://schemas.microsoft.com/office/drawing/2014/main" id="{44A18572-0F6A-47AF-A486-5AEA15367299}"/>
              </a:ext>
            </a:extLst>
          </p:cNvPr>
          <p:cNvPicPr>
            <a:picLocks noChangeAspect="1" noChangeArrowheads="1"/>
          </p:cNvPicPr>
          <p:nvPr/>
        </p:nvPicPr>
        <p:blipFill>
          <a:blip r:embed="rId4"/>
          <a:srcRect/>
          <a:stretch>
            <a:fillRect/>
          </a:stretch>
        </p:blipFill>
        <p:spPr bwMode="auto">
          <a:xfrm>
            <a:off x="8291800" y="1162044"/>
            <a:ext cx="3798749" cy="3571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8" name="Picture 5" descr="1-16thao%20qua">
            <a:extLst>
              <a:ext uri="{FF2B5EF4-FFF2-40B4-BE49-F238E27FC236}">
                <a16:creationId xmlns:a16="http://schemas.microsoft.com/office/drawing/2014/main" id="{32E00A8B-5A75-4BA0-AADE-0867FB11A723}"/>
              </a:ext>
            </a:extLst>
          </p:cNvPr>
          <p:cNvPicPr>
            <a:picLocks noChangeAspect="1" noChangeArrowheads="1"/>
          </p:cNvPicPr>
          <p:nvPr/>
        </p:nvPicPr>
        <p:blipFill>
          <a:blip r:embed="rId5"/>
          <a:srcRect/>
          <a:stretch>
            <a:fillRect/>
          </a:stretch>
        </p:blipFill>
        <p:spPr bwMode="auto">
          <a:xfrm>
            <a:off x="110201" y="3757883"/>
            <a:ext cx="3765727" cy="2689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 name="Picture 6" descr="2-2thao%20qua">
            <a:extLst>
              <a:ext uri="{FF2B5EF4-FFF2-40B4-BE49-F238E27FC236}">
                <a16:creationId xmlns:a16="http://schemas.microsoft.com/office/drawing/2014/main" id="{48ACAB97-D198-4E67-A9F2-D9A95B7BE080}"/>
              </a:ext>
            </a:extLst>
          </p:cNvPr>
          <p:cNvPicPr>
            <a:picLocks noChangeAspect="1" noChangeArrowheads="1"/>
          </p:cNvPicPr>
          <p:nvPr/>
        </p:nvPicPr>
        <p:blipFill>
          <a:blip r:embed="rId6"/>
          <a:srcRect/>
          <a:stretch>
            <a:fillRect/>
          </a:stretch>
        </p:blipFill>
        <p:spPr bwMode="auto">
          <a:xfrm>
            <a:off x="3930232" y="3784402"/>
            <a:ext cx="3798749" cy="2736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0" name="TextBox 69">
            <a:extLst>
              <a:ext uri="{FF2B5EF4-FFF2-40B4-BE49-F238E27FC236}">
                <a16:creationId xmlns:a16="http://schemas.microsoft.com/office/drawing/2014/main" id="{34B58ED4-0C57-4FDD-9543-B12302D5E423}"/>
              </a:ext>
            </a:extLst>
          </p:cNvPr>
          <p:cNvSpPr txBox="1"/>
          <p:nvPr/>
        </p:nvSpPr>
        <p:spPr>
          <a:xfrm>
            <a:off x="7835682" y="5210421"/>
            <a:ext cx="1558685" cy="461665"/>
          </a:xfrm>
          <a:prstGeom prst="rect">
            <a:avLst/>
          </a:prstGeom>
          <a:solidFill>
            <a:srgbClr val="FFFF00"/>
          </a:solidFill>
        </p:spPr>
        <p:txBody>
          <a:bodyPr wrap="square">
            <a:spAutoFit/>
          </a:bodyPr>
          <a:lstStyle/>
          <a:p>
            <a:pPr defTabSz="703356">
              <a:defRPr/>
            </a:pPr>
            <a:r>
              <a:rPr lang="vi-VN" sz="2400" b="1" dirty="0">
                <a:solidFill>
                  <a:srgbClr val="C00000"/>
                </a:solidFill>
                <a:latin typeface="Arial" panose="020B0604020202020204" pitchFamily="34" charset="0"/>
                <a:cs typeface="Times New Roman" panose="02020603050405020304" pitchFamily="18" charset="0"/>
              </a:rPr>
              <a:t>thảo quả</a:t>
            </a:r>
            <a:endParaRPr lang="en-US" sz="2600" b="1" dirty="0">
              <a:solidFill>
                <a:srgbClr val="4242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3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circle(in)">
                                      <p:cBhvr>
                                        <p:cTn id="22" dur="2000"/>
                                        <p:tgtEl>
                                          <p:spTgt spid="6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circle(in)">
                                      <p:cBhvr>
                                        <p:cTn id="25" dur="2000"/>
                                        <p:tgtEl>
                                          <p:spTgt spid="65"/>
                                        </p:tgtEl>
                                      </p:cBhvr>
                                    </p:animEffect>
                                  </p:childTnLst>
                                </p:cTn>
                              </p:par>
                              <p:par>
                                <p:cTn id="26" presetID="6" presetClass="entr" presetSubtype="16"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circle(in)">
                                      <p:cBhvr>
                                        <p:cTn id="28" dur="20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in)">
                                      <p:cBhvr>
                                        <p:cTn id="33" dur="20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1" nodeType="clickEffect">
                                  <p:stCondLst>
                                    <p:cond delay="0"/>
                                  </p:stCondLst>
                                  <p:childTnLst>
                                    <p:animEffect transition="out" filter="diamond(out)">
                                      <p:cBhvr>
                                        <p:cTn id="37" dur="2000"/>
                                        <p:tgtEl>
                                          <p:spTgt spid="53"/>
                                        </p:tgtEl>
                                      </p:cBhvr>
                                    </p:animEffect>
                                    <p:set>
                                      <p:cBhvr>
                                        <p:cTn id="38" dur="1" fill="hold">
                                          <p:stCondLst>
                                            <p:cond delay="1999"/>
                                          </p:stCondLst>
                                        </p:cTn>
                                        <p:tgtEl>
                                          <p:spTgt spid="5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circle(in)">
                                      <p:cBhvr>
                                        <p:cTn id="43" dur="2000"/>
                                        <p:tgtEl>
                                          <p:spTgt spid="69"/>
                                        </p:tgtEl>
                                      </p:cBhvr>
                                    </p:animEffect>
                                  </p:childTnLst>
                                </p:cTn>
                              </p:par>
                              <p:par>
                                <p:cTn id="44" presetID="6" presetClass="entr" presetSubtype="16"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circle(in)">
                                      <p:cBhvr>
                                        <p:cTn id="46" dur="2000"/>
                                        <p:tgtEl>
                                          <p:spTgt spid="6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circle(in)">
                                      <p:cBhvr>
                                        <p:cTn id="49" dur="20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xit" presetSubtype="32" fill="hold" nodeType="clickEffect">
                                  <p:stCondLst>
                                    <p:cond delay="0"/>
                                  </p:stCondLst>
                                  <p:childTnLst>
                                    <p:animEffect transition="out" filter="circle(out)">
                                      <p:cBhvr>
                                        <p:cTn id="53" dur="2000"/>
                                        <p:tgtEl>
                                          <p:spTgt spid="69"/>
                                        </p:tgtEl>
                                      </p:cBhvr>
                                    </p:animEffect>
                                    <p:set>
                                      <p:cBhvr>
                                        <p:cTn id="54" dur="1" fill="hold">
                                          <p:stCondLst>
                                            <p:cond delay="1999"/>
                                          </p:stCondLst>
                                        </p:cTn>
                                        <p:tgtEl>
                                          <p:spTgt spid="69"/>
                                        </p:tgtEl>
                                        <p:attrNameLst>
                                          <p:attrName>style.visibility</p:attrName>
                                        </p:attrNameLst>
                                      </p:cBhvr>
                                      <p:to>
                                        <p:strVal val="hidden"/>
                                      </p:to>
                                    </p:set>
                                  </p:childTnLst>
                                </p:cTn>
                              </p:par>
                              <p:par>
                                <p:cTn id="55" presetID="6" presetClass="exit" presetSubtype="32" fill="hold" nodeType="withEffect">
                                  <p:stCondLst>
                                    <p:cond delay="0"/>
                                  </p:stCondLst>
                                  <p:childTnLst>
                                    <p:animEffect transition="out" filter="circle(out)">
                                      <p:cBhvr>
                                        <p:cTn id="56" dur="2000"/>
                                        <p:tgtEl>
                                          <p:spTgt spid="68"/>
                                        </p:tgtEl>
                                      </p:cBhvr>
                                    </p:animEffect>
                                    <p:set>
                                      <p:cBhvr>
                                        <p:cTn id="57" dur="1" fill="hold">
                                          <p:stCondLst>
                                            <p:cond delay="1999"/>
                                          </p:stCondLst>
                                        </p:cTn>
                                        <p:tgtEl>
                                          <p:spTgt spid="68"/>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70"/>
                                        </p:tgtEl>
                                      </p:cBhvr>
                                    </p:animEffect>
                                    <p:set>
                                      <p:cBhvr>
                                        <p:cTn id="60" dur="1" fill="hold">
                                          <p:stCondLst>
                                            <p:cond delay="19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65" grpId="0" animBg="1"/>
      <p:bldP spid="51" grpId="0" animBg="1"/>
      <p:bldP spid="64" grpId="0"/>
      <p:bldP spid="53" grpId="0"/>
      <p:bldP spid="53" grpId="1"/>
      <p:bldP spid="70" grpId="0" animBg="1"/>
      <p:bldP spid="7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07259"/>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26633" y="4883906"/>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id="{EE221DFF-ADCA-40B6-B67F-796194764E16}"/>
              </a:ext>
            </a:extLst>
          </p:cNvPr>
          <p:cNvSpPr txBox="1">
            <a:spLocks/>
          </p:cNvSpPr>
          <p:nvPr/>
        </p:nvSpPr>
        <p:spPr>
          <a:xfrm>
            <a:off x="955957" y="1242941"/>
            <a:ext cx="7283392"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Ông Lìn đã nghĩ ra cách gì để giữ rừng, bảo vệ dòng nước</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45" name="Rectangle 44">
            <a:extLst>
              <a:ext uri="{FF2B5EF4-FFF2-40B4-BE49-F238E27FC236}">
                <a16:creationId xmlns:a16="http://schemas.microsoft.com/office/drawing/2014/main" id="{75EF080A-69B7-407F-BE2E-ABBFD23F9C5F}"/>
              </a:ext>
            </a:extLst>
          </p:cNvPr>
          <p:cNvSpPr/>
          <p:nvPr/>
        </p:nvSpPr>
        <p:spPr>
          <a:xfrm>
            <a:off x="910512" y="707017"/>
            <a:ext cx="744351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a:solidFill>
                  <a:srgbClr val="42426C"/>
                </a:solidFill>
                <a:latin typeface="Arial" panose="020B0604020202020204" pitchFamily="34" charset="0"/>
                <a:cs typeface="Arial" panose="020B0604020202020204" pitchFamily="34" charset="0"/>
                <a:sym typeface="+mn-ea"/>
              </a:rPr>
              <a:t>đoạn 3 và 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id="{F5AAB529-67CC-4333-97E4-FDF8F9F2A0D0}"/>
              </a:ext>
            </a:extLst>
          </p:cNvPr>
          <p:cNvSpPr/>
          <p:nvPr/>
        </p:nvSpPr>
        <p:spPr>
          <a:xfrm>
            <a:off x="871402" y="2171282"/>
            <a:ext cx="7231012" cy="1499651"/>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B67BCF7-B445-479A-B04A-21622A0AB959}"/>
              </a:ext>
            </a:extLst>
          </p:cNvPr>
          <p:cNvSpPr/>
          <p:nvPr/>
        </p:nvSpPr>
        <p:spPr>
          <a:xfrm>
            <a:off x="133877" y="1236835"/>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3</a:t>
            </a:r>
            <a:endParaRPr lang="en-US" sz="2800" b="1" dirty="0">
              <a:solidFill>
                <a:srgbClr val="5D6088"/>
              </a:solidFill>
            </a:endParaRPr>
          </a:p>
        </p:txBody>
      </p:sp>
      <p:sp>
        <p:nvSpPr>
          <p:cNvPr id="64" name="Rectangle 1">
            <a:extLst>
              <a:ext uri="{FF2B5EF4-FFF2-40B4-BE49-F238E27FC236}">
                <a16:creationId xmlns:a16="http://schemas.microsoft.com/office/drawing/2014/main" id="{C093A689-8B0C-4B8B-B526-C307EE42C4F1}"/>
              </a:ext>
            </a:extLst>
          </p:cNvPr>
          <p:cNvSpPr>
            <a:spLocks noChangeArrowheads="1"/>
          </p:cNvSpPr>
          <p:nvPr/>
        </p:nvSpPr>
        <p:spPr bwMode="auto">
          <a:xfrm>
            <a:off x="1016287" y="2262356"/>
            <a:ext cx="684995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en-US" sz="2600" b="1" dirty="0" err="1">
                <a:solidFill>
                  <a:srgbClr val="42426C"/>
                </a:solidFill>
                <a:latin typeface="Arial" panose="020B0604020202020204" pitchFamily="34" charset="0"/>
                <a:cs typeface="Arial" panose="020B0604020202020204" pitchFamily="34" charset="0"/>
              </a:rPr>
              <a:t>Ông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Lìn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lặn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lội</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đến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xã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bạn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học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cách</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trồng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cây</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thảo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quả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về</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hướng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dẫn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cho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bà</a:t>
            </a:r>
            <a:r>
              <a:rPr lang="en-US" sz="2600" b="1" dirty="0">
                <a:solidFill>
                  <a:srgbClr val="42426C"/>
                </a:solidFill>
                <a:latin typeface="Arial" panose="020B0604020202020204" pitchFamily="34" charset="0"/>
                <a:cs typeface="Arial" panose="020B0604020202020204" pitchFamily="34" charset="0"/>
              </a:rPr>
              <a:t> con </a:t>
            </a:r>
            <a:r>
              <a:rPr lang="en-US" sz="2600" b="1" dirty="0" err="1">
                <a:solidFill>
                  <a:srgbClr val="42426C"/>
                </a:solidFill>
                <a:latin typeface="Arial" panose="020B0604020202020204" pitchFamily="34" charset="0"/>
                <a:cs typeface="Arial" panose="020B0604020202020204" pitchFamily="34" charset="0"/>
              </a:rPr>
              <a:t>cùng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làm</a:t>
            </a:r>
            <a:r>
              <a:rPr lang="en-US" sz="2600" b="1" dirty="0">
                <a:solidFill>
                  <a:srgbClr val="42426C"/>
                </a:solidFill>
                <a:latin typeface="Arial" panose="020B0604020202020204" pitchFamily="34" charset="0"/>
                <a:cs typeface="Arial" panose="020B0604020202020204" pitchFamily="34" charset="0"/>
              </a:rPr>
              <a:t>.</a:t>
            </a:r>
            <a:endParaRPr lang="en-US" altLang="en-US" sz="2600" b="1" dirty="0">
              <a:solidFill>
                <a:srgbClr val="42426C"/>
              </a:solidFill>
              <a:latin typeface="Arial" panose="020B0604020202020204" pitchFamily="34" charset="0"/>
              <a:cs typeface="Arial" panose="020B0604020202020204" pitchFamily="34" charset="0"/>
            </a:endParaRPr>
          </a:p>
        </p:txBody>
      </p:sp>
      <p:pic>
        <p:nvPicPr>
          <p:cNvPr id="63" name="Picture 12">
            <a:extLst>
              <a:ext uri="{FF2B5EF4-FFF2-40B4-BE49-F238E27FC236}">
                <a16:creationId xmlns:a16="http://schemas.microsoft.com/office/drawing/2014/main" id="{44A18572-0F6A-47AF-A486-5AEA15367299}"/>
              </a:ext>
            </a:extLst>
          </p:cNvPr>
          <p:cNvPicPr>
            <a:picLocks noChangeAspect="1" noChangeArrowheads="1"/>
          </p:cNvPicPr>
          <p:nvPr/>
        </p:nvPicPr>
        <p:blipFill>
          <a:blip r:embed="rId4"/>
          <a:srcRect/>
          <a:stretch>
            <a:fillRect/>
          </a:stretch>
        </p:blipFill>
        <p:spPr bwMode="auto">
          <a:xfrm>
            <a:off x="8291800" y="1162044"/>
            <a:ext cx="3798749" cy="3571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2" name="Google Shape;430;p41">
            <a:extLst>
              <a:ext uri="{FF2B5EF4-FFF2-40B4-BE49-F238E27FC236}">
                <a16:creationId xmlns:a16="http://schemas.microsoft.com/office/drawing/2014/main" id="{64FB5C43-0D3C-4364-9D42-5A8A87C0DFC6}"/>
              </a:ext>
            </a:extLst>
          </p:cNvPr>
          <p:cNvSpPr txBox="1">
            <a:spLocks/>
          </p:cNvSpPr>
          <p:nvPr/>
        </p:nvSpPr>
        <p:spPr>
          <a:xfrm>
            <a:off x="454910" y="4541650"/>
            <a:ext cx="13166739" cy="5243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2800" b="0" i="0" u="none" strike="noStrike" cap="none">
                <a:solidFill>
                  <a:schemeClr val="accent2"/>
                </a:solidFill>
                <a:latin typeface="Vibur"/>
                <a:ea typeface="Vibur"/>
                <a:cs typeface="Vibur"/>
                <a:sym typeface="Vibur"/>
              </a:defRPr>
            </a:lvl1pPr>
            <a:lvl2pPr marL="914400" marR="0" lvl="1"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2pPr>
            <a:lvl3pPr marL="1371600" marR="0" lvl="2"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3pPr>
            <a:lvl4pPr marL="1828800" marR="0" lvl="3"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4pPr>
            <a:lvl5pPr marL="2286000" marR="0" lvl="4"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5pPr>
            <a:lvl6pPr marL="2743200" marR="0" lvl="5"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6pPr>
            <a:lvl7pPr marL="3200400" marR="0" lvl="6"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7pPr>
            <a:lvl8pPr marL="3657600" marR="0" lvl="7"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8pPr>
            <a:lvl9pPr marL="4114800" marR="0" lvl="8"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9pPr>
          </a:lstStyle>
          <a:p>
            <a:pPr marL="0" indent="0"/>
            <a:r>
              <a:rPr lang="vi-VN" b="1" dirty="0">
                <a:solidFill>
                  <a:srgbClr val="C00000"/>
                </a:solidFill>
                <a:latin typeface="+mn-lt"/>
              </a:rPr>
              <a:t>* Nêu nội dung chính của đoạn 3</a:t>
            </a:r>
            <a:r>
              <a:rPr lang="en-US" b="1" dirty="0">
                <a:solidFill>
                  <a:srgbClr val="C00000"/>
                </a:solidFill>
                <a:latin typeface="+mn-lt"/>
                <a:cs typeface="Arial" panose="020B0604020202020204" pitchFamily="34" charset="0"/>
              </a:rPr>
              <a:t>?</a:t>
            </a:r>
          </a:p>
        </p:txBody>
      </p:sp>
      <p:grpSp>
        <p:nvGrpSpPr>
          <p:cNvPr id="43" name="Group 42">
            <a:extLst>
              <a:ext uri="{FF2B5EF4-FFF2-40B4-BE49-F238E27FC236}">
                <a16:creationId xmlns:a16="http://schemas.microsoft.com/office/drawing/2014/main" id="{F9086294-E134-40BD-99CD-B8EDBBC33952}"/>
              </a:ext>
            </a:extLst>
          </p:cNvPr>
          <p:cNvGrpSpPr/>
          <p:nvPr/>
        </p:nvGrpSpPr>
        <p:grpSpPr>
          <a:xfrm>
            <a:off x="254872" y="5215650"/>
            <a:ext cx="11733310" cy="523220"/>
            <a:chOff x="336920" y="5627365"/>
            <a:chExt cx="12525582" cy="848929"/>
          </a:xfrm>
        </p:grpSpPr>
        <p:sp>
          <p:nvSpPr>
            <p:cNvPr id="44" name="TextBox 43">
              <a:extLst>
                <a:ext uri="{FF2B5EF4-FFF2-40B4-BE49-F238E27FC236}">
                  <a16:creationId xmlns:a16="http://schemas.microsoft.com/office/drawing/2014/main" id="{59A447A0-DB3F-404F-B099-7E1BF5F07D68}"/>
                </a:ext>
              </a:extLst>
            </p:cNvPr>
            <p:cNvSpPr txBox="1"/>
            <p:nvPr/>
          </p:nvSpPr>
          <p:spPr>
            <a:xfrm>
              <a:off x="919015" y="5627365"/>
              <a:ext cx="11943487" cy="848929"/>
            </a:xfrm>
            <a:prstGeom prst="rect">
              <a:avLst/>
            </a:prstGeom>
            <a:solidFill>
              <a:srgbClr val="99FF66"/>
            </a:solidFill>
          </p:spPr>
          <p:txBody>
            <a:bodyPr wrap="square" rtlCol="0">
              <a:spAutoFit/>
            </a:bodyPr>
            <a:lstStyle/>
            <a:p>
              <a:r>
                <a:rPr lang="vi-VN" sz="2800" b="1" dirty="0"/>
                <a:t>Ý3: Cách giữ rừng, bảo vệ nguồn nước</a:t>
              </a:r>
              <a:endParaRPr lang="en-US" sz="2800" b="1" dirty="0"/>
            </a:p>
          </p:txBody>
        </p:sp>
        <p:sp>
          <p:nvSpPr>
            <p:cNvPr id="46" name="Arrow: Chevron 45">
              <a:extLst>
                <a:ext uri="{FF2B5EF4-FFF2-40B4-BE49-F238E27FC236}">
                  <a16:creationId xmlns:a16="http://schemas.microsoft.com/office/drawing/2014/main" id="{962BCC65-E53D-4988-9ED1-82BB1F92FFF5}"/>
                </a:ext>
              </a:extLst>
            </p:cNvPr>
            <p:cNvSpPr/>
            <p:nvPr/>
          </p:nvSpPr>
          <p:spPr>
            <a:xfrm>
              <a:off x="336920" y="5721591"/>
              <a:ext cx="355412" cy="680054"/>
            </a:xfrm>
            <a:prstGeom prst="chevron">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spTree>
    <p:extLst>
      <p:ext uri="{BB962C8B-B14F-4D97-AF65-F5344CB8AC3E}">
        <p14:creationId xmlns:p14="http://schemas.microsoft.com/office/powerpoint/2010/main" val="17829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in)">
                                      <p:cBhvr>
                                        <p:cTn id="1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07259"/>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26633" y="4883906"/>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id="{EE221DFF-ADCA-40B6-B67F-796194764E16}"/>
              </a:ext>
            </a:extLst>
          </p:cNvPr>
          <p:cNvSpPr txBox="1">
            <a:spLocks/>
          </p:cNvSpPr>
          <p:nvPr/>
        </p:nvSpPr>
        <p:spPr>
          <a:xfrm>
            <a:off x="956924" y="865202"/>
            <a:ext cx="10988397"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 Ông Lìn là người như thế nào</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65" name="Flowchart: Alternate Process 64">
            <a:extLst>
              <a:ext uri="{FF2B5EF4-FFF2-40B4-BE49-F238E27FC236}">
                <a16:creationId xmlns:a16="http://schemas.microsoft.com/office/drawing/2014/main" id="{F5AAB529-67CC-4333-97E4-FDF8F9F2A0D0}"/>
              </a:ext>
            </a:extLst>
          </p:cNvPr>
          <p:cNvSpPr/>
          <p:nvPr/>
        </p:nvSpPr>
        <p:spPr>
          <a:xfrm>
            <a:off x="965639" y="1620785"/>
            <a:ext cx="10666144" cy="614499"/>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1">
            <a:extLst>
              <a:ext uri="{FF2B5EF4-FFF2-40B4-BE49-F238E27FC236}">
                <a16:creationId xmlns:a16="http://schemas.microsoft.com/office/drawing/2014/main" id="{C093A689-8B0C-4B8B-B526-C307EE42C4F1}"/>
              </a:ext>
            </a:extLst>
          </p:cNvPr>
          <p:cNvSpPr>
            <a:spLocks noChangeArrowheads="1"/>
          </p:cNvSpPr>
          <p:nvPr/>
        </p:nvSpPr>
        <p:spPr bwMode="auto">
          <a:xfrm>
            <a:off x="965639" y="1661115"/>
            <a:ext cx="6199485" cy="5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vi-VN" altLang="en-US" sz="2400" b="1" dirty="0">
                <a:solidFill>
                  <a:srgbClr val="19194D"/>
                </a:solidFill>
                <a:latin typeface="Arial" panose="020B0604020202020204" pitchFamily="34" charset="0"/>
                <a:cs typeface="Times New Roman" panose="02020603050405020304" pitchFamily="18" charset="0"/>
              </a:rPr>
              <a:t>Ông Lìn là người dám nghĩ, dám làm.</a:t>
            </a:r>
            <a:endParaRPr lang="en-US" altLang="en-US" sz="2400" b="1" dirty="0">
              <a:solidFill>
                <a:srgbClr val="19194D"/>
              </a:solidFill>
              <a:latin typeface="Arial" panose="020B0604020202020204" pitchFamily="34" charset="0"/>
            </a:endParaRPr>
          </a:p>
        </p:txBody>
      </p:sp>
      <p:sp>
        <p:nvSpPr>
          <p:cNvPr id="38" name="Google Shape;430;p41">
            <a:extLst>
              <a:ext uri="{FF2B5EF4-FFF2-40B4-BE49-F238E27FC236}">
                <a16:creationId xmlns:a16="http://schemas.microsoft.com/office/drawing/2014/main" id="{D6F4E658-17BA-41D0-B48C-853AC22B156A}"/>
              </a:ext>
            </a:extLst>
          </p:cNvPr>
          <p:cNvSpPr txBox="1">
            <a:spLocks/>
          </p:cNvSpPr>
          <p:nvPr/>
        </p:nvSpPr>
        <p:spPr>
          <a:xfrm>
            <a:off x="801966" y="2545794"/>
            <a:ext cx="10988397"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Câu chuyện giúp em hiểu điều gì</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39" name="Flowchart: Alternate Process 38">
            <a:extLst>
              <a:ext uri="{FF2B5EF4-FFF2-40B4-BE49-F238E27FC236}">
                <a16:creationId xmlns:a16="http://schemas.microsoft.com/office/drawing/2014/main" id="{C8782E89-F12B-4446-ACD9-41491F35DAFB}"/>
              </a:ext>
            </a:extLst>
          </p:cNvPr>
          <p:cNvSpPr/>
          <p:nvPr/>
        </p:nvSpPr>
        <p:spPr>
          <a:xfrm>
            <a:off x="696657" y="3465639"/>
            <a:ext cx="11067290" cy="1749848"/>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CABD6A8-6853-4B8B-8A98-B84391174EDE}"/>
              </a:ext>
            </a:extLst>
          </p:cNvPr>
          <p:cNvSpPr/>
          <p:nvPr/>
        </p:nvSpPr>
        <p:spPr>
          <a:xfrm>
            <a:off x="67054" y="2707284"/>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4</a:t>
            </a:r>
            <a:endParaRPr lang="en-US" sz="2800" b="1" dirty="0">
              <a:solidFill>
                <a:srgbClr val="5D6088"/>
              </a:solidFill>
            </a:endParaRPr>
          </a:p>
        </p:txBody>
      </p:sp>
      <p:sp>
        <p:nvSpPr>
          <p:cNvPr id="62" name="Subtitle 2">
            <a:extLst>
              <a:ext uri="{FF2B5EF4-FFF2-40B4-BE49-F238E27FC236}">
                <a16:creationId xmlns:a16="http://schemas.microsoft.com/office/drawing/2014/main" id="{758C7A99-A7B3-4D66-AF54-BB15CD483C16}"/>
              </a:ext>
            </a:extLst>
          </p:cNvPr>
          <p:cNvSpPr txBox="1">
            <a:spLocks noChangeArrowheads="1"/>
          </p:cNvSpPr>
          <p:nvPr/>
        </p:nvSpPr>
        <p:spPr bwMode="auto">
          <a:xfrm>
            <a:off x="690349" y="4532944"/>
            <a:ext cx="10941434" cy="63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03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03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03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Muốn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sống</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có</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hạnh</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phúc</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ấm</a:t>
            </a:r>
            <a:r>
              <a:rPr lang="en-US" sz="2400" b="1" dirty="0">
                <a:solidFill>
                  <a:srgbClr val="19194D"/>
                </a:solidFill>
                <a:latin typeface="Arial" panose="020B0604020202020204" pitchFamily="34" charset="0"/>
                <a:cs typeface="Times New Roman" panose="02020603050405020304" pitchFamily="18" charset="0"/>
              </a:rPr>
              <a:t> no, con</a:t>
            </a:r>
            <a:r>
              <a:rPr lang="vi-VN" sz="2400" b="1" dirty="0">
                <a:solidFill>
                  <a:srgbClr val="19194D"/>
                </a:solidFill>
                <a:latin typeface="Arial" panose="020B0604020202020204" pitchFamily="34" charset="0"/>
                <a:cs typeface="Times New Roman" panose="02020603050405020304" pitchFamily="18" charset="0"/>
              </a:rPr>
              <a:t> </a:t>
            </a:r>
            <a:r>
              <a:rPr lang="en-US" sz="2400" b="1" dirty="0">
                <a:solidFill>
                  <a:srgbClr val="19194D"/>
                </a:solidFill>
                <a:latin typeface="Arial" panose="020B0604020202020204" pitchFamily="34" charset="0"/>
                <a:cs typeface="Times New Roman" panose="02020603050405020304" pitchFamily="18" charset="0"/>
              </a:rPr>
              <a:t>ng</a:t>
            </a:r>
            <a:r>
              <a:rPr lang="vi-VN" sz="2400" b="1" dirty="0">
                <a:solidFill>
                  <a:srgbClr val="19194D"/>
                </a:solidFill>
                <a:latin typeface="Arial" panose="020B0604020202020204" pitchFamily="34" charset="0"/>
                <a:cs typeface="Times New Roman" panose="02020603050405020304" pitchFamily="18" charset="0"/>
              </a:rPr>
              <a:t>ư</a:t>
            </a:r>
            <a:r>
              <a:rPr lang="en-US" sz="2400" b="1" dirty="0" err="1">
                <a:solidFill>
                  <a:srgbClr val="19194D"/>
                </a:solidFill>
                <a:latin typeface="Arial" panose="020B0604020202020204" pitchFamily="34" charset="0"/>
                <a:cs typeface="Times New Roman" panose="02020603050405020304" pitchFamily="18" charset="0"/>
              </a:rPr>
              <a:t>ời</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phải</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dám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nghĩ</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dám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làm</a:t>
            </a:r>
            <a:r>
              <a:rPr lang="en-US" sz="2400" b="1" dirty="0">
                <a:solidFill>
                  <a:srgbClr val="19194D"/>
                </a:solidFill>
                <a:latin typeface="Arial" panose="020B0604020202020204" pitchFamily="34" charset="0"/>
                <a:cs typeface="Times New Roman" panose="02020603050405020304" pitchFamily="18" charset="0"/>
              </a:rPr>
              <a:t> …</a:t>
            </a:r>
            <a:endParaRPr lang="en-US" altLang="en-US" sz="2400" b="1" dirty="0">
              <a:solidFill>
                <a:srgbClr val="19194D"/>
              </a:solidFill>
              <a:latin typeface="Arial" panose="020B0604020202020204" pitchFamily="34" charset="0"/>
              <a:cs typeface="Times New Roman" panose="02020603050405020304" pitchFamily="18" charset="0"/>
            </a:endParaRPr>
          </a:p>
        </p:txBody>
      </p:sp>
      <p:sp>
        <p:nvSpPr>
          <p:cNvPr id="44" name="Subtitle 2">
            <a:extLst>
              <a:ext uri="{FF2B5EF4-FFF2-40B4-BE49-F238E27FC236}">
                <a16:creationId xmlns:a16="http://schemas.microsoft.com/office/drawing/2014/main" id="{6E70E65E-A789-4FDC-8654-A1573AF1E5CE}"/>
              </a:ext>
            </a:extLst>
          </p:cNvPr>
          <p:cNvSpPr txBox="1">
            <a:spLocks noChangeArrowheads="1"/>
          </p:cNvSpPr>
          <p:nvPr/>
        </p:nvSpPr>
        <p:spPr bwMode="auto">
          <a:xfrm>
            <a:off x="801966" y="3590233"/>
            <a:ext cx="10941434" cy="63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03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03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03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2400" b="1" dirty="0">
                <a:solidFill>
                  <a:srgbClr val="19194D"/>
                </a:solidFill>
                <a:latin typeface="Arial" panose="020B0604020202020204" pitchFamily="34" charset="0"/>
                <a:cs typeface="Times New Roman" panose="02020603050405020304" pitchFamily="18" charset="0"/>
              </a:rPr>
              <a:t>- </a:t>
            </a:r>
            <a:r>
              <a:rPr lang="vi-VN" altLang="en-US" sz="2400" b="1" dirty="0">
                <a:solidFill>
                  <a:srgbClr val="19194D"/>
                </a:solidFill>
                <a:latin typeface="Arial" panose="020B0604020202020204" pitchFamily="34" charset="0"/>
                <a:cs typeface="Times New Roman" panose="02020603050405020304" pitchFamily="18" charset="0"/>
              </a:rPr>
              <a:t>Ông Lìn đã chiến thắng đói nghèo, lạc hậu nhờ quyết tâm và tinh thần vượt khó</a:t>
            </a:r>
            <a:endParaRPr lang="en-US" altLang="en-US" sz="2400" b="1" dirty="0">
              <a:solidFill>
                <a:srgbClr val="19194D"/>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3446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circle(in)">
                                      <p:cBhvr>
                                        <p:cTn id="11" dur="20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ppt_x"/>
                                          </p:val>
                                        </p:tav>
                                        <p:tav tm="100000">
                                          <p:val>
                                            <p:strVal val="#ppt_x"/>
                                          </p:val>
                                        </p:tav>
                                      </p:tavLst>
                                    </p:anim>
                                    <p:anim calcmode="lin" valueType="num">
                                      <p:cBhvr additive="base">
                                        <p:cTn id="1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par>
                                <p:cTn id="28" presetID="6" presetClass="entr" presetSubtype="16"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circle(in)">
                                      <p:cBhvr>
                                        <p:cTn id="30" dur="20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5" grpId="0" animBg="1"/>
      <p:bldP spid="64" grpId="0"/>
      <p:bldP spid="38" grpId="0"/>
      <p:bldP spid="39" grpId="0" animBg="1"/>
      <p:bldP spid="42" grpId="0" animBg="1"/>
      <p:bldP spid="62"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33" name="Picture 4" descr="PPL">
            <a:extLst>
              <a:ext uri="{FF2B5EF4-FFF2-40B4-BE49-F238E27FC236}">
                <a16:creationId xmlns:a16="http://schemas.microsoft.com/office/drawing/2014/main" id="{2C2A04D3-C32D-4E23-96E4-25E8588B6AE5}"/>
              </a:ext>
            </a:extLst>
          </p:cNvPr>
          <p:cNvPicPr>
            <a:picLocks noChangeAspect="1" noChangeArrowheads="1"/>
          </p:cNvPicPr>
          <p:nvPr/>
        </p:nvPicPr>
        <p:blipFill>
          <a:blip r:embed="rId3"/>
          <a:srcRect/>
          <a:stretch>
            <a:fillRect/>
          </a:stretch>
        </p:blipFill>
        <p:spPr bwMode="auto">
          <a:xfrm>
            <a:off x="1406532" y="223815"/>
            <a:ext cx="8927756" cy="6326744"/>
          </a:xfrm>
          <a:prstGeom prst="rect">
            <a:avLst/>
          </a:prstGeom>
          <a:noFill/>
          <a:ln w="9525">
            <a:noFill/>
            <a:miter lim="800000"/>
            <a:headEnd/>
            <a:tailEnd/>
          </a:ln>
        </p:spPr>
      </p:pic>
    </p:spTree>
    <p:extLst>
      <p:ext uri="{BB962C8B-B14F-4D97-AF65-F5344CB8AC3E}">
        <p14:creationId xmlns:p14="http://schemas.microsoft.com/office/powerpoint/2010/main" val="2447508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26632"/>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14624" y="4780624"/>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5"/>
            <a:ext cx="3035631" cy="504136"/>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2" name="Flowchart: Alternate Process 41">
            <a:extLst>
              <a:ext uri="{FF2B5EF4-FFF2-40B4-BE49-F238E27FC236}">
                <a16:creationId xmlns:a16="http://schemas.microsoft.com/office/drawing/2014/main" id="{64D4D02B-83EC-4BC9-9115-00E03E1201F8}"/>
              </a:ext>
            </a:extLst>
          </p:cNvPr>
          <p:cNvSpPr/>
          <p:nvPr/>
        </p:nvSpPr>
        <p:spPr>
          <a:xfrm>
            <a:off x="3934959" y="1828592"/>
            <a:ext cx="3966432" cy="96708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4" name="Google Shape;438;p41">
            <a:extLst>
              <a:ext uri="{FF2B5EF4-FFF2-40B4-BE49-F238E27FC236}">
                <a16:creationId xmlns:a16="http://schemas.microsoft.com/office/drawing/2014/main" id="{26567702-AF0F-4103-AF88-76F8CD30262C}"/>
              </a:ext>
            </a:extLst>
          </p:cNvPr>
          <p:cNvSpPr txBox="1">
            <a:spLocks/>
          </p:cNvSpPr>
          <p:nvPr/>
        </p:nvSpPr>
        <p:spPr>
          <a:xfrm>
            <a:off x="4100483" y="1887710"/>
            <a:ext cx="3635384" cy="779561"/>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pPr>
            <a:r>
              <a:rPr lang="en-US" sz="3200" b="1" dirty="0"/>
              <a:t>NỘI DUNG CHÍNH</a:t>
            </a:r>
          </a:p>
        </p:txBody>
      </p:sp>
      <p:sp>
        <p:nvSpPr>
          <p:cNvPr id="45" name="Flowchart: Alternate Process 44">
            <a:extLst>
              <a:ext uri="{FF2B5EF4-FFF2-40B4-BE49-F238E27FC236}">
                <a16:creationId xmlns:a16="http://schemas.microsoft.com/office/drawing/2014/main" id="{A2584732-22D6-4D35-B5DC-F8E82AD3FDA0}"/>
              </a:ext>
            </a:extLst>
          </p:cNvPr>
          <p:cNvSpPr/>
          <p:nvPr/>
        </p:nvSpPr>
        <p:spPr>
          <a:xfrm>
            <a:off x="1601678" y="3040982"/>
            <a:ext cx="9525000" cy="2600638"/>
          </a:xfrm>
          <a:prstGeom prst="flowChartAlternateProcess">
            <a:avLst/>
          </a:prstGeom>
          <a:solidFill>
            <a:srgbClr val="FFFF99"/>
          </a:solidFill>
          <a:ln w="28575">
            <a:solidFill>
              <a:srgbClr val="4341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7043CFF-969A-42BE-BE59-E5841A2A4631}"/>
              </a:ext>
            </a:extLst>
          </p:cNvPr>
          <p:cNvSpPr txBox="1"/>
          <p:nvPr/>
        </p:nvSpPr>
        <p:spPr>
          <a:xfrm>
            <a:off x="1913001" y="3140455"/>
            <a:ext cx="8989116" cy="2217082"/>
          </a:xfrm>
          <a:prstGeom prst="rect">
            <a:avLst/>
          </a:prstGeom>
          <a:solidFill>
            <a:srgbClr val="FFFF99"/>
          </a:solidFill>
        </p:spPr>
        <p:txBody>
          <a:bodyPr wrap="square">
            <a:spAutoFit/>
          </a:bodyPr>
          <a:lstStyle/>
          <a:p>
            <a:pPr algn="just">
              <a:lnSpc>
                <a:spcPct val="150000"/>
              </a:lnSpc>
            </a:pPr>
            <a:r>
              <a:rPr lang="vi-VN" sz="3200" b="1" dirty="0">
                <a:solidFill>
                  <a:schemeClr val="dk1"/>
                </a:solidFill>
                <a:latin typeface="Arial" panose="020B0604020202020204" pitchFamily="34" charset="0"/>
                <a:cs typeface="Arial" panose="020B0604020202020204" pitchFamily="34" charset="0"/>
              </a:rPr>
              <a:t>Bài văn c</a:t>
            </a:r>
            <a:r>
              <a:rPr lang="en-US" sz="3200" b="1" dirty="0">
                <a:solidFill>
                  <a:schemeClr val="dk1"/>
                </a:solidFill>
                <a:latin typeface="Arial" panose="020B0604020202020204" pitchFamily="34" charset="0"/>
                <a:cs typeface="Arial" panose="020B0604020202020204" pitchFamily="34" charset="0"/>
              </a:rPr>
              <a:t>a </a:t>
            </a:r>
            <a:r>
              <a:rPr lang="en-US" sz="3200" b="1" dirty="0" err="1">
                <a:solidFill>
                  <a:schemeClr val="dk1"/>
                </a:solidFill>
                <a:latin typeface="Arial" panose="020B0604020202020204" pitchFamily="34" charset="0"/>
                <a:cs typeface="Arial" panose="020B0604020202020204" pitchFamily="34" charset="0"/>
              </a:rPr>
              <a:t>ngợi</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ông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Lìn</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cần</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cù</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sáng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tạo</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dám</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thay</a:t>
            </a:r>
            <a:r>
              <a:rPr lang="en-US" sz="3200" b="1" dirty="0">
                <a:solidFill>
                  <a:schemeClr val="dk1"/>
                </a:solidFill>
                <a:latin typeface="Arial" panose="020B0604020202020204" pitchFamily="34" charset="0"/>
                <a:cs typeface="Arial" panose="020B0604020202020204" pitchFamily="34" charset="0"/>
              </a:rPr>
              <a:t> </a:t>
            </a:r>
            <a:r>
              <a:rPr lang="vi-VN" sz="3200" b="1" dirty="0">
                <a:solidFill>
                  <a:schemeClr val="dk1"/>
                </a:solidFill>
                <a:latin typeface="Arial" panose="020B0604020202020204" pitchFamily="34" charset="0"/>
                <a:cs typeface="Arial" panose="020B0604020202020204" pitchFamily="34" charset="0"/>
              </a:rPr>
              <a:t>đ</a:t>
            </a:r>
            <a:r>
              <a:rPr lang="en-US" sz="3200" b="1" dirty="0" err="1">
                <a:solidFill>
                  <a:schemeClr val="dk1"/>
                </a:solidFill>
                <a:latin typeface="Arial" panose="020B0604020202020204" pitchFamily="34" charset="0"/>
                <a:cs typeface="Arial" panose="020B0604020202020204" pitchFamily="34" charset="0"/>
              </a:rPr>
              <a:t>ổi</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tập</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quán</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canh</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tác</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của</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cả</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một</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vùng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làm</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thay</a:t>
            </a:r>
            <a:r>
              <a:rPr lang="en-US" sz="3200" b="1" dirty="0">
                <a:solidFill>
                  <a:schemeClr val="dk1"/>
                </a:solidFill>
                <a:latin typeface="Arial" panose="020B0604020202020204" pitchFamily="34" charset="0"/>
                <a:cs typeface="Arial" panose="020B0604020202020204" pitchFamily="34" charset="0"/>
              </a:rPr>
              <a:t> </a:t>
            </a:r>
            <a:r>
              <a:rPr lang="vi-VN" sz="3200" b="1" dirty="0">
                <a:solidFill>
                  <a:schemeClr val="dk1"/>
                </a:solidFill>
                <a:latin typeface="Arial" panose="020B0604020202020204" pitchFamily="34" charset="0"/>
                <a:cs typeface="Arial" panose="020B0604020202020204" pitchFamily="34" charset="0"/>
              </a:rPr>
              <a:t>đ</a:t>
            </a:r>
            <a:r>
              <a:rPr lang="en-US" sz="3200" b="1" dirty="0" err="1">
                <a:solidFill>
                  <a:schemeClr val="dk1"/>
                </a:solidFill>
                <a:latin typeface="Arial" panose="020B0604020202020204" pitchFamily="34" charset="0"/>
                <a:cs typeface="Arial" panose="020B0604020202020204" pitchFamily="34" charset="0"/>
              </a:rPr>
              <a:t>ổi</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cuộc</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sống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của</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cả</a:t>
            </a:r>
            <a:r>
              <a:rPr lang="en-US" sz="3200" b="1" dirty="0">
                <a:solidFill>
                  <a:schemeClr val="dk1"/>
                </a:solidFill>
                <a:latin typeface="Arial" panose="020B0604020202020204" pitchFamily="34" charset="0"/>
                <a:cs typeface="Arial" panose="020B0604020202020204" pitchFamily="34" charset="0"/>
              </a:rPr>
              <a:t> </a:t>
            </a:r>
            <a:r>
              <a:rPr lang="vi-VN" sz="3200" b="1" dirty="0">
                <a:solidFill>
                  <a:schemeClr val="dk1"/>
                </a:solidFill>
                <a:latin typeface="Arial" panose="020B0604020202020204" pitchFamily="34" charset="0"/>
                <a:cs typeface="Arial" panose="020B0604020202020204" pitchFamily="34" charset="0"/>
              </a:rPr>
              <a:t>thôn.</a:t>
            </a:r>
            <a:endParaRPr lang="en-US" altLang="en-US" sz="3200" b="1" dirty="0">
              <a:solidFill>
                <a:schemeClr val="dk1"/>
              </a:solidFill>
              <a:latin typeface="Arial" panose="020B0604020202020204" pitchFamily="34" charset="0"/>
              <a:cs typeface="Arial" panose="020B0604020202020204" pitchFamily="34" charset="0"/>
            </a:endParaRPr>
          </a:p>
        </p:txBody>
      </p:sp>
      <p:pic>
        <p:nvPicPr>
          <p:cNvPr id="60" name="Picture 59" descr="download.png">
            <a:extLst>
              <a:ext uri="{FF2B5EF4-FFF2-40B4-BE49-F238E27FC236}">
                <a16:creationId xmlns:a16="http://schemas.microsoft.com/office/drawing/2014/main" id="{E4424C4B-E3E8-4159-A6CA-7259D62B9C80}"/>
              </a:ext>
            </a:extLst>
          </p:cNvPr>
          <p:cNvPicPr>
            <a:picLocks noChangeAspect="1"/>
          </p:cNvPicPr>
          <p:nvPr/>
        </p:nvPicPr>
        <p:blipFill>
          <a:blip r:embed="rId4" cstate="print"/>
          <a:stretch>
            <a:fillRect/>
          </a:stretch>
        </p:blipFill>
        <p:spPr>
          <a:xfrm>
            <a:off x="889934" y="1205659"/>
            <a:ext cx="699572" cy="219604"/>
          </a:xfrm>
          <a:prstGeom prst="rect">
            <a:avLst/>
          </a:prstGeom>
        </p:spPr>
      </p:pic>
      <p:sp>
        <p:nvSpPr>
          <p:cNvPr id="63" name="Google Shape;428;p41">
            <a:extLst>
              <a:ext uri="{FF2B5EF4-FFF2-40B4-BE49-F238E27FC236}">
                <a16:creationId xmlns:a16="http://schemas.microsoft.com/office/drawing/2014/main" id="{B3E5F445-C994-4542-A015-C2AA9F62D6B7}"/>
              </a:ext>
            </a:extLst>
          </p:cNvPr>
          <p:cNvSpPr txBox="1">
            <a:spLocks/>
          </p:cNvSpPr>
          <p:nvPr/>
        </p:nvSpPr>
        <p:spPr>
          <a:xfrm>
            <a:off x="1770449" y="927814"/>
            <a:ext cx="9959672" cy="5547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Fredoka One"/>
              <a:buNone/>
              <a:defRPr sz="3200" b="0" i="0" u="none" strike="noStrike" cap="none">
                <a:solidFill>
                  <a:schemeClr val="lt2"/>
                </a:solidFill>
                <a:latin typeface="Vibur"/>
                <a:ea typeface="Vibur"/>
                <a:cs typeface="Vibur"/>
                <a:sym typeface="Vibur"/>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vi-VN" altLang="en-US" sz="2800" b="1" dirty="0">
                <a:solidFill>
                  <a:srgbClr val="C00000"/>
                </a:solidFill>
                <a:latin typeface="Arial" panose="020B0604020202020204" pitchFamily="34" charset="0"/>
                <a:cs typeface="Arial" panose="020B0604020202020204" pitchFamily="34" charset="0"/>
              </a:rPr>
              <a:t>Bài ca ngợi ai</a:t>
            </a:r>
            <a:r>
              <a:rPr lang="en-US" altLang="en-US" sz="2800" b="1" dirty="0">
                <a:solidFill>
                  <a:srgbClr val="C00000"/>
                </a:solidFill>
                <a:latin typeface="Arial" panose="020B0604020202020204" pitchFamily="34" charset="0"/>
                <a:cs typeface="Arial" panose="020B0604020202020204" pitchFamily="34" charset="0"/>
              </a:rPr>
              <a:t>?</a:t>
            </a:r>
            <a:r>
              <a:rPr lang="vi-VN" altLang="en-US" sz="2800" b="1" dirty="0">
                <a:solidFill>
                  <a:srgbClr val="C00000"/>
                </a:solidFill>
                <a:latin typeface="Arial" panose="020B0604020202020204" pitchFamily="34" charset="0"/>
                <a:cs typeface="Arial" panose="020B0604020202020204" pitchFamily="34" charset="0"/>
              </a:rPr>
              <a:t> Ca ngợi điều gì?</a:t>
            </a:r>
            <a:endParaRPr lang="en-US" alt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99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60"/>
                                        </p:tgtEl>
                                        <p:attrNameLst>
                                          <p:attrName>ppt_w</p:attrName>
                                        </p:attrNameLst>
                                      </p:cBhvr>
                                      <p:tavLst>
                                        <p:tav tm="0">
                                          <p:val>
                                            <p:strVal val="ppt_w"/>
                                          </p:val>
                                        </p:tav>
                                        <p:tav tm="100000">
                                          <p:val>
                                            <p:fltVal val="0"/>
                                          </p:val>
                                        </p:tav>
                                      </p:tavLst>
                                    </p:anim>
                                    <p:anim calcmode="lin" valueType="num">
                                      <p:cBhvr>
                                        <p:cTn id="17" dur="500"/>
                                        <p:tgtEl>
                                          <p:spTgt spid="60"/>
                                        </p:tgtEl>
                                        <p:attrNameLst>
                                          <p:attrName>ppt_h</p:attrName>
                                        </p:attrNameLst>
                                      </p:cBhvr>
                                      <p:tavLst>
                                        <p:tav tm="0">
                                          <p:val>
                                            <p:strVal val="ppt_h"/>
                                          </p:val>
                                        </p:tav>
                                        <p:tav tm="100000">
                                          <p:val>
                                            <p:strVal val="ppt_h"/>
                                          </p:val>
                                        </p:tav>
                                      </p:tavLst>
                                    </p:anim>
                                    <p:set>
                                      <p:cBhvr>
                                        <p:cTn id="18" dur="1" fill="hold">
                                          <p:stCondLst>
                                            <p:cond delay="499"/>
                                          </p:stCondLst>
                                        </p:cTn>
                                        <p:tgtEl>
                                          <p:spTgt spid="60"/>
                                        </p:tgtEl>
                                        <p:attrNameLst>
                                          <p:attrName>style.visibility</p:attrName>
                                        </p:attrNameLst>
                                      </p:cBhvr>
                                      <p:to>
                                        <p:strVal val="hidden"/>
                                      </p:to>
                                    </p:set>
                                  </p:childTnLst>
                                </p:cTn>
                              </p:par>
                              <p:par>
                                <p:cTn id="19" presetID="17" presetClass="exit" presetSubtype="10" fill="hold" grpId="1" nodeType="withEffect">
                                  <p:stCondLst>
                                    <p:cond delay="0"/>
                                  </p:stCondLst>
                                  <p:childTnLst>
                                    <p:anim calcmode="lin" valueType="num">
                                      <p:cBhvr>
                                        <p:cTn id="20" dur="500"/>
                                        <p:tgtEl>
                                          <p:spTgt spid="63"/>
                                        </p:tgtEl>
                                        <p:attrNameLst>
                                          <p:attrName>ppt_w</p:attrName>
                                        </p:attrNameLst>
                                      </p:cBhvr>
                                      <p:tavLst>
                                        <p:tav tm="0">
                                          <p:val>
                                            <p:strVal val="ppt_w"/>
                                          </p:val>
                                        </p:tav>
                                        <p:tav tm="100000">
                                          <p:val>
                                            <p:fltVal val="0"/>
                                          </p:val>
                                        </p:tav>
                                      </p:tavLst>
                                    </p:anim>
                                    <p:anim calcmode="lin" valueType="num">
                                      <p:cBhvr>
                                        <p:cTn id="21" dur="500"/>
                                        <p:tgtEl>
                                          <p:spTgt spid="63"/>
                                        </p:tgtEl>
                                        <p:attrNameLst>
                                          <p:attrName>ppt_h</p:attrName>
                                        </p:attrNameLst>
                                      </p:cBhvr>
                                      <p:tavLst>
                                        <p:tav tm="0">
                                          <p:val>
                                            <p:strVal val="ppt_h"/>
                                          </p:val>
                                        </p:tav>
                                        <p:tav tm="100000">
                                          <p:val>
                                            <p:strVal val="ppt_h"/>
                                          </p:val>
                                        </p:tav>
                                      </p:tavLst>
                                    </p:anim>
                                    <p:set>
                                      <p:cBhvr>
                                        <p:cTn id="22" dur="1" fill="hold">
                                          <p:stCondLst>
                                            <p:cond delay="499"/>
                                          </p:stCondLst>
                                        </p:cTn>
                                        <p:tgtEl>
                                          <p:spTgt spid="63"/>
                                        </p:tgtEl>
                                        <p:attrNameLst>
                                          <p:attrName>style.visibility</p:attrName>
                                        </p:attrNameLst>
                                      </p:cBhvr>
                                      <p:to>
                                        <p:strVal val="hidden"/>
                                      </p:to>
                                    </p:set>
                                  </p:childTnLst>
                                </p:cTn>
                              </p:par>
                              <p:par>
                                <p:cTn id="23" presetID="55"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strVal val="#ppt_w*0.70"/>
                                          </p:val>
                                        </p:tav>
                                        <p:tav tm="100000">
                                          <p:val>
                                            <p:strVal val="#ppt_w"/>
                                          </p:val>
                                        </p:tav>
                                      </p:tavLst>
                                    </p:anim>
                                    <p:anim calcmode="lin" valueType="num">
                                      <p:cBhvr>
                                        <p:cTn id="26" dur="1000" fill="hold"/>
                                        <p:tgtEl>
                                          <p:spTgt spid="42"/>
                                        </p:tgtEl>
                                        <p:attrNameLst>
                                          <p:attrName>ppt_h</p:attrName>
                                        </p:attrNameLst>
                                      </p:cBhvr>
                                      <p:tavLst>
                                        <p:tav tm="0">
                                          <p:val>
                                            <p:strVal val="#ppt_h"/>
                                          </p:val>
                                        </p:tav>
                                        <p:tav tm="100000">
                                          <p:val>
                                            <p:strVal val="#ppt_h"/>
                                          </p:val>
                                        </p:tav>
                                      </p:tavLst>
                                    </p:anim>
                                    <p:animEffect transition="in" filter="fade">
                                      <p:cBhvr>
                                        <p:cTn id="27" dur="1000"/>
                                        <p:tgtEl>
                                          <p:spTgt spid="4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1000" fill="hold"/>
                                        <p:tgtEl>
                                          <p:spTgt spid="44"/>
                                        </p:tgtEl>
                                        <p:attrNameLst>
                                          <p:attrName>ppt_w</p:attrName>
                                        </p:attrNameLst>
                                      </p:cBhvr>
                                      <p:tavLst>
                                        <p:tav tm="0">
                                          <p:val>
                                            <p:strVal val="#ppt_w*0.70"/>
                                          </p:val>
                                        </p:tav>
                                        <p:tav tm="100000">
                                          <p:val>
                                            <p:strVal val="#ppt_w"/>
                                          </p:val>
                                        </p:tav>
                                      </p:tavLst>
                                    </p:anim>
                                    <p:anim calcmode="lin" valueType="num">
                                      <p:cBhvr>
                                        <p:cTn id="31" dur="1000" fill="hold"/>
                                        <p:tgtEl>
                                          <p:spTgt spid="44"/>
                                        </p:tgtEl>
                                        <p:attrNameLst>
                                          <p:attrName>ppt_h</p:attrName>
                                        </p:attrNameLst>
                                      </p:cBhvr>
                                      <p:tavLst>
                                        <p:tav tm="0">
                                          <p:val>
                                            <p:strVal val="#ppt_h"/>
                                          </p:val>
                                        </p:tav>
                                        <p:tav tm="100000">
                                          <p:val>
                                            <p:strVal val="#ppt_h"/>
                                          </p:val>
                                        </p:tav>
                                      </p:tavLst>
                                    </p:anim>
                                    <p:animEffect transition="in" filter="fade">
                                      <p:cBhvr>
                                        <p:cTn id="32" dur="1000"/>
                                        <p:tgtEl>
                                          <p:spTgt spid="44"/>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P spid="46" grpId="0" animBg="1"/>
      <p:bldP spid="63" grpId="0"/>
      <p:bldP spid="63"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41" name="Group 40">
            <a:extLst>
              <a:ext uri="{FF2B5EF4-FFF2-40B4-BE49-F238E27FC236}">
                <a16:creationId xmlns:a16="http://schemas.microsoft.com/office/drawing/2014/main" id="{DDF96D07-2863-40CE-84C9-D68064A18844}"/>
              </a:ext>
            </a:extLst>
          </p:cNvPr>
          <p:cNvGrpSpPr/>
          <p:nvPr/>
        </p:nvGrpSpPr>
        <p:grpSpPr>
          <a:xfrm>
            <a:off x="-59241" y="10330"/>
            <a:ext cx="2024109" cy="2024109"/>
            <a:chOff x="0" y="0"/>
            <a:chExt cx="2024109" cy="2024109"/>
          </a:xfrm>
        </p:grpSpPr>
        <p:cxnSp>
          <p:nvCxnSpPr>
            <p:cNvPr id="42" name="Straight Connector 41">
              <a:extLst>
                <a:ext uri="{FF2B5EF4-FFF2-40B4-BE49-F238E27FC236}">
                  <a16:creationId xmlns:a16="http://schemas.microsoft.com/office/drawing/2014/main" id="{3E930051-5FA2-4437-B729-0B29358CF27B}"/>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id="{C9CAA66A-7607-428E-8163-914979E54BE3}"/>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4" name="Straight Connector 43">
              <a:extLst>
                <a:ext uri="{FF2B5EF4-FFF2-40B4-BE49-F238E27FC236}">
                  <a16:creationId xmlns:a16="http://schemas.microsoft.com/office/drawing/2014/main" id="{501B8D71-3B2D-42BB-98A7-86053C0EC840}"/>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8395F258-417F-4596-AAEB-7D01A667467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46" name="Group 45">
            <a:extLst>
              <a:ext uri="{FF2B5EF4-FFF2-40B4-BE49-F238E27FC236}">
                <a16:creationId xmlns:a16="http://schemas.microsoft.com/office/drawing/2014/main" id="{2F6D4A86-32BC-40DD-B4A9-3565D46F647F}"/>
              </a:ext>
            </a:extLst>
          </p:cNvPr>
          <p:cNvGrpSpPr/>
          <p:nvPr/>
        </p:nvGrpSpPr>
        <p:grpSpPr>
          <a:xfrm rot="10800000">
            <a:off x="10167891" y="4833891"/>
            <a:ext cx="2024109" cy="2024109"/>
            <a:chOff x="0" y="0"/>
            <a:chExt cx="2024109" cy="2024109"/>
          </a:xfrm>
        </p:grpSpPr>
        <p:cxnSp>
          <p:nvCxnSpPr>
            <p:cNvPr id="47" name="Straight Connector 46">
              <a:extLst>
                <a:ext uri="{FF2B5EF4-FFF2-40B4-BE49-F238E27FC236}">
                  <a16:creationId xmlns:a16="http://schemas.microsoft.com/office/drawing/2014/main" id="{5E59E3B9-893A-4BE1-BCAA-2C260A66504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8" name="Straight Connector 47">
              <a:extLst>
                <a:ext uri="{FF2B5EF4-FFF2-40B4-BE49-F238E27FC236}">
                  <a16:creationId xmlns:a16="http://schemas.microsoft.com/office/drawing/2014/main" id="{0C73977D-33E7-43E5-ACDC-71BCAC6B503E}"/>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9" name="Straight Connector 48">
              <a:extLst>
                <a:ext uri="{FF2B5EF4-FFF2-40B4-BE49-F238E27FC236}">
                  <a16:creationId xmlns:a16="http://schemas.microsoft.com/office/drawing/2014/main" id="{F66D0699-C295-4C88-8C65-DD74F2B66B5F}"/>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0" name="Straight Connector 49">
              <a:extLst>
                <a:ext uri="{FF2B5EF4-FFF2-40B4-BE49-F238E27FC236}">
                  <a16:creationId xmlns:a16="http://schemas.microsoft.com/office/drawing/2014/main" id="{34D7C866-2CE9-473F-828E-F3E56F1E108E}"/>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51" name="Group 50">
            <a:extLst>
              <a:ext uri="{FF2B5EF4-FFF2-40B4-BE49-F238E27FC236}">
                <a16:creationId xmlns:a16="http://schemas.microsoft.com/office/drawing/2014/main" id="{E25B1F6D-C34E-4280-B645-F91AF8D11AC9}"/>
              </a:ext>
            </a:extLst>
          </p:cNvPr>
          <p:cNvGrpSpPr/>
          <p:nvPr/>
        </p:nvGrpSpPr>
        <p:grpSpPr>
          <a:xfrm rot="16200000">
            <a:off x="53267" y="4833891"/>
            <a:ext cx="2024109" cy="2024109"/>
            <a:chOff x="0" y="0"/>
            <a:chExt cx="2024109" cy="2024109"/>
          </a:xfrm>
        </p:grpSpPr>
        <p:cxnSp>
          <p:nvCxnSpPr>
            <p:cNvPr id="52" name="Straight Connector 51">
              <a:extLst>
                <a:ext uri="{FF2B5EF4-FFF2-40B4-BE49-F238E27FC236}">
                  <a16:creationId xmlns:a16="http://schemas.microsoft.com/office/drawing/2014/main" id="{8ECD8818-F9B4-4F57-A5B2-B649EED4771F}"/>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D01F22CA-6762-4008-B333-D56AD98460A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4" name="Straight Connector 53">
              <a:extLst>
                <a:ext uri="{FF2B5EF4-FFF2-40B4-BE49-F238E27FC236}">
                  <a16:creationId xmlns:a16="http://schemas.microsoft.com/office/drawing/2014/main" id="{7AC60312-E393-4565-858E-9FB63817507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4EE7D3BD-3400-41A3-9A12-E0009F83DD57}"/>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56" name="Group 55">
            <a:extLst>
              <a:ext uri="{FF2B5EF4-FFF2-40B4-BE49-F238E27FC236}">
                <a16:creationId xmlns:a16="http://schemas.microsoft.com/office/drawing/2014/main" id="{745334BE-D1E4-4B8F-8909-228E2E0DF088}"/>
              </a:ext>
            </a:extLst>
          </p:cNvPr>
          <p:cNvGrpSpPr/>
          <p:nvPr/>
        </p:nvGrpSpPr>
        <p:grpSpPr>
          <a:xfrm rot="5400000">
            <a:off x="10114624" y="0"/>
            <a:ext cx="2024109" cy="2024109"/>
            <a:chOff x="0" y="0"/>
            <a:chExt cx="2024109" cy="2024109"/>
          </a:xfrm>
        </p:grpSpPr>
        <p:cxnSp>
          <p:nvCxnSpPr>
            <p:cNvPr id="57" name="Straight Connector 56">
              <a:extLst>
                <a:ext uri="{FF2B5EF4-FFF2-40B4-BE49-F238E27FC236}">
                  <a16:creationId xmlns:a16="http://schemas.microsoft.com/office/drawing/2014/main" id="{B262D103-9AFC-4835-BA6C-33EE5F4D774D}"/>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D9CDAB1F-D22E-48B1-ADAA-E3D61D61C24C}"/>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9" name="Straight Connector 58">
              <a:extLst>
                <a:ext uri="{FF2B5EF4-FFF2-40B4-BE49-F238E27FC236}">
                  <a16:creationId xmlns:a16="http://schemas.microsoft.com/office/drawing/2014/main" id="{3F14DE70-50CA-483B-AFA4-0FE6248AD8AA}"/>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60" name="Straight Connector 59">
              <a:extLst>
                <a:ext uri="{FF2B5EF4-FFF2-40B4-BE49-F238E27FC236}">
                  <a16:creationId xmlns:a16="http://schemas.microsoft.com/office/drawing/2014/main" id="{3821CC43-1CC6-4636-AF44-CA7E5DCD43CE}"/>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61" name="Group 60">
            <a:extLst>
              <a:ext uri="{FF2B5EF4-FFF2-40B4-BE49-F238E27FC236}">
                <a16:creationId xmlns:a16="http://schemas.microsoft.com/office/drawing/2014/main" id="{878AA578-D8FC-422E-B5CB-DC3A07B90AF9}"/>
              </a:ext>
            </a:extLst>
          </p:cNvPr>
          <p:cNvGrpSpPr/>
          <p:nvPr/>
        </p:nvGrpSpPr>
        <p:grpSpPr>
          <a:xfrm>
            <a:off x="1337616" y="45567"/>
            <a:ext cx="9688450" cy="638352"/>
            <a:chOff x="1337616" y="45567"/>
            <a:chExt cx="9688450" cy="638352"/>
          </a:xfrm>
        </p:grpSpPr>
        <p:cxnSp>
          <p:nvCxnSpPr>
            <p:cNvPr id="62" name="Straight Connector 61">
              <a:extLst>
                <a:ext uri="{FF2B5EF4-FFF2-40B4-BE49-F238E27FC236}">
                  <a16:creationId xmlns:a16="http://schemas.microsoft.com/office/drawing/2014/main" id="{368057BD-A65F-46BE-9148-63511966A148}"/>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63" name="Group 62">
              <a:extLst>
                <a:ext uri="{FF2B5EF4-FFF2-40B4-BE49-F238E27FC236}">
                  <a16:creationId xmlns:a16="http://schemas.microsoft.com/office/drawing/2014/main" id="{78E3544F-D1A6-4E25-BF5D-5177A835FB48}"/>
                </a:ext>
              </a:extLst>
            </p:cNvPr>
            <p:cNvGrpSpPr/>
            <p:nvPr/>
          </p:nvGrpSpPr>
          <p:grpSpPr>
            <a:xfrm>
              <a:off x="1445165" y="109575"/>
              <a:ext cx="2787325" cy="473347"/>
              <a:chOff x="-55654" y="297706"/>
              <a:chExt cx="2787325" cy="723331"/>
            </a:xfrm>
          </p:grpSpPr>
          <p:sp>
            <p:nvSpPr>
              <p:cNvPr id="70" name="Rectangle: Top Corners One Rounded and One Snipped 69">
                <a:extLst>
                  <a:ext uri="{FF2B5EF4-FFF2-40B4-BE49-F238E27FC236}">
                    <a16:creationId xmlns:a16="http://schemas.microsoft.com/office/drawing/2014/main" id="{B9095165-7275-46F6-8649-906B11695376}"/>
                  </a:ext>
                </a:extLst>
              </p:cNvPr>
              <p:cNvSpPr/>
              <p:nvPr/>
            </p:nvSpPr>
            <p:spPr>
              <a:xfrm>
                <a:off x="-55654" y="322404"/>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 name="TextBox 70">
                <a:extLst>
                  <a:ext uri="{FF2B5EF4-FFF2-40B4-BE49-F238E27FC236}">
                    <a16:creationId xmlns:a16="http://schemas.microsoft.com/office/drawing/2014/main" id="{B3ADC1E5-F0A0-43FC-A8FF-89DE7E83D3F6}"/>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64" name="Group 63">
              <a:extLst>
                <a:ext uri="{FF2B5EF4-FFF2-40B4-BE49-F238E27FC236}">
                  <a16:creationId xmlns:a16="http://schemas.microsoft.com/office/drawing/2014/main" id="{0AFB3691-FF44-4F59-AD8D-B932A57422D0}"/>
                </a:ext>
              </a:extLst>
            </p:cNvPr>
            <p:cNvGrpSpPr/>
            <p:nvPr/>
          </p:nvGrpSpPr>
          <p:grpSpPr>
            <a:xfrm>
              <a:off x="4689150" y="45567"/>
              <a:ext cx="2662876" cy="522466"/>
              <a:chOff x="3141429" y="217679"/>
              <a:chExt cx="2662876" cy="687698"/>
            </a:xfrm>
          </p:grpSpPr>
          <p:sp>
            <p:nvSpPr>
              <p:cNvPr id="68" name="Rectangle: Top Corners One Rounded and One Snipped 67">
                <a:extLst>
                  <a:ext uri="{FF2B5EF4-FFF2-40B4-BE49-F238E27FC236}">
                    <a16:creationId xmlns:a16="http://schemas.microsoft.com/office/drawing/2014/main" id="{4BCBA064-B51D-4804-8DF6-14F3F2D7A7DD}"/>
                  </a:ext>
                </a:extLst>
              </p:cNvPr>
              <p:cNvSpPr/>
              <p:nvPr/>
            </p:nvSpPr>
            <p:spPr>
              <a:xfrm>
                <a:off x="3141429" y="282668"/>
                <a:ext cx="2662876" cy="622709"/>
              </a:xfrm>
              <a:prstGeom prst="snipRoundRect">
                <a:avLst>
                  <a:gd name="adj1" fmla="val 3623"/>
                  <a:gd name="adj2" fmla="val 50000"/>
                </a:avLst>
              </a:prstGeom>
              <a:solidFill>
                <a:srgbClr val="F7EBC5"/>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 name="TextBox 68">
                <a:extLst>
                  <a:ext uri="{FF2B5EF4-FFF2-40B4-BE49-F238E27FC236}">
                    <a16:creationId xmlns:a16="http://schemas.microsoft.com/office/drawing/2014/main" id="{74D0FB79-A671-4609-896A-C958B40C81FF}"/>
                  </a:ext>
                </a:extLst>
              </p:cNvPr>
              <p:cNvSpPr txBox="1"/>
              <p:nvPr/>
            </p:nvSpPr>
            <p:spPr>
              <a:xfrm>
                <a:off x="3495445" y="217679"/>
                <a:ext cx="1955665" cy="607669"/>
              </a:xfrm>
              <a:prstGeom prst="rect">
                <a:avLst/>
              </a:prstGeom>
              <a:solidFill>
                <a:srgbClr val="FAEEC8"/>
              </a:solidFill>
            </p:spPr>
            <p:txBody>
              <a:bodyPr wrap="square" rtlCol="0">
                <a:spAutoFit/>
              </a:bodyPr>
              <a:lstStyle/>
              <a:p>
                <a:pPr>
                  <a:defRPr/>
                </a:pPr>
                <a:r>
                  <a:rPr lang="vi-VN" sz="2400" kern="0" dirty="0">
                    <a:solidFill>
                      <a:srgbClr val="30353A"/>
                    </a:solidFill>
                  </a:rPr>
                  <a:t>Tìm hiểu bài</a:t>
                </a:r>
              </a:p>
            </p:txBody>
          </p:sp>
        </p:grpSp>
        <p:grpSp>
          <p:nvGrpSpPr>
            <p:cNvPr id="65" name="Group 64">
              <a:extLst>
                <a:ext uri="{FF2B5EF4-FFF2-40B4-BE49-F238E27FC236}">
                  <a16:creationId xmlns:a16="http://schemas.microsoft.com/office/drawing/2014/main" id="{65E69211-5233-4A78-B8C0-5FE68536A9AC}"/>
                </a:ext>
              </a:extLst>
            </p:cNvPr>
            <p:cNvGrpSpPr/>
            <p:nvPr/>
          </p:nvGrpSpPr>
          <p:grpSpPr>
            <a:xfrm>
              <a:off x="7901391" y="100455"/>
              <a:ext cx="3035631" cy="504136"/>
              <a:chOff x="6353670" y="289925"/>
              <a:chExt cx="3035631" cy="663571"/>
            </a:xfrm>
          </p:grpSpPr>
          <p:sp>
            <p:nvSpPr>
              <p:cNvPr id="66" name="Rectangle: Top Corners One Rounded and One Snipped 65">
                <a:extLst>
                  <a:ext uri="{FF2B5EF4-FFF2-40B4-BE49-F238E27FC236}">
                    <a16:creationId xmlns:a16="http://schemas.microsoft.com/office/drawing/2014/main" id="{DAB3428E-B98F-4C78-BD78-8BAE20A38692}"/>
                  </a:ext>
                </a:extLst>
              </p:cNvPr>
              <p:cNvSpPr/>
              <p:nvPr/>
            </p:nvSpPr>
            <p:spPr>
              <a:xfrm>
                <a:off x="6353670" y="289925"/>
                <a:ext cx="3035631" cy="663571"/>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 name="TextBox 66">
                <a:extLst>
                  <a:ext uri="{FF2B5EF4-FFF2-40B4-BE49-F238E27FC236}">
                    <a16:creationId xmlns:a16="http://schemas.microsoft.com/office/drawing/2014/main" id="{E4D0C635-D8B2-411E-BF8E-1A54EA61F121}"/>
                  </a:ext>
                </a:extLst>
              </p:cNvPr>
              <p:cNvSpPr txBox="1"/>
              <p:nvPr/>
            </p:nvSpPr>
            <p:spPr>
              <a:xfrm>
                <a:off x="6508841" y="306815"/>
                <a:ext cx="2690273" cy="607668"/>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grpSp>
      <p:grpSp>
        <p:nvGrpSpPr>
          <p:cNvPr id="72" name="Group 71">
            <a:extLst>
              <a:ext uri="{FF2B5EF4-FFF2-40B4-BE49-F238E27FC236}">
                <a16:creationId xmlns:a16="http://schemas.microsoft.com/office/drawing/2014/main" id="{D683984F-B82E-4D5A-BD33-FEAB5ECB4885}"/>
              </a:ext>
            </a:extLst>
          </p:cNvPr>
          <p:cNvGrpSpPr/>
          <p:nvPr/>
        </p:nvGrpSpPr>
        <p:grpSpPr>
          <a:xfrm rot="10800000">
            <a:off x="10167891" y="4833891"/>
            <a:ext cx="2024109" cy="2024109"/>
            <a:chOff x="0" y="0"/>
            <a:chExt cx="2024109" cy="2024109"/>
          </a:xfrm>
        </p:grpSpPr>
        <p:cxnSp>
          <p:nvCxnSpPr>
            <p:cNvPr id="73" name="Straight Connector 72">
              <a:extLst>
                <a:ext uri="{FF2B5EF4-FFF2-40B4-BE49-F238E27FC236}">
                  <a16:creationId xmlns:a16="http://schemas.microsoft.com/office/drawing/2014/main" id="{4AF74CBF-615A-4FE5-A65D-C0F2B216A5B9}"/>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74" name="Straight Connector 73">
              <a:extLst>
                <a:ext uri="{FF2B5EF4-FFF2-40B4-BE49-F238E27FC236}">
                  <a16:creationId xmlns:a16="http://schemas.microsoft.com/office/drawing/2014/main" id="{9469AAD0-1750-4B37-B779-5C8741E864B5}"/>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75" name="Straight Connector 74">
              <a:extLst>
                <a:ext uri="{FF2B5EF4-FFF2-40B4-BE49-F238E27FC236}">
                  <a16:creationId xmlns:a16="http://schemas.microsoft.com/office/drawing/2014/main" id="{6F6A0775-9911-42A6-AEF4-456DD6F6FBD1}"/>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76" name="Straight Connector 75">
              <a:extLst>
                <a:ext uri="{FF2B5EF4-FFF2-40B4-BE49-F238E27FC236}">
                  <a16:creationId xmlns:a16="http://schemas.microsoft.com/office/drawing/2014/main" id="{2510F07F-C7C8-42F3-9F4B-305D975533D3}"/>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77" name="Picture 76" descr="download.png">
            <a:extLst>
              <a:ext uri="{FF2B5EF4-FFF2-40B4-BE49-F238E27FC236}">
                <a16:creationId xmlns:a16="http://schemas.microsoft.com/office/drawing/2014/main" id="{E473F3A1-E21C-4E78-96DD-3943A1B417BE}"/>
              </a:ext>
            </a:extLst>
          </p:cNvPr>
          <p:cNvPicPr>
            <a:picLocks noChangeAspect="1"/>
          </p:cNvPicPr>
          <p:nvPr/>
        </p:nvPicPr>
        <p:blipFill>
          <a:blip r:embed="rId3" cstate="print"/>
          <a:stretch>
            <a:fillRect/>
          </a:stretch>
        </p:blipFill>
        <p:spPr>
          <a:xfrm>
            <a:off x="766877" y="896438"/>
            <a:ext cx="699572" cy="307360"/>
          </a:xfrm>
          <a:prstGeom prst="rect">
            <a:avLst/>
          </a:prstGeom>
        </p:spPr>
      </p:pic>
      <p:sp>
        <p:nvSpPr>
          <p:cNvPr id="78" name="Flowchart: Alternate Process 77">
            <a:extLst>
              <a:ext uri="{FF2B5EF4-FFF2-40B4-BE49-F238E27FC236}">
                <a16:creationId xmlns:a16="http://schemas.microsoft.com/office/drawing/2014/main" id="{5A21976F-D379-416C-8EA9-7CC8E704BD72}"/>
              </a:ext>
            </a:extLst>
          </p:cNvPr>
          <p:cNvSpPr/>
          <p:nvPr/>
        </p:nvSpPr>
        <p:spPr>
          <a:xfrm>
            <a:off x="4793109" y="1568375"/>
            <a:ext cx="2187114" cy="797712"/>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9" name="Google Shape;438;p41">
            <a:extLst>
              <a:ext uri="{FF2B5EF4-FFF2-40B4-BE49-F238E27FC236}">
                <a16:creationId xmlns:a16="http://schemas.microsoft.com/office/drawing/2014/main" id="{DDA3B93C-BE01-4DAB-9869-B84C5E84A218}"/>
              </a:ext>
            </a:extLst>
          </p:cNvPr>
          <p:cNvSpPr txBox="1">
            <a:spLocks/>
          </p:cNvSpPr>
          <p:nvPr/>
        </p:nvSpPr>
        <p:spPr>
          <a:xfrm>
            <a:off x="4922775" y="1659366"/>
            <a:ext cx="2004573" cy="643028"/>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pPr>
            <a:r>
              <a:rPr lang="vi-VN" sz="2800" b="1" dirty="0"/>
              <a:t>Giọng đọc</a:t>
            </a:r>
            <a:endParaRPr lang="en-US" sz="2800" b="1" dirty="0"/>
          </a:p>
        </p:txBody>
      </p:sp>
      <p:sp>
        <p:nvSpPr>
          <p:cNvPr id="80" name="Flowchart: Alternate Process 79">
            <a:extLst>
              <a:ext uri="{FF2B5EF4-FFF2-40B4-BE49-F238E27FC236}">
                <a16:creationId xmlns:a16="http://schemas.microsoft.com/office/drawing/2014/main" id="{D942A1E6-8C4E-4D79-9F1C-7045B988B633}"/>
              </a:ext>
            </a:extLst>
          </p:cNvPr>
          <p:cNvSpPr/>
          <p:nvPr/>
        </p:nvSpPr>
        <p:spPr>
          <a:xfrm>
            <a:off x="766877" y="2757960"/>
            <a:ext cx="10573657" cy="2217973"/>
          </a:xfrm>
          <a:prstGeom prst="flowChartAlternateProcess">
            <a:avLst/>
          </a:prstGeom>
          <a:solidFill>
            <a:srgbClr val="FFFF99"/>
          </a:solidFill>
          <a:ln w="38100">
            <a:solidFill>
              <a:srgbClr val="4341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CF44A799-4E0E-4324-8F1D-F60D6074B8E7}"/>
              </a:ext>
            </a:extLst>
          </p:cNvPr>
          <p:cNvSpPr txBox="1"/>
          <p:nvPr/>
        </p:nvSpPr>
        <p:spPr>
          <a:xfrm>
            <a:off x="1013187" y="2893132"/>
            <a:ext cx="10014801" cy="1833002"/>
          </a:xfrm>
          <a:prstGeom prst="rect">
            <a:avLst/>
          </a:prstGeom>
          <a:solidFill>
            <a:srgbClr val="FFFF99"/>
          </a:solidFill>
        </p:spPr>
        <p:txBody>
          <a:bodyPr wrap="square">
            <a:spAutoFit/>
          </a:bodyPr>
          <a:lstStyle/>
          <a:p>
            <a:pPr algn="just">
              <a:lnSpc>
                <a:spcPct val="140000"/>
              </a:lnSpc>
            </a:pPr>
            <a:r>
              <a:rPr lang="en-US" altLang="en-US" sz="2800" b="1" dirty="0" err="1">
                <a:solidFill>
                  <a:srgbClr val="7030A0"/>
                </a:solidFill>
                <a:latin typeface="Arial" panose="020B0604020202020204" pitchFamily="34" charset="0"/>
                <a:cs typeface="Arial" panose="020B0604020202020204" pitchFamily="34" charset="0"/>
              </a:rPr>
              <a:t>Giọng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kể</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hào</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hứng,thể</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hiện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sự</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khâm</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phục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trí</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sáng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tạo,tinh</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thần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quyết</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tâm</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chống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đói</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nghèo,lạc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hậu</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của</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ông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Phàn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Phù</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Lìn</a:t>
            </a:r>
            <a:r>
              <a:rPr lang="en-US" altLang="en-US" sz="2800" b="1" dirty="0">
                <a:solidFill>
                  <a:srgbClr val="7030A0"/>
                </a:solidFill>
                <a:latin typeface="Arial" panose="020B0604020202020204" pitchFamily="34" charset="0"/>
                <a:cs typeface="Arial" panose="020B0604020202020204" pitchFamily="34" charset="0"/>
              </a:rPr>
              <a:t>. </a:t>
            </a:r>
            <a:endParaRPr lang="vi-VN" altLang="en-US" sz="2800" b="1" dirty="0">
              <a:solidFill>
                <a:srgbClr val="7030A0"/>
              </a:solidFill>
              <a:latin typeface="Arial" panose="020B0604020202020204" pitchFamily="34" charset="0"/>
              <a:cs typeface="Arial" panose="020B0604020202020204" pitchFamily="34" charset="0"/>
            </a:endParaRPr>
          </a:p>
        </p:txBody>
      </p:sp>
      <p:sp>
        <p:nvSpPr>
          <p:cNvPr id="82" name="Google Shape;428;p41">
            <a:extLst>
              <a:ext uri="{FF2B5EF4-FFF2-40B4-BE49-F238E27FC236}">
                <a16:creationId xmlns:a16="http://schemas.microsoft.com/office/drawing/2014/main" id="{88844EEC-3FE7-4012-B081-A8B68EE42F9B}"/>
              </a:ext>
            </a:extLst>
          </p:cNvPr>
          <p:cNvSpPr txBox="1">
            <a:spLocks/>
          </p:cNvSpPr>
          <p:nvPr/>
        </p:nvSpPr>
        <p:spPr>
          <a:xfrm>
            <a:off x="1651291" y="731072"/>
            <a:ext cx="6250100" cy="779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Fredoka One"/>
              <a:buNone/>
              <a:defRPr sz="3200" b="0" i="0" u="none" strike="noStrike" cap="none">
                <a:solidFill>
                  <a:schemeClr val="lt2"/>
                </a:solidFill>
                <a:latin typeface="Vibur"/>
                <a:ea typeface="Vibur"/>
                <a:cs typeface="Vibur"/>
                <a:sym typeface="Vibur"/>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vi-VN" sz="2800" b="1" dirty="0">
                <a:solidFill>
                  <a:srgbClr val="C00000"/>
                </a:solidFill>
                <a:latin typeface="+mn-lt"/>
              </a:rPr>
              <a:t>Nêu giọng đọc toàn bài</a:t>
            </a:r>
            <a:r>
              <a:rPr lang="en-US" sz="2800" b="1" dirty="0">
                <a:solidFill>
                  <a:srgbClr val="C00000"/>
                </a:solidFill>
                <a:latin typeface="+mn-lt"/>
              </a:rPr>
              <a:t>?</a:t>
            </a:r>
          </a:p>
        </p:txBody>
      </p:sp>
    </p:spTree>
    <p:extLst>
      <p:ext uri="{BB962C8B-B14F-4D97-AF65-F5344CB8AC3E}">
        <p14:creationId xmlns:p14="http://schemas.microsoft.com/office/powerpoint/2010/main" val="1119674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circle(in)">
                                      <p:cBhvr>
                                        <p:cTn id="7" dur="2000"/>
                                        <p:tgtEl>
                                          <p:spTgt spid="7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20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childTnLst>
                                    <p:anim calcmode="lin" valueType="num">
                                      <p:cBhvr>
                                        <p:cTn id="14" dur="1000"/>
                                        <p:tgtEl>
                                          <p:spTgt spid="77"/>
                                        </p:tgtEl>
                                        <p:attrNameLst>
                                          <p:attrName>ppt_w</p:attrName>
                                        </p:attrNameLst>
                                      </p:cBhvr>
                                      <p:tavLst>
                                        <p:tav tm="0">
                                          <p:val>
                                            <p:strVal val="ppt_w"/>
                                          </p:val>
                                        </p:tav>
                                        <p:tav tm="100000">
                                          <p:val>
                                            <p:strVal val="ppt_w*0.70"/>
                                          </p:val>
                                        </p:tav>
                                      </p:tavLst>
                                    </p:anim>
                                    <p:anim calcmode="lin" valueType="num">
                                      <p:cBhvr>
                                        <p:cTn id="15" dur="1000"/>
                                        <p:tgtEl>
                                          <p:spTgt spid="77"/>
                                        </p:tgtEl>
                                        <p:attrNameLst>
                                          <p:attrName>ppt_h</p:attrName>
                                        </p:attrNameLst>
                                      </p:cBhvr>
                                      <p:tavLst>
                                        <p:tav tm="0">
                                          <p:val>
                                            <p:strVal val="ppt_h"/>
                                          </p:val>
                                        </p:tav>
                                        <p:tav tm="100000">
                                          <p:val>
                                            <p:strVal val="ppt_h"/>
                                          </p:val>
                                        </p:tav>
                                      </p:tavLst>
                                    </p:anim>
                                    <p:animEffect transition="out" filter="fade">
                                      <p:cBhvr>
                                        <p:cTn id="16" dur="1000"/>
                                        <p:tgtEl>
                                          <p:spTgt spid="77"/>
                                        </p:tgtEl>
                                      </p:cBhvr>
                                    </p:animEffect>
                                    <p:set>
                                      <p:cBhvr>
                                        <p:cTn id="17" dur="1" fill="hold">
                                          <p:stCondLst>
                                            <p:cond delay="999"/>
                                          </p:stCondLst>
                                        </p:cTn>
                                        <p:tgtEl>
                                          <p:spTgt spid="77"/>
                                        </p:tgtEl>
                                        <p:attrNameLst>
                                          <p:attrName>style.visibility</p:attrName>
                                        </p:attrNameLst>
                                      </p:cBhvr>
                                      <p:to>
                                        <p:strVal val="hidden"/>
                                      </p:to>
                                    </p:set>
                                  </p:childTnLst>
                                </p:cTn>
                              </p:par>
                              <p:par>
                                <p:cTn id="18" presetID="55" presetClass="exit" presetSubtype="0" fill="hold" grpId="1" nodeType="withEffect">
                                  <p:stCondLst>
                                    <p:cond delay="0"/>
                                  </p:stCondLst>
                                  <p:childTnLst>
                                    <p:anim calcmode="lin" valueType="num">
                                      <p:cBhvr>
                                        <p:cTn id="19" dur="1000"/>
                                        <p:tgtEl>
                                          <p:spTgt spid="82"/>
                                        </p:tgtEl>
                                        <p:attrNameLst>
                                          <p:attrName>ppt_w</p:attrName>
                                        </p:attrNameLst>
                                      </p:cBhvr>
                                      <p:tavLst>
                                        <p:tav tm="0">
                                          <p:val>
                                            <p:strVal val="ppt_w"/>
                                          </p:val>
                                        </p:tav>
                                        <p:tav tm="100000">
                                          <p:val>
                                            <p:strVal val="ppt_w*0.70"/>
                                          </p:val>
                                        </p:tav>
                                      </p:tavLst>
                                    </p:anim>
                                    <p:anim calcmode="lin" valueType="num">
                                      <p:cBhvr>
                                        <p:cTn id="20" dur="1000"/>
                                        <p:tgtEl>
                                          <p:spTgt spid="82"/>
                                        </p:tgtEl>
                                        <p:attrNameLst>
                                          <p:attrName>ppt_h</p:attrName>
                                        </p:attrNameLst>
                                      </p:cBhvr>
                                      <p:tavLst>
                                        <p:tav tm="0">
                                          <p:val>
                                            <p:strVal val="ppt_h"/>
                                          </p:val>
                                        </p:tav>
                                        <p:tav tm="100000">
                                          <p:val>
                                            <p:strVal val="ppt_h"/>
                                          </p:val>
                                        </p:tav>
                                      </p:tavLst>
                                    </p:anim>
                                    <p:animEffect transition="out" filter="fade">
                                      <p:cBhvr>
                                        <p:cTn id="21" dur="1000"/>
                                        <p:tgtEl>
                                          <p:spTgt spid="82"/>
                                        </p:tgtEl>
                                      </p:cBhvr>
                                    </p:animEffect>
                                    <p:set>
                                      <p:cBhvr>
                                        <p:cTn id="22" dur="1" fill="hold">
                                          <p:stCondLst>
                                            <p:cond delay="999"/>
                                          </p:stCondLst>
                                        </p:cTn>
                                        <p:tgtEl>
                                          <p:spTgt spid="82"/>
                                        </p:tgtEl>
                                        <p:attrNameLst>
                                          <p:attrName>style.visibility</p:attrName>
                                        </p:attrNameLst>
                                      </p:cBhvr>
                                      <p:to>
                                        <p:strVal val="hidden"/>
                                      </p:to>
                                    </p:set>
                                  </p:childTnLst>
                                </p:cTn>
                              </p:par>
                              <p:par>
                                <p:cTn id="23" presetID="6" presetClass="entr" presetSubtype="16"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circle(in)">
                                      <p:cBhvr>
                                        <p:cTn id="25" dur="2000"/>
                                        <p:tgtEl>
                                          <p:spTgt spid="7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circle(in)">
                                      <p:cBhvr>
                                        <p:cTn id="28" dur="2000"/>
                                        <p:tgtEl>
                                          <p:spTgt spid="7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 calcmode="lin" valueType="num">
                                      <p:cBhvr>
                                        <p:cTn id="33" dur="1000" fill="hold"/>
                                        <p:tgtEl>
                                          <p:spTgt spid="81"/>
                                        </p:tgtEl>
                                        <p:attrNameLst>
                                          <p:attrName>ppt_w</p:attrName>
                                        </p:attrNameLst>
                                      </p:cBhvr>
                                      <p:tavLst>
                                        <p:tav tm="0">
                                          <p:val>
                                            <p:strVal val="#ppt_w+.3"/>
                                          </p:val>
                                        </p:tav>
                                        <p:tav tm="100000">
                                          <p:val>
                                            <p:strVal val="#ppt_w"/>
                                          </p:val>
                                        </p:tav>
                                      </p:tavLst>
                                    </p:anim>
                                    <p:anim calcmode="lin" valueType="num">
                                      <p:cBhvr>
                                        <p:cTn id="34" dur="1000" fill="hold"/>
                                        <p:tgtEl>
                                          <p:spTgt spid="81"/>
                                        </p:tgtEl>
                                        <p:attrNameLst>
                                          <p:attrName>ppt_h</p:attrName>
                                        </p:attrNameLst>
                                      </p:cBhvr>
                                      <p:tavLst>
                                        <p:tav tm="0">
                                          <p:val>
                                            <p:strVal val="#ppt_h"/>
                                          </p:val>
                                        </p:tav>
                                        <p:tav tm="100000">
                                          <p:val>
                                            <p:strVal val="#ppt_h"/>
                                          </p:val>
                                        </p:tav>
                                      </p:tavLst>
                                    </p:anim>
                                    <p:animEffect transition="in" filter="fade">
                                      <p:cBhvr>
                                        <p:cTn id="35" dur="1000"/>
                                        <p:tgtEl>
                                          <p:spTgt spid="81"/>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 calcmode="lin" valueType="num">
                                      <p:cBhvr>
                                        <p:cTn id="38" dur="1000" fill="hold"/>
                                        <p:tgtEl>
                                          <p:spTgt spid="80"/>
                                        </p:tgtEl>
                                        <p:attrNameLst>
                                          <p:attrName>ppt_w</p:attrName>
                                        </p:attrNameLst>
                                      </p:cBhvr>
                                      <p:tavLst>
                                        <p:tav tm="0">
                                          <p:val>
                                            <p:strVal val="#ppt_w+.3"/>
                                          </p:val>
                                        </p:tav>
                                        <p:tav tm="100000">
                                          <p:val>
                                            <p:strVal val="#ppt_w"/>
                                          </p:val>
                                        </p:tav>
                                      </p:tavLst>
                                    </p:anim>
                                    <p:anim calcmode="lin" valueType="num">
                                      <p:cBhvr>
                                        <p:cTn id="39" dur="1000" fill="hold"/>
                                        <p:tgtEl>
                                          <p:spTgt spid="80"/>
                                        </p:tgtEl>
                                        <p:attrNameLst>
                                          <p:attrName>ppt_h</p:attrName>
                                        </p:attrNameLst>
                                      </p:cBhvr>
                                      <p:tavLst>
                                        <p:tav tm="0">
                                          <p:val>
                                            <p:strVal val="#ppt_h"/>
                                          </p:val>
                                        </p:tav>
                                        <p:tav tm="100000">
                                          <p:val>
                                            <p:strVal val="#ppt_h"/>
                                          </p:val>
                                        </p:tav>
                                      </p:tavLst>
                                    </p:anim>
                                    <p:animEffect transition="in" filter="fade">
                                      <p:cBhvr>
                                        <p:cTn id="40"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p:bldP spid="82"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id="{3B74F06E-4040-41DC-9552-C3436360F95A}"/>
              </a:ext>
            </a:extLst>
          </p:cNvPr>
          <p:cNvSpPr txBox="1"/>
          <p:nvPr/>
        </p:nvSpPr>
        <p:spPr>
          <a:xfrm>
            <a:off x="838939" y="15073"/>
            <a:ext cx="10875146" cy="461665"/>
          </a:xfrm>
          <a:prstGeom prst="rect">
            <a:avLst/>
          </a:prstGeom>
          <a:noFill/>
        </p:spPr>
        <p:txBody>
          <a:bodyPr wrap="square" rtlCol="0">
            <a:spAutoFit/>
          </a:bodyPr>
          <a:lstStyle/>
          <a:p>
            <a:pPr algn="ctr"/>
            <a:r>
              <a:rPr lang="vi-VN" sz="2400" b="1" dirty="0">
                <a:solidFill>
                  <a:srgbClr val="C00000"/>
                </a:solidFill>
              </a:rPr>
              <a:t>NGU CÔNG XÃ TRỊNH TƯỜNG</a:t>
            </a:r>
            <a:endParaRPr lang="en-US" sz="24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id="{6FFF0444-E7C4-45ED-87FC-74C12217FC14}"/>
              </a:ext>
            </a:extLst>
          </p:cNvPr>
          <p:cNvSpPr txBox="1"/>
          <p:nvPr/>
        </p:nvSpPr>
        <p:spPr>
          <a:xfrm>
            <a:off x="221181" y="428929"/>
            <a:ext cx="11742974" cy="6727996"/>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1900" b="1" i="0" dirty="0">
                <a:solidFill>
                  <a:srgbClr val="1B6169"/>
                </a:solidFill>
                <a:effectLst/>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lnSpc>
                <a:spcPct val="120000"/>
              </a:lnSpc>
            </a:pPr>
            <a:r>
              <a:rPr lang="vi-VN" sz="1900" b="1" i="0" dirty="0">
                <a:solidFill>
                  <a:srgbClr val="1B6169"/>
                </a:solidFill>
                <a:effectLst/>
              </a:rPr>
              <a:t>    </a:t>
            </a:r>
            <a:r>
              <a:rPr lang="vi-VN" sz="1900" b="1" i="0" dirty="0">
                <a:solidFill>
                  <a:srgbClr val="C00000"/>
                </a:solidFill>
                <a:effectLst/>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lnSpc>
                <a:spcPct val="120000"/>
              </a:lnSpc>
            </a:pPr>
            <a:r>
              <a:rPr lang="vi-VN" sz="1900" b="1" i="0" dirty="0">
                <a:solidFill>
                  <a:srgbClr val="1B6169"/>
                </a:solidFill>
                <a:effectLst/>
              </a:rPr>
              <a:t>      </a:t>
            </a:r>
            <a:r>
              <a:rPr lang="vi-VN" sz="1900" b="1" i="0" dirty="0">
                <a:solidFill>
                  <a:srgbClr val="002060"/>
                </a:solidFill>
                <a:effectLst/>
              </a:rPr>
              <a:t>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lnSpc>
                <a:spcPct val="120000"/>
              </a:lnSpc>
            </a:pPr>
            <a:r>
              <a:rPr lang="vi-VN" sz="1900" b="1" i="0" dirty="0">
                <a:solidFill>
                  <a:srgbClr val="002060"/>
                </a:solidFill>
                <a:effectLst/>
              </a:rPr>
              <a:t>      Chuyện của Ngu Công xã Trịnh Tường nhanh chóng bay về Thủ đô. Ông Phàn Phù Lin vinh dự được Chủ tịch nước gửi thư khen ngợi.</a:t>
            </a:r>
          </a:p>
          <a:p>
            <a:pPr algn="r"/>
            <a:r>
              <a:rPr lang="vi-VN" sz="2000" b="0" i="1" dirty="0">
                <a:solidFill>
                  <a:srgbClr val="1B6169"/>
                </a:solidFill>
                <a:effectLst/>
                <a:latin typeface="OpenSans"/>
              </a:rPr>
              <a:t> Theo </a:t>
            </a:r>
            <a:r>
              <a:rPr lang="vi-VN" sz="2000" b="0" i="0" dirty="0">
                <a:solidFill>
                  <a:srgbClr val="1B6169"/>
                </a:solidFill>
                <a:effectLst/>
                <a:latin typeface="OpenSans"/>
              </a:rPr>
              <a:t>TRƯỜNG GIANG - NGỌC MINH</a:t>
            </a:r>
          </a:p>
          <a:p>
            <a:r>
              <a:rPr lang="vi-VN" sz="2000" b="1" i="0" dirty="0">
                <a:solidFill>
                  <a:srgbClr val="434168"/>
                </a:solidFill>
                <a:effectLst/>
                <a:latin typeface="Arial" panose="020B0604020202020204" pitchFamily="34" charset="0"/>
              </a:rPr>
              <a:t>	</a:t>
            </a:r>
          </a:p>
        </p:txBody>
      </p:sp>
    </p:spTree>
    <p:extLst>
      <p:ext uri="{BB962C8B-B14F-4D97-AF65-F5344CB8AC3E}">
        <p14:creationId xmlns:p14="http://schemas.microsoft.com/office/powerpoint/2010/main" val="1184520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id="{B13BDBA4-8068-49B1-B0DF-85468D64C14D}"/>
              </a:ext>
            </a:extLst>
          </p:cNvPr>
          <p:cNvSpPr>
            <a:spLocks noChangeArrowheads="1"/>
          </p:cNvSpPr>
          <p:nvPr/>
        </p:nvSpPr>
        <p:spPr bwMode="auto">
          <a:xfrm>
            <a:off x="1988343" y="1561730"/>
            <a:ext cx="8439150" cy="3124200"/>
          </a:xfrm>
          <a:prstGeom prst="cloudCallout">
            <a:avLst>
              <a:gd name="adj1" fmla="val -43750"/>
              <a:gd name="adj2" fmla="val 58023"/>
            </a:avLst>
          </a:prstGeom>
          <a:solidFill>
            <a:srgbClr val="1B6169"/>
          </a:solidFill>
          <a:ln w="9525">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lang="en-US" altLang="en-US" sz="2400" b="1" dirty="0"/>
          </a:p>
        </p:txBody>
      </p:sp>
      <p:sp>
        <p:nvSpPr>
          <p:cNvPr id="5" name="TextBox 4">
            <a:extLst>
              <a:ext uri="{FF2B5EF4-FFF2-40B4-BE49-F238E27FC236}">
                <a16:creationId xmlns:a16="http://schemas.microsoft.com/office/drawing/2014/main" id="{0EE62DBA-88D7-4D0E-8194-AAD3B417A095}"/>
              </a:ext>
            </a:extLst>
          </p:cNvPr>
          <p:cNvSpPr txBox="1"/>
          <p:nvPr/>
        </p:nvSpPr>
        <p:spPr>
          <a:xfrm>
            <a:off x="2745628" y="2431332"/>
            <a:ext cx="7315200" cy="1384995"/>
          </a:xfrm>
          <a:prstGeom prst="rect">
            <a:avLst/>
          </a:prstGeom>
          <a:noFill/>
        </p:spPr>
        <p:txBody>
          <a:bodyPr wrap="square">
            <a:spAutoFit/>
          </a:bodyPr>
          <a:lstStyle/>
          <a:p>
            <a:pPr algn="just"/>
            <a:r>
              <a:rPr lang="en-GB" altLang="vi-VN" sz="2800" b="1" dirty="0" err="1">
                <a:solidFill>
                  <a:schemeClr val="bg1"/>
                </a:solidFill>
              </a:rPr>
              <a:t>Đọc</a:t>
            </a:r>
            <a:r>
              <a:rPr lang="en-GB" altLang="vi-VN" sz="2800" b="1" dirty="0">
                <a:solidFill>
                  <a:schemeClr val="bg1"/>
                </a:solidFill>
              </a:rPr>
              <a:t> </a:t>
            </a:r>
            <a:r>
              <a:rPr lang="vi-VN" altLang="vi-VN" sz="2800" b="1" dirty="0">
                <a:solidFill>
                  <a:schemeClr val="bg1"/>
                </a:solidFill>
              </a:rPr>
              <a:t>phần 1 bài “Thầy cúng đi bệnh viện” và TLCH: “Khi mắc bệnh cụ Ún đã tự chữa bằng cách nào?”</a:t>
            </a:r>
            <a:endParaRPr lang="en-US" altLang="en-US" sz="2800" b="1" dirty="0">
              <a:solidFill>
                <a:schemeClr val="bg1"/>
              </a:solidFill>
            </a:endParaRPr>
          </a:p>
        </p:txBody>
      </p:sp>
    </p:spTree>
    <p:extLst>
      <p:ext uri="{BB962C8B-B14F-4D97-AF65-F5344CB8AC3E}">
        <p14:creationId xmlns:p14="http://schemas.microsoft.com/office/powerpoint/2010/main" val="1005895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id="{3B74F06E-4040-41DC-9552-C3436360F95A}"/>
              </a:ext>
            </a:extLst>
          </p:cNvPr>
          <p:cNvSpPr txBox="1"/>
          <p:nvPr/>
        </p:nvSpPr>
        <p:spPr>
          <a:xfrm>
            <a:off x="866108" y="121716"/>
            <a:ext cx="10875146" cy="584775"/>
          </a:xfrm>
          <a:prstGeom prst="rect">
            <a:avLst/>
          </a:prstGeom>
          <a:noFill/>
        </p:spPr>
        <p:txBody>
          <a:bodyPr wrap="square" rtlCol="0">
            <a:spAutoFit/>
          </a:bodyPr>
          <a:lstStyle/>
          <a:p>
            <a:pPr algn="ctr"/>
            <a:r>
              <a:rPr lang="vi-VN" sz="3200" b="1" dirty="0">
                <a:solidFill>
                  <a:srgbClr val="C00000"/>
                </a:solidFill>
              </a:rPr>
              <a:t>NGU CÔNG XÃ TRỊNH TƯỜNG</a:t>
            </a:r>
            <a:endParaRPr lang="en-US" sz="32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id="{6FFF0444-E7C4-45ED-87FC-74C12217FC14}"/>
              </a:ext>
            </a:extLst>
          </p:cNvPr>
          <p:cNvSpPr txBox="1"/>
          <p:nvPr/>
        </p:nvSpPr>
        <p:spPr>
          <a:xfrm>
            <a:off x="247409" y="899838"/>
            <a:ext cx="11742974" cy="5215467"/>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2800" b="1" i="0" dirty="0">
                <a:solidFill>
                  <a:srgbClr val="002060"/>
                </a:solidFill>
                <a:effectLst/>
                <a:latin typeface="Arial" panose="020B0604020202020204" pitchFamily="34" charset="0"/>
                <a:cs typeface="Arial" panose="020B0604020202020204" pitchFamily="34" charset="0"/>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p:txBody>
      </p:sp>
      <p:sp>
        <p:nvSpPr>
          <p:cNvPr id="33" name="TextBox 32">
            <a:extLst>
              <a:ext uri="{FF2B5EF4-FFF2-40B4-BE49-F238E27FC236}">
                <a16:creationId xmlns:a16="http://schemas.microsoft.com/office/drawing/2014/main" id="{7ED265B5-0538-4117-9CAB-AA8B24E8CFBC}"/>
              </a:ext>
            </a:extLst>
          </p:cNvPr>
          <p:cNvSpPr txBox="1"/>
          <p:nvPr/>
        </p:nvSpPr>
        <p:spPr>
          <a:xfrm>
            <a:off x="250597" y="899838"/>
            <a:ext cx="11742974" cy="5215467"/>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2800" b="1" i="0" dirty="0">
                <a:solidFill>
                  <a:srgbClr val="002060"/>
                </a:solidFill>
                <a:effectLst/>
                <a:latin typeface="Arial" panose="020B0604020202020204" pitchFamily="34" charset="0"/>
                <a:cs typeface="Arial" panose="020B0604020202020204" pitchFamily="34" charset="0"/>
              </a:rPr>
              <a:t>Khách đến xã Trịnh Tường, huyện Bát Xát, tỉnh Lào Cai  sẽ không khỏi </a:t>
            </a:r>
            <a:r>
              <a:rPr lang="vi-VN" sz="2800" b="1" i="0" dirty="0">
                <a:solidFill>
                  <a:srgbClr val="FF0000"/>
                </a:solidFill>
                <a:effectLst/>
                <a:latin typeface="Arial" panose="020B0604020202020204" pitchFamily="34" charset="0"/>
                <a:cs typeface="Arial" panose="020B0604020202020204" pitchFamily="34" charset="0"/>
              </a:rPr>
              <a:t>ngỡ ngàng </a:t>
            </a:r>
            <a:r>
              <a:rPr lang="vi-VN" sz="2800" b="1" i="0" dirty="0">
                <a:solidFill>
                  <a:srgbClr val="002060"/>
                </a:solidFill>
                <a:effectLst/>
                <a:latin typeface="Arial" panose="020B0604020202020204" pitchFamily="34" charset="0"/>
                <a:cs typeface="Arial" panose="020B0604020202020204" pitchFamily="34" charset="0"/>
              </a:rPr>
              <a:t>thấy một dòng mương </a:t>
            </a:r>
            <a:r>
              <a:rPr lang="vi-VN" sz="2800" b="1" i="0" dirty="0">
                <a:solidFill>
                  <a:srgbClr val="FF0000"/>
                </a:solidFill>
                <a:effectLst/>
                <a:latin typeface="Arial" panose="020B0604020202020204" pitchFamily="34" charset="0"/>
                <a:cs typeface="Arial" panose="020B0604020202020204" pitchFamily="34" charset="0"/>
              </a:rPr>
              <a:t>ngoằn ngoèo vắt ngang</a:t>
            </a:r>
            <a:r>
              <a:rPr lang="vi-VN" sz="2800" b="1" i="0" dirty="0">
                <a:solidFill>
                  <a:srgbClr val="002060"/>
                </a:solidFill>
                <a:effectLst/>
                <a:latin typeface="Arial" panose="020B0604020202020204" pitchFamily="34" charset="0"/>
                <a:cs typeface="Arial" panose="020B0604020202020204" pitchFamily="34" charset="0"/>
              </a:rPr>
              <a:t> những đồi cao. Dân bản gọi dòng mương ấy là </a:t>
            </a:r>
            <a:r>
              <a:rPr lang="vi-VN" sz="2800" b="1" i="0" dirty="0">
                <a:solidFill>
                  <a:srgbClr val="FF0000"/>
                </a:solidFill>
                <a:effectLst/>
                <a:latin typeface="Arial" panose="020B0604020202020204" pitchFamily="34" charset="0"/>
                <a:cs typeface="Arial" panose="020B0604020202020204" pitchFamily="34" charset="0"/>
              </a:rPr>
              <a:t>con nước ông Lìn</a:t>
            </a:r>
            <a:r>
              <a:rPr lang="vi-VN" sz="2800" b="1" i="0" dirty="0">
                <a:solidFill>
                  <a:srgbClr val="002060"/>
                </a:solidFill>
                <a:effectLst/>
                <a:latin typeface="Arial" panose="020B0604020202020204" pitchFamily="34" charset="0"/>
                <a:cs typeface="Arial" panose="020B0604020202020204" pitchFamily="34" charset="0"/>
              </a:rPr>
              <a:t>. Để thay đổi tập quán làm lúa nương, ông Phàn Phù Lìn, người Dao ở thôn Phìn Ngan đã lần mò </a:t>
            </a:r>
            <a:r>
              <a:rPr lang="vi-VN" sz="2800" b="1" i="0" dirty="0">
                <a:solidFill>
                  <a:srgbClr val="FF0000"/>
                </a:solidFill>
                <a:effectLst/>
                <a:latin typeface="Arial" panose="020B0604020202020204" pitchFamily="34" charset="0"/>
                <a:cs typeface="Arial" panose="020B0604020202020204" pitchFamily="34" charset="0"/>
              </a:rPr>
              <a:t>cả tháng </a:t>
            </a:r>
            <a:r>
              <a:rPr lang="vi-VN" sz="2800" b="1" i="0" dirty="0">
                <a:solidFill>
                  <a:srgbClr val="002060"/>
                </a:solidFill>
                <a:effectLst/>
                <a:latin typeface="Arial" panose="020B0604020202020204" pitchFamily="34" charset="0"/>
                <a:cs typeface="Arial" panose="020B0604020202020204" pitchFamily="34" charset="0"/>
              </a:rPr>
              <a:t>trong rừng tìm nguồn nước. Nhưng tìm được nguồn nước rồi, mọi người vẫn </a:t>
            </a:r>
            <a:r>
              <a:rPr lang="vi-VN" sz="2800" b="1" i="0" dirty="0">
                <a:solidFill>
                  <a:srgbClr val="FF0000"/>
                </a:solidFill>
                <a:effectLst/>
                <a:latin typeface="Arial" panose="020B0604020202020204" pitchFamily="34" charset="0"/>
                <a:cs typeface="Arial" panose="020B0604020202020204" pitchFamily="34" charset="0"/>
              </a:rPr>
              <a:t>không tin </a:t>
            </a:r>
            <a:r>
              <a:rPr lang="vi-VN" sz="2800" b="1" i="0" dirty="0">
                <a:solidFill>
                  <a:srgbClr val="002060"/>
                </a:solidFill>
                <a:effectLst/>
                <a:latin typeface="Arial" panose="020B0604020202020204" pitchFamily="34" charset="0"/>
                <a:cs typeface="Arial" panose="020B0604020202020204" pitchFamily="34" charset="0"/>
              </a:rPr>
              <a:t>có thể dẫn nước về. Ông cùng vợ con đào </a:t>
            </a:r>
            <a:r>
              <a:rPr lang="vi-VN" sz="2800" b="1" i="0" dirty="0">
                <a:solidFill>
                  <a:srgbClr val="FF0000"/>
                </a:solidFill>
                <a:effectLst/>
                <a:latin typeface="Arial" panose="020B0604020202020204" pitchFamily="34" charset="0"/>
                <a:cs typeface="Arial" panose="020B0604020202020204" pitchFamily="34" charset="0"/>
              </a:rPr>
              <a:t>suốt một năm trời</a:t>
            </a:r>
            <a:r>
              <a:rPr lang="vi-VN" sz="2800" b="1" i="0" dirty="0">
                <a:solidFill>
                  <a:srgbClr val="002060"/>
                </a:solidFill>
                <a:effectLst/>
                <a:latin typeface="Arial" panose="020B0604020202020204" pitchFamily="34" charset="0"/>
                <a:cs typeface="Arial" panose="020B0604020202020204" pitchFamily="34" charset="0"/>
              </a:rPr>
              <a:t> được gần </a:t>
            </a:r>
            <a:r>
              <a:rPr lang="vi-VN" sz="2800" b="1" i="0" dirty="0">
                <a:solidFill>
                  <a:srgbClr val="FF0000"/>
                </a:solidFill>
                <a:effectLst/>
                <a:latin typeface="Arial" panose="020B0604020202020204" pitchFamily="34" charset="0"/>
                <a:cs typeface="Arial" panose="020B0604020202020204" pitchFamily="34" charset="0"/>
              </a:rPr>
              <a:t>bốn cây số </a:t>
            </a:r>
            <a:r>
              <a:rPr lang="vi-VN" sz="2800" b="1" i="0" dirty="0">
                <a:solidFill>
                  <a:srgbClr val="002060"/>
                </a:solidFill>
                <a:effectLst/>
                <a:latin typeface="Arial" panose="020B0604020202020204" pitchFamily="34" charset="0"/>
                <a:cs typeface="Arial" panose="020B0604020202020204" pitchFamily="34" charset="0"/>
              </a:rPr>
              <a:t>mương </a:t>
            </a:r>
            <a:r>
              <a:rPr lang="vi-VN" sz="2800" b="1" i="0" dirty="0">
                <a:solidFill>
                  <a:srgbClr val="FF0000"/>
                </a:solidFill>
                <a:effectLst/>
                <a:latin typeface="Arial" panose="020B0604020202020204" pitchFamily="34" charset="0"/>
                <a:cs typeface="Arial" panose="020B0604020202020204" pitchFamily="34" charset="0"/>
              </a:rPr>
              <a:t>xuyên đồi </a:t>
            </a:r>
            <a:r>
              <a:rPr lang="vi-VN" sz="2800" b="1" i="0" dirty="0">
                <a:solidFill>
                  <a:srgbClr val="002060"/>
                </a:solidFill>
                <a:effectLst/>
                <a:latin typeface="Arial" panose="020B0604020202020204" pitchFamily="34" charset="0"/>
                <a:cs typeface="Arial" panose="020B0604020202020204" pitchFamily="34" charset="0"/>
              </a:rPr>
              <a:t>dẫn nước từ rừng già về thôn, trồng một héc ta lúa nước để bà con tin. Rồi ông </a:t>
            </a:r>
            <a:r>
              <a:rPr lang="vi-VN" sz="2800" b="1" i="0" dirty="0">
                <a:solidFill>
                  <a:srgbClr val="FF0000"/>
                </a:solidFill>
                <a:effectLst/>
                <a:latin typeface="Arial" panose="020B0604020202020204" pitchFamily="34" charset="0"/>
                <a:cs typeface="Arial" panose="020B0604020202020204" pitchFamily="34" charset="0"/>
              </a:rPr>
              <a:t>vận động </a:t>
            </a:r>
            <a:r>
              <a:rPr lang="vi-VN" sz="2800" b="1" i="0" dirty="0">
                <a:solidFill>
                  <a:srgbClr val="002060"/>
                </a:solidFill>
                <a:effectLst/>
                <a:latin typeface="Arial" panose="020B0604020202020204" pitchFamily="34" charset="0"/>
                <a:cs typeface="Arial" panose="020B0604020202020204" pitchFamily="34" charset="0"/>
              </a:rPr>
              <a:t>mọi người cùng </a:t>
            </a:r>
            <a:r>
              <a:rPr lang="vi-VN" sz="2800" b="1" i="0" dirty="0">
                <a:solidFill>
                  <a:srgbClr val="FF0000"/>
                </a:solidFill>
                <a:effectLst/>
                <a:latin typeface="Arial" panose="020B0604020202020204" pitchFamily="34" charset="0"/>
                <a:cs typeface="Arial" panose="020B0604020202020204" pitchFamily="34" charset="0"/>
              </a:rPr>
              <a:t>mở rộng </a:t>
            </a:r>
            <a:r>
              <a:rPr lang="vi-VN" sz="2800" b="1" i="0" dirty="0">
                <a:solidFill>
                  <a:srgbClr val="002060"/>
                </a:solidFill>
                <a:effectLst/>
                <a:latin typeface="Arial" panose="020B0604020202020204" pitchFamily="34" charset="0"/>
                <a:cs typeface="Arial" panose="020B0604020202020204" pitchFamily="34" charset="0"/>
              </a:rPr>
              <a:t>con mương, </a:t>
            </a:r>
            <a:r>
              <a:rPr lang="vi-VN" sz="2800" b="1" i="0" dirty="0">
                <a:solidFill>
                  <a:srgbClr val="FF0000"/>
                </a:solidFill>
                <a:effectLst/>
                <a:latin typeface="Arial" panose="020B0604020202020204" pitchFamily="34" charset="0"/>
                <a:cs typeface="Arial" panose="020B0604020202020204" pitchFamily="34" charset="0"/>
              </a:rPr>
              <a:t>vỡ thêm </a:t>
            </a:r>
            <a:r>
              <a:rPr lang="vi-VN" sz="2800" b="1" i="0" dirty="0">
                <a:solidFill>
                  <a:srgbClr val="002060"/>
                </a:solidFill>
                <a:effectLst/>
                <a:latin typeface="Arial" panose="020B0604020202020204" pitchFamily="34" charset="0"/>
                <a:cs typeface="Arial" panose="020B0604020202020204" pitchFamily="34" charset="0"/>
              </a:rPr>
              <a:t>đất hoang trồng lúa.</a:t>
            </a:r>
          </a:p>
        </p:txBody>
      </p:sp>
    </p:spTree>
    <p:extLst>
      <p:ext uri="{BB962C8B-B14F-4D97-AF65-F5344CB8AC3E}">
        <p14:creationId xmlns:p14="http://schemas.microsoft.com/office/powerpoint/2010/main" val="4280651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10987"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38" name="Group 37">
            <a:extLst>
              <a:ext uri="{FF2B5EF4-FFF2-40B4-BE49-F238E27FC236}">
                <a16:creationId xmlns:a16="http://schemas.microsoft.com/office/drawing/2014/main" id="{068CD188-7C9D-4FD5-BC9F-E705B46431AE}"/>
              </a:ext>
            </a:extLst>
          </p:cNvPr>
          <p:cNvGrpSpPr/>
          <p:nvPr/>
        </p:nvGrpSpPr>
        <p:grpSpPr>
          <a:xfrm>
            <a:off x="-369842" y="4518756"/>
            <a:ext cx="12561842" cy="2347477"/>
            <a:chOff x="-396081" y="990600"/>
            <a:chExt cx="12397846" cy="5689413"/>
          </a:xfrm>
        </p:grpSpPr>
        <p:pic>
          <p:nvPicPr>
            <p:cNvPr id="39" name="图片 6">
              <a:extLst>
                <a:ext uri="{FF2B5EF4-FFF2-40B4-BE49-F238E27FC236}">
                  <a16:creationId xmlns:a16="http://schemas.microsoft.com/office/drawing/2014/main" id="{E320FB96-5C68-4000-B592-BDD852832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40" name="图片 1">
              <a:extLst>
                <a:ext uri="{FF2B5EF4-FFF2-40B4-BE49-F238E27FC236}">
                  <a16:creationId xmlns:a16="http://schemas.microsoft.com/office/drawing/2014/main" id="{E8624D45-BFB2-4366-8CDB-C0E07A03A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41" name="图片 21">
              <a:extLst>
                <a:ext uri="{FF2B5EF4-FFF2-40B4-BE49-F238E27FC236}">
                  <a16:creationId xmlns:a16="http://schemas.microsoft.com/office/drawing/2014/main" id="{F9B1CFF5-F996-4ECF-9F76-40EC248B644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35" name="文本框 11">
            <a:extLst>
              <a:ext uri="{FF2B5EF4-FFF2-40B4-BE49-F238E27FC236}">
                <a16:creationId xmlns:a16="http://schemas.microsoft.com/office/drawing/2014/main" id="{F4CBE492-8717-4246-BD90-61050574117F}"/>
              </a:ext>
            </a:extLst>
          </p:cNvPr>
          <p:cNvSpPr txBox="1"/>
          <p:nvPr/>
        </p:nvSpPr>
        <p:spPr>
          <a:xfrm>
            <a:off x="3045558" y="2280637"/>
            <a:ext cx="6171234"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THI ĐỌC DIỄN CẢM</a:t>
            </a:r>
            <a:endParaRPr lang="en-US" altLang="zh-CN" sz="4800" b="1" dirty="0">
              <a:solidFill>
                <a:srgbClr val="EB6C89"/>
              </a:solidFill>
              <a:latin typeface="+mj-lt"/>
              <a:ea typeface="Microsoft YaHei" panose="020B0503020204020204" pitchFamily="34" charset="-122"/>
            </a:endParaRPr>
          </a:p>
        </p:txBody>
      </p:sp>
    </p:spTree>
    <p:extLst>
      <p:ext uri="{BB962C8B-B14F-4D97-AF65-F5344CB8AC3E}">
        <p14:creationId xmlns:p14="http://schemas.microsoft.com/office/powerpoint/2010/main" val="173390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3"/>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id="{3B74F06E-4040-41DC-9552-C3436360F95A}"/>
              </a:ext>
            </a:extLst>
          </p:cNvPr>
          <p:cNvSpPr txBox="1"/>
          <p:nvPr/>
        </p:nvSpPr>
        <p:spPr>
          <a:xfrm>
            <a:off x="866108" y="121716"/>
            <a:ext cx="10875146" cy="584775"/>
          </a:xfrm>
          <a:prstGeom prst="rect">
            <a:avLst/>
          </a:prstGeom>
          <a:noFill/>
        </p:spPr>
        <p:txBody>
          <a:bodyPr wrap="square" rtlCol="0">
            <a:spAutoFit/>
          </a:bodyPr>
          <a:lstStyle/>
          <a:p>
            <a:pPr algn="ctr"/>
            <a:r>
              <a:rPr lang="vi-VN" sz="3200" b="1" dirty="0">
                <a:solidFill>
                  <a:srgbClr val="C00000"/>
                </a:solidFill>
              </a:rPr>
              <a:t>NGU CÔNG XÃ TRỊNH TƯỜNG</a:t>
            </a:r>
            <a:endParaRPr lang="en-US" sz="3200" b="1" dirty="0">
              <a:solidFill>
                <a:srgbClr val="C00000"/>
              </a:solidFill>
              <a:latin typeface="Gill Sans MT Condensed" panose="020B0506020104020203" pitchFamily="34" charset="0"/>
            </a:endParaRPr>
          </a:p>
        </p:txBody>
      </p:sp>
      <p:sp>
        <p:nvSpPr>
          <p:cNvPr id="33" name="TextBox 32">
            <a:extLst>
              <a:ext uri="{FF2B5EF4-FFF2-40B4-BE49-F238E27FC236}">
                <a16:creationId xmlns:a16="http://schemas.microsoft.com/office/drawing/2014/main" id="{7ED265B5-0538-4117-9CAB-AA8B24E8CFBC}"/>
              </a:ext>
            </a:extLst>
          </p:cNvPr>
          <p:cNvSpPr txBox="1"/>
          <p:nvPr/>
        </p:nvSpPr>
        <p:spPr>
          <a:xfrm>
            <a:off x="242611" y="838939"/>
            <a:ext cx="11742974" cy="5215467"/>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2800" b="1" i="0" dirty="0">
                <a:solidFill>
                  <a:srgbClr val="002060"/>
                </a:solidFill>
                <a:effectLst/>
                <a:latin typeface="Arial" panose="020B0604020202020204" pitchFamily="34" charset="0"/>
                <a:cs typeface="Arial" panose="020B0604020202020204" pitchFamily="34" charset="0"/>
              </a:rPr>
              <a:t>Khách đến xã Trịnh Tường, huyện Bát Xát, tỉnh Lào Cai  sẽ không khỏi </a:t>
            </a:r>
            <a:r>
              <a:rPr lang="vi-VN" sz="2800" b="1" i="0" dirty="0">
                <a:solidFill>
                  <a:srgbClr val="FF0000"/>
                </a:solidFill>
                <a:effectLst/>
                <a:latin typeface="Arial" panose="020B0604020202020204" pitchFamily="34" charset="0"/>
                <a:cs typeface="Arial" panose="020B0604020202020204" pitchFamily="34" charset="0"/>
              </a:rPr>
              <a:t>ngỡ ngàng </a:t>
            </a:r>
            <a:r>
              <a:rPr lang="vi-VN" sz="2800" b="1" i="0" dirty="0">
                <a:solidFill>
                  <a:srgbClr val="002060"/>
                </a:solidFill>
                <a:effectLst/>
                <a:latin typeface="Arial" panose="020B0604020202020204" pitchFamily="34" charset="0"/>
                <a:cs typeface="Arial" panose="020B0604020202020204" pitchFamily="34" charset="0"/>
              </a:rPr>
              <a:t>thấy một dòng mương </a:t>
            </a:r>
            <a:r>
              <a:rPr lang="vi-VN" sz="2800" b="1" i="0" dirty="0">
                <a:solidFill>
                  <a:srgbClr val="FF0000"/>
                </a:solidFill>
                <a:effectLst/>
                <a:latin typeface="Arial" panose="020B0604020202020204" pitchFamily="34" charset="0"/>
                <a:cs typeface="Arial" panose="020B0604020202020204" pitchFamily="34" charset="0"/>
              </a:rPr>
              <a:t>ngoằn ngoèo vắt ngang</a:t>
            </a:r>
            <a:r>
              <a:rPr lang="vi-VN" sz="2800" b="1" i="0" dirty="0">
                <a:solidFill>
                  <a:srgbClr val="002060"/>
                </a:solidFill>
                <a:effectLst/>
                <a:latin typeface="Arial" panose="020B0604020202020204" pitchFamily="34" charset="0"/>
                <a:cs typeface="Arial" panose="020B0604020202020204" pitchFamily="34" charset="0"/>
              </a:rPr>
              <a:t> những đồi cao. Dân bản gọi dòng mương ấy là </a:t>
            </a:r>
            <a:r>
              <a:rPr lang="vi-VN" sz="2800" b="1" i="0" dirty="0">
                <a:solidFill>
                  <a:srgbClr val="FF0000"/>
                </a:solidFill>
                <a:effectLst/>
                <a:latin typeface="Arial" panose="020B0604020202020204" pitchFamily="34" charset="0"/>
                <a:cs typeface="Arial" panose="020B0604020202020204" pitchFamily="34" charset="0"/>
              </a:rPr>
              <a:t>con nước ông Lìn</a:t>
            </a:r>
            <a:r>
              <a:rPr lang="vi-VN" sz="2800" b="1" i="0" dirty="0">
                <a:solidFill>
                  <a:srgbClr val="002060"/>
                </a:solidFill>
                <a:effectLst/>
                <a:latin typeface="Arial" panose="020B0604020202020204" pitchFamily="34" charset="0"/>
                <a:cs typeface="Arial" panose="020B0604020202020204" pitchFamily="34" charset="0"/>
              </a:rPr>
              <a:t>. Để thay đổi tập quán làm lúa nương, ông Phàn Phù Lìn, người Dao ở thôn Phìn Ngan đã lần mò </a:t>
            </a:r>
            <a:r>
              <a:rPr lang="vi-VN" sz="2800" b="1" i="0" dirty="0">
                <a:solidFill>
                  <a:srgbClr val="FF0000"/>
                </a:solidFill>
                <a:effectLst/>
                <a:latin typeface="Arial" panose="020B0604020202020204" pitchFamily="34" charset="0"/>
                <a:cs typeface="Arial" panose="020B0604020202020204" pitchFamily="34" charset="0"/>
              </a:rPr>
              <a:t>cả tháng </a:t>
            </a:r>
            <a:r>
              <a:rPr lang="vi-VN" sz="2800" b="1" i="0" dirty="0">
                <a:solidFill>
                  <a:srgbClr val="002060"/>
                </a:solidFill>
                <a:effectLst/>
                <a:latin typeface="Arial" panose="020B0604020202020204" pitchFamily="34" charset="0"/>
                <a:cs typeface="Arial" panose="020B0604020202020204" pitchFamily="34" charset="0"/>
              </a:rPr>
              <a:t>trong rừng tìm nguồn nước. Nhưng tìm được nguồn nước rồi, mọi người vẫn </a:t>
            </a:r>
            <a:r>
              <a:rPr lang="vi-VN" sz="2800" b="1" i="0" dirty="0">
                <a:solidFill>
                  <a:srgbClr val="FF0000"/>
                </a:solidFill>
                <a:effectLst/>
                <a:latin typeface="Arial" panose="020B0604020202020204" pitchFamily="34" charset="0"/>
                <a:cs typeface="Arial" panose="020B0604020202020204" pitchFamily="34" charset="0"/>
              </a:rPr>
              <a:t>không tin </a:t>
            </a:r>
            <a:r>
              <a:rPr lang="vi-VN" sz="2800" b="1" i="0" dirty="0">
                <a:solidFill>
                  <a:srgbClr val="002060"/>
                </a:solidFill>
                <a:effectLst/>
                <a:latin typeface="Arial" panose="020B0604020202020204" pitchFamily="34" charset="0"/>
                <a:cs typeface="Arial" panose="020B0604020202020204" pitchFamily="34" charset="0"/>
              </a:rPr>
              <a:t>có thể dẫn nước về. Ông cùng vợ con đào </a:t>
            </a:r>
            <a:r>
              <a:rPr lang="vi-VN" sz="2800" b="1" i="0" dirty="0">
                <a:solidFill>
                  <a:srgbClr val="FF0000"/>
                </a:solidFill>
                <a:effectLst/>
                <a:latin typeface="Arial" panose="020B0604020202020204" pitchFamily="34" charset="0"/>
                <a:cs typeface="Arial" panose="020B0604020202020204" pitchFamily="34" charset="0"/>
              </a:rPr>
              <a:t>suốt một năm trời</a:t>
            </a:r>
            <a:r>
              <a:rPr lang="vi-VN" sz="2800" b="1" i="0" dirty="0">
                <a:solidFill>
                  <a:srgbClr val="002060"/>
                </a:solidFill>
                <a:effectLst/>
                <a:latin typeface="Arial" panose="020B0604020202020204" pitchFamily="34" charset="0"/>
                <a:cs typeface="Arial" panose="020B0604020202020204" pitchFamily="34" charset="0"/>
              </a:rPr>
              <a:t> được gần </a:t>
            </a:r>
            <a:r>
              <a:rPr lang="vi-VN" sz="2800" b="1" i="0" dirty="0">
                <a:solidFill>
                  <a:srgbClr val="FF0000"/>
                </a:solidFill>
                <a:effectLst/>
                <a:latin typeface="Arial" panose="020B0604020202020204" pitchFamily="34" charset="0"/>
                <a:cs typeface="Arial" panose="020B0604020202020204" pitchFamily="34" charset="0"/>
              </a:rPr>
              <a:t>bốn cây số </a:t>
            </a:r>
            <a:r>
              <a:rPr lang="vi-VN" sz="2800" b="1" i="0" dirty="0">
                <a:solidFill>
                  <a:srgbClr val="002060"/>
                </a:solidFill>
                <a:effectLst/>
                <a:latin typeface="Arial" panose="020B0604020202020204" pitchFamily="34" charset="0"/>
                <a:cs typeface="Arial" panose="020B0604020202020204" pitchFamily="34" charset="0"/>
              </a:rPr>
              <a:t>mương </a:t>
            </a:r>
            <a:r>
              <a:rPr lang="vi-VN" sz="2800" b="1" i="0" dirty="0">
                <a:solidFill>
                  <a:srgbClr val="FF0000"/>
                </a:solidFill>
                <a:effectLst/>
                <a:latin typeface="Arial" panose="020B0604020202020204" pitchFamily="34" charset="0"/>
                <a:cs typeface="Arial" panose="020B0604020202020204" pitchFamily="34" charset="0"/>
              </a:rPr>
              <a:t>xuyên đồi </a:t>
            </a:r>
            <a:r>
              <a:rPr lang="vi-VN" sz="2800" b="1" i="0" dirty="0">
                <a:solidFill>
                  <a:srgbClr val="002060"/>
                </a:solidFill>
                <a:effectLst/>
                <a:latin typeface="Arial" panose="020B0604020202020204" pitchFamily="34" charset="0"/>
                <a:cs typeface="Arial" panose="020B0604020202020204" pitchFamily="34" charset="0"/>
              </a:rPr>
              <a:t>dẫn nước từ rừng già về thôn, trồng một héc ta lúa nước để bà con tin. Rồi ông </a:t>
            </a:r>
            <a:r>
              <a:rPr lang="vi-VN" sz="2800" b="1" i="0" dirty="0">
                <a:solidFill>
                  <a:srgbClr val="FF0000"/>
                </a:solidFill>
                <a:effectLst/>
                <a:latin typeface="Arial" panose="020B0604020202020204" pitchFamily="34" charset="0"/>
                <a:cs typeface="Arial" panose="020B0604020202020204" pitchFamily="34" charset="0"/>
              </a:rPr>
              <a:t>vận động </a:t>
            </a:r>
            <a:r>
              <a:rPr lang="vi-VN" sz="2800" b="1" i="0" dirty="0">
                <a:solidFill>
                  <a:srgbClr val="002060"/>
                </a:solidFill>
                <a:effectLst/>
                <a:latin typeface="Arial" panose="020B0604020202020204" pitchFamily="34" charset="0"/>
                <a:cs typeface="Arial" panose="020B0604020202020204" pitchFamily="34" charset="0"/>
              </a:rPr>
              <a:t>mọi người cùng </a:t>
            </a:r>
            <a:r>
              <a:rPr lang="vi-VN" sz="2800" b="1" i="0" dirty="0">
                <a:solidFill>
                  <a:srgbClr val="FF0000"/>
                </a:solidFill>
                <a:effectLst/>
                <a:latin typeface="Arial" panose="020B0604020202020204" pitchFamily="34" charset="0"/>
                <a:cs typeface="Arial" panose="020B0604020202020204" pitchFamily="34" charset="0"/>
              </a:rPr>
              <a:t>mở rộng </a:t>
            </a:r>
            <a:r>
              <a:rPr lang="vi-VN" sz="2800" b="1" i="0" dirty="0">
                <a:solidFill>
                  <a:srgbClr val="002060"/>
                </a:solidFill>
                <a:effectLst/>
                <a:latin typeface="Arial" panose="020B0604020202020204" pitchFamily="34" charset="0"/>
                <a:cs typeface="Arial" panose="020B0604020202020204" pitchFamily="34" charset="0"/>
              </a:rPr>
              <a:t>con mương, </a:t>
            </a:r>
            <a:r>
              <a:rPr lang="vi-VN" sz="2800" b="1" i="0" dirty="0">
                <a:solidFill>
                  <a:srgbClr val="FF0000"/>
                </a:solidFill>
                <a:effectLst/>
                <a:latin typeface="Arial" panose="020B0604020202020204" pitchFamily="34" charset="0"/>
                <a:cs typeface="Arial" panose="020B0604020202020204" pitchFamily="34" charset="0"/>
              </a:rPr>
              <a:t>vỡ thêm </a:t>
            </a:r>
            <a:r>
              <a:rPr lang="vi-VN" sz="2800" b="1" i="0" dirty="0">
                <a:solidFill>
                  <a:srgbClr val="002060"/>
                </a:solidFill>
                <a:effectLst/>
                <a:latin typeface="Arial" panose="020B0604020202020204" pitchFamily="34" charset="0"/>
                <a:cs typeface="Arial" panose="020B0604020202020204" pitchFamily="34" charset="0"/>
              </a:rPr>
              <a:t>đất hoang trồng lúa.</a:t>
            </a:r>
          </a:p>
        </p:txBody>
      </p:sp>
    </p:spTree>
    <p:extLst>
      <p:ext uri="{BB962C8B-B14F-4D97-AF65-F5344CB8AC3E}">
        <p14:creationId xmlns:p14="http://schemas.microsoft.com/office/powerpoint/2010/main" val="2615925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10987"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7" name="文本框 11">
            <a:extLst>
              <a:ext uri="{FF2B5EF4-FFF2-40B4-BE49-F238E27FC236}">
                <a16:creationId xmlns:a16="http://schemas.microsoft.com/office/drawing/2014/main" id="{E78D1EE7-EC31-416E-B71F-7E578EE82406}"/>
              </a:ext>
            </a:extLst>
          </p:cNvPr>
          <p:cNvSpPr txBox="1"/>
          <p:nvPr/>
        </p:nvSpPr>
        <p:spPr>
          <a:xfrm>
            <a:off x="4485016" y="596555"/>
            <a:ext cx="3811090"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VẬN DỤNG</a:t>
            </a:r>
            <a:endParaRPr lang="en-US" altLang="zh-CN" sz="4800" b="1" dirty="0">
              <a:solidFill>
                <a:srgbClr val="EB6C89"/>
              </a:solidFill>
              <a:latin typeface="+mj-lt"/>
              <a:ea typeface="Microsoft YaHei" panose="020B0503020204020204" pitchFamily="34" charset="-122"/>
            </a:endParaRPr>
          </a:p>
        </p:txBody>
      </p:sp>
      <p:grpSp>
        <p:nvGrpSpPr>
          <p:cNvPr id="38" name="Group 37">
            <a:extLst>
              <a:ext uri="{FF2B5EF4-FFF2-40B4-BE49-F238E27FC236}">
                <a16:creationId xmlns:a16="http://schemas.microsoft.com/office/drawing/2014/main" id="{068CD188-7C9D-4FD5-BC9F-E705B46431AE}"/>
              </a:ext>
            </a:extLst>
          </p:cNvPr>
          <p:cNvGrpSpPr/>
          <p:nvPr/>
        </p:nvGrpSpPr>
        <p:grpSpPr>
          <a:xfrm>
            <a:off x="-10988" y="3780580"/>
            <a:ext cx="12123087" cy="3085654"/>
            <a:chOff x="-396081" y="990600"/>
            <a:chExt cx="12397846" cy="5689413"/>
          </a:xfrm>
        </p:grpSpPr>
        <p:pic>
          <p:nvPicPr>
            <p:cNvPr id="39" name="图片 6">
              <a:extLst>
                <a:ext uri="{FF2B5EF4-FFF2-40B4-BE49-F238E27FC236}">
                  <a16:creationId xmlns:a16="http://schemas.microsoft.com/office/drawing/2014/main" id="{E320FB96-5C68-4000-B592-BDD852832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40" name="图片 1">
              <a:extLst>
                <a:ext uri="{FF2B5EF4-FFF2-40B4-BE49-F238E27FC236}">
                  <a16:creationId xmlns:a16="http://schemas.microsoft.com/office/drawing/2014/main" id="{E8624D45-BFB2-4366-8CDB-C0E07A03A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41" name="图片 21">
              <a:extLst>
                <a:ext uri="{FF2B5EF4-FFF2-40B4-BE49-F238E27FC236}">
                  <a16:creationId xmlns:a16="http://schemas.microsoft.com/office/drawing/2014/main" id="{F9B1CFF5-F996-4ECF-9F76-40EC248B644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32" name="TextBox 31">
            <a:extLst>
              <a:ext uri="{FF2B5EF4-FFF2-40B4-BE49-F238E27FC236}">
                <a16:creationId xmlns:a16="http://schemas.microsoft.com/office/drawing/2014/main" id="{47483049-9AE9-498D-8D47-331C1CD4C0B3}"/>
              </a:ext>
            </a:extLst>
          </p:cNvPr>
          <p:cNvSpPr txBox="1"/>
          <p:nvPr/>
        </p:nvSpPr>
        <p:spPr>
          <a:xfrm>
            <a:off x="1606063" y="2109006"/>
            <a:ext cx="10372872" cy="523220"/>
          </a:xfrm>
          <a:prstGeom prst="rect">
            <a:avLst/>
          </a:prstGeom>
          <a:noFill/>
        </p:spPr>
        <p:txBody>
          <a:bodyPr wrap="square" rtlCol="0">
            <a:spAutoFit/>
          </a:bodyPr>
          <a:lstStyle/>
          <a:p>
            <a:r>
              <a:rPr lang="vi-VN" sz="2800" b="1" dirty="0">
                <a:solidFill>
                  <a:srgbClr val="C00000"/>
                </a:solidFill>
              </a:rPr>
              <a:t>* Hãy kể thêm những điều con biết về ông Phàn Phù Lìn!</a:t>
            </a:r>
            <a:endParaRPr lang="en-US" sz="2800" b="1" dirty="0">
              <a:solidFill>
                <a:srgbClr val="C00000"/>
              </a:solidFill>
            </a:endParaRPr>
          </a:p>
        </p:txBody>
      </p:sp>
    </p:spTree>
    <p:extLst>
      <p:ext uri="{BB962C8B-B14F-4D97-AF65-F5344CB8AC3E}">
        <p14:creationId xmlns:p14="http://schemas.microsoft.com/office/powerpoint/2010/main" val="1544324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circle(in)">
                                      <p:cBhvr>
                                        <p:cTn id="1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BBE7EA-9185-4B9B-AD00-34410F1D9B71}"/>
              </a:ext>
            </a:extLst>
          </p:cNvPr>
          <p:cNvSpPr txBox="1">
            <a:spLocks/>
          </p:cNvSpPr>
          <p:nvPr/>
        </p:nvSpPr>
        <p:spPr>
          <a:xfrm>
            <a:off x="586154" y="6154617"/>
            <a:ext cx="11746523" cy="609600"/>
          </a:xfrm>
          <a:prstGeom prst="rect">
            <a:avLst/>
          </a:prstGeom>
          <a:ln>
            <a:miter lim="800000"/>
            <a:headEnd/>
            <a:tailEnd/>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2400" b="1" dirty="0" err="1">
                <a:solidFill>
                  <a:srgbClr val="002060"/>
                </a:solidFill>
                <a:latin typeface="Arial" panose="020B0604020202020204" pitchFamily="34" charset="0"/>
                <a:cs typeface="Arial" panose="020B0604020202020204" pitchFamily="34" charset="0"/>
              </a:rPr>
              <a:t>Ngu</a:t>
            </a:r>
            <a:r>
              <a:rPr lang="en-US" sz="2400" b="1" dirty="0">
                <a:solidFill>
                  <a:srgbClr val="002060"/>
                </a:solidFill>
                <a:latin typeface="Arial" panose="020B0604020202020204" pitchFamily="34" charset="0"/>
                <a:cs typeface="Arial" panose="020B0604020202020204" pitchFamily="34" charset="0"/>
              </a:rPr>
              <a:t> Công" </a:t>
            </a:r>
            <a:r>
              <a:rPr lang="en-US" sz="2400" b="1" dirty="0" err="1">
                <a:solidFill>
                  <a:srgbClr val="002060"/>
                </a:solidFill>
                <a:latin typeface="Arial" panose="020B0604020202020204" pitchFamily="34" charset="0"/>
                <a:cs typeface="Arial" panose="020B0604020202020204" pitchFamily="34" charset="0"/>
              </a:rPr>
              <a:t>Phàn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Phù</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Lìn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giờ</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đây</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đã</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là</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một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cụ</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già</a:t>
            </a:r>
            <a:r>
              <a:rPr lang="en-US" sz="2400" b="1" dirty="0">
                <a:solidFill>
                  <a:srgbClr val="002060"/>
                </a:solidFill>
                <a:latin typeface="Arial" panose="020B0604020202020204" pitchFamily="34" charset="0"/>
                <a:cs typeface="Arial" panose="020B0604020202020204" pitchFamily="34" charset="0"/>
              </a:rPr>
              <a:t> 80 </a:t>
            </a:r>
            <a:r>
              <a:rPr lang="en-US" sz="2400" b="1" dirty="0" err="1">
                <a:solidFill>
                  <a:srgbClr val="002060"/>
                </a:solidFill>
                <a:latin typeface="Arial" panose="020B0604020202020204" pitchFamily="34" charset="0"/>
                <a:cs typeface="Arial" panose="020B0604020202020204" pitchFamily="34" charset="0"/>
              </a:rPr>
              <a:t>tuổi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hiền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lành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thuần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phác</a:t>
            </a:r>
            <a:r>
              <a:rPr lang="en-US" sz="2400" b="1" dirty="0">
                <a:solidFill>
                  <a:srgbClr val="002060"/>
                </a:solidFill>
                <a:latin typeface="Arial" panose="020B0604020202020204" pitchFamily="34" charset="0"/>
                <a:cs typeface="Arial" panose="020B0604020202020204" pitchFamily="34" charset="0"/>
              </a:rPr>
              <a:t>.</a:t>
            </a:r>
            <a:endParaRPr lang="en-US" sz="24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6287D313-8D1B-4607-BE4A-D0F9F0D72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769" y="93783"/>
            <a:ext cx="8006462" cy="59781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535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BFE0E7-9B59-43AD-842E-7687EDC7C987}"/>
              </a:ext>
            </a:extLst>
          </p:cNvPr>
          <p:cNvSpPr txBox="1">
            <a:spLocks/>
          </p:cNvSpPr>
          <p:nvPr/>
        </p:nvSpPr>
        <p:spPr>
          <a:xfrm>
            <a:off x="2134855" y="5761892"/>
            <a:ext cx="7592316" cy="990600"/>
          </a:xfrm>
          <a:prstGeom prst="rect">
            <a:avLst/>
          </a:prstGeom>
          <a:ln>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vi-VN" sz="24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Ông Phàn Phù Lìn trao đổi tình hình an ninh trật tự thôn bản với cán bộ Đồn BP Trịnh Tường. </a:t>
            </a:r>
          </a:p>
        </p:txBody>
      </p:sp>
      <p:pic>
        <p:nvPicPr>
          <p:cNvPr id="5122" name="Picture 2">
            <a:extLst>
              <a:ext uri="{FF2B5EF4-FFF2-40B4-BE49-F238E27FC236}">
                <a16:creationId xmlns:a16="http://schemas.microsoft.com/office/drawing/2014/main" id="{F025D8CB-7504-434D-B9E0-4BA4219F3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260" y="199292"/>
            <a:ext cx="7449911" cy="556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14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文本框 11">
            <a:extLst>
              <a:ext uri="{FF2B5EF4-FFF2-40B4-BE49-F238E27FC236}">
                <a16:creationId xmlns:a16="http://schemas.microsoft.com/office/drawing/2014/main" id="{BD78F5AA-495B-4B9D-9BDC-A34D3F118E8C}"/>
              </a:ext>
            </a:extLst>
          </p:cNvPr>
          <p:cNvSpPr txBox="1"/>
          <p:nvPr/>
        </p:nvSpPr>
        <p:spPr>
          <a:xfrm>
            <a:off x="4932983" y="276837"/>
            <a:ext cx="3559906"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DẶN DÒ</a:t>
            </a:r>
            <a:endParaRPr lang="en-US" altLang="zh-CN" sz="4800" b="1" dirty="0">
              <a:solidFill>
                <a:srgbClr val="EB6C89"/>
              </a:solidFill>
              <a:latin typeface="+mj-lt"/>
              <a:ea typeface="Microsoft YaHei" panose="020B0503020204020204" pitchFamily="34" charset="-122"/>
            </a:endParaRPr>
          </a:p>
        </p:txBody>
      </p:sp>
      <p:grpSp>
        <p:nvGrpSpPr>
          <p:cNvPr id="33" name="Group 32">
            <a:extLst>
              <a:ext uri="{FF2B5EF4-FFF2-40B4-BE49-F238E27FC236}">
                <a16:creationId xmlns:a16="http://schemas.microsoft.com/office/drawing/2014/main" id="{51A1BB3F-9F46-43CB-B49D-5883FE41D3A7}"/>
              </a:ext>
            </a:extLst>
          </p:cNvPr>
          <p:cNvGrpSpPr/>
          <p:nvPr/>
        </p:nvGrpSpPr>
        <p:grpSpPr>
          <a:xfrm>
            <a:off x="-337331" y="2631772"/>
            <a:ext cx="12502695" cy="4226228"/>
            <a:chOff x="-396081" y="990600"/>
            <a:chExt cx="12397846" cy="5689413"/>
          </a:xfrm>
        </p:grpSpPr>
        <p:pic>
          <p:nvPicPr>
            <p:cNvPr id="34" name="图片 6">
              <a:extLst>
                <a:ext uri="{FF2B5EF4-FFF2-40B4-BE49-F238E27FC236}">
                  <a16:creationId xmlns:a16="http://schemas.microsoft.com/office/drawing/2014/main" id="{CCC40AB7-365A-4299-AF13-0A2F96539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35" name="图片 1">
              <a:extLst>
                <a:ext uri="{FF2B5EF4-FFF2-40B4-BE49-F238E27FC236}">
                  <a16:creationId xmlns:a16="http://schemas.microsoft.com/office/drawing/2014/main" id="{792691FF-7BF7-4A76-AC02-E7BC05CC11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36" name="图片 21">
              <a:extLst>
                <a:ext uri="{FF2B5EF4-FFF2-40B4-BE49-F238E27FC236}">
                  <a16:creationId xmlns:a16="http://schemas.microsoft.com/office/drawing/2014/main" id="{7181E3CE-0A44-41D4-A0CA-1EAA4650E98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2" name="TextBox 1">
            <a:extLst>
              <a:ext uri="{FF2B5EF4-FFF2-40B4-BE49-F238E27FC236}">
                <a16:creationId xmlns:a16="http://schemas.microsoft.com/office/drawing/2014/main" id="{4A1EE47A-8DAB-4818-B70C-A4B9D09374D8}"/>
              </a:ext>
            </a:extLst>
          </p:cNvPr>
          <p:cNvSpPr txBox="1"/>
          <p:nvPr/>
        </p:nvSpPr>
        <p:spPr>
          <a:xfrm>
            <a:off x="1287576" y="1481083"/>
            <a:ext cx="9474805" cy="523220"/>
          </a:xfrm>
          <a:prstGeom prst="rect">
            <a:avLst/>
          </a:prstGeom>
          <a:noFill/>
        </p:spPr>
        <p:txBody>
          <a:bodyPr wrap="square" rtlCol="0">
            <a:spAutoFit/>
          </a:bodyPr>
          <a:lstStyle/>
          <a:p>
            <a:r>
              <a:rPr lang="vi-VN" sz="2800" b="1" dirty="0">
                <a:solidFill>
                  <a:srgbClr val="002060"/>
                </a:solidFill>
              </a:rPr>
              <a:t>+ Về nhà luyện đọc lại bài và kể cho người thân nghe</a:t>
            </a:r>
          </a:p>
        </p:txBody>
      </p:sp>
      <p:sp>
        <p:nvSpPr>
          <p:cNvPr id="37" name="TextBox 36">
            <a:extLst>
              <a:ext uri="{FF2B5EF4-FFF2-40B4-BE49-F238E27FC236}">
                <a16:creationId xmlns:a16="http://schemas.microsoft.com/office/drawing/2014/main" id="{797A776B-A1ED-4864-9445-CB208EC27E28}"/>
              </a:ext>
            </a:extLst>
          </p:cNvPr>
          <p:cNvSpPr txBox="1"/>
          <p:nvPr/>
        </p:nvSpPr>
        <p:spPr>
          <a:xfrm>
            <a:off x="2453421" y="2370162"/>
            <a:ext cx="9069631" cy="523220"/>
          </a:xfrm>
          <a:prstGeom prst="rect">
            <a:avLst/>
          </a:prstGeom>
          <a:noFill/>
        </p:spPr>
        <p:txBody>
          <a:bodyPr wrap="square" rtlCol="0">
            <a:spAutoFit/>
          </a:bodyPr>
          <a:lstStyle/>
          <a:p>
            <a:r>
              <a:rPr lang="vi-VN" sz="2800" b="1" dirty="0">
                <a:solidFill>
                  <a:srgbClr val="002060"/>
                </a:solidFill>
              </a:rPr>
              <a:t>+ Chuẩn bị bài sau: Ca dao về lao động sản xuất</a:t>
            </a:r>
          </a:p>
        </p:txBody>
      </p:sp>
    </p:spTree>
    <p:extLst>
      <p:ext uri="{BB962C8B-B14F-4D97-AF65-F5344CB8AC3E}">
        <p14:creationId xmlns:p14="http://schemas.microsoft.com/office/powerpoint/2010/main" val="34330240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circle(in)">
                                      <p:cBhvr>
                                        <p:cTn id="1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id="{B13BDBA4-8068-49B1-B0DF-85468D64C14D}"/>
              </a:ext>
            </a:extLst>
          </p:cNvPr>
          <p:cNvSpPr>
            <a:spLocks noChangeArrowheads="1"/>
          </p:cNvSpPr>
          <p:nvPr/>
        </p:nvSpPr>
        <p:spPr bwMode="auto">
          <a:xfrm>
            <a:off x="1988343" y="1561730"/>
            <a:ext cx="8439150" cy="3124200"/>
          </a:xfrm>
          <a:prstGeom prst="cloudCallout">
            <a:avLst>
              <a:gd name="adj1" fmla="val -43750"/>
              <a:gd name="adj2" fmla="val 58023"/>
            </a:avLst>
          </a:prstGeom>
          <a:solidFill>
            <a:srgbClr val="1B6169"/>
          </a:solidFill>
          <a:ln w="9525">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lang="en-US" altLang="en-US" sz="2400" b="1" dirty="0"/>
          </a:p>
        </p:txBody>
      </p:sp>
      <p:sp>
        <p:nvSpPr>
          <p:cNvPr id="5" name="TextBox 4">
            <a:extLst>
              <a:ext uri="{FF2B5EF4-FFF2-40B4-BE49-F238E27FC236}">
                <a16:creationId xmlns:a16="http://schemas.microsoft.com/office/drawing/2014/main" id="{0EE62DBA-88D7-4D0E-8194-AAD3B417A095}"/>
              </a:ext>
            </a:extLst>
          </p:cNvPr>
          <p:cNvSpPr txBox="1"/>
          <p:nvPr/>
        </p:nvSpPr>
        <p:spPr>
          <a:xfrm>
            <a:off x="2724112" y="2646776"/>
            <a:ext cx="7315200" cy="954107"/>
          </a:xfrm>
          <a:prstGeom prst="rect">
            <a:avLst/>
          </a:prstGeom>
          <a:noFill/>
        </p:spPr>
        <p:txBody>
          <a:bodyPr wrap="square">
            <a:spAutoFit/>
          </a:bodyPr>
          <a:lstStyle/>
          <a:p>
            <a:pPr algn="just"/>
            <a:r>
              <a:rPr lang="en-GB" altLang="vi-VN" sz="2800" b="1" dirty="0" err="1">
                <a:solidFill>
                  <a:schemeClr val="bg1"/>
                </a:solidFill>
              </a:rPr>
              <a:t>Đọc</a:t>
            </a:r>
            <a:r>
              <a:rPr lang="en-GB" altLang="vi-VN" sz="2800" b="1" dirty="0">
                <a:solidFill>
                  <a:schemeClr val="bg1"/>
                </a:solidFill>
              </a:rPr>
              <a:t> </a:t>
            </a:r>
            <a:r>
              <a:rPr lang="vi-VN" altLang="vi-VN" sz="2800" b="1" dirty="0">
                <a:solidFill>
                  <a:schemeClr val="bg1"/>
                </a:solidFill>
              </a:rPr>
              <a:t>phần 4 bài “Thầy cúng đi bệnh viện” và nội dung chính của bài</a:t>
            </a:r>
            <a:endParaRPr lang="en-US" altLang="en-US" sz="2800" b="1" dirty="0">
              <a:solidFill>
                <a:schemeClr val="bg1"/>
              </a:solidFill>
            </a:endParaRPr>
          </a:p>
        </p:txBody>
      </p:sp>
    </p:spTree>
    <p:extLst>
      <p:ext uri="{BB962C8B-B14F-4D97-AF65-F5344CB8AC3E}">
        <p14:creationId xmlns:p14="http://schemas.microsoft.com/office/powerpoint/2010/main" val="3225060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627997-D849-427C-8A17-5AD7E0731FC6}"/>
              </a:ext>
            </a:extLst>
          </p:cNvPr>
          <p:cNvSpPr/>
          <p:nvPr/>
        </p:nvSpPr>
        <p:spPr>
          <a:xfrm>
            <a:off x="3239812" y="2254926"/>
            <a:ext cx="6351568" cy="1527849"/>
          </a:xfrm>
          <a:prstGeom prst="rect">
            <a:avLst/>
          </a:prstGeom>
          <a:noFill/>
        </p:spPr>
        <p:txBody>
          <a:bodyPr wrap="none" lIns="91440" tIns="45720" rIns="91440" bIns="45720" numCol="1">
            <a:prstTxWarp prst="textChevron">
              <a:avLst/>
            </a:prstTxWarp>
            <a:spAutoFit/>
          </a:bodyPr>
          <a:lstStyle/>
          <a:p>
            <a:pPr algn="ctr"/>
            <a:r>
              <a:rPr lang="vi-VN" sz="6600" b="1" dirty="0">
                <a:ln w="22225">
                  <a:solidFill>
                    <a:schemeClr val="accent2"/>
                  </a:solidFill>
                  <a:prstDash val="solid"/>
                </a:ln>
                <a:solidFill>
                  <a:srgbClr val="C00000"/>
                </a:solidFill>
              </a:rPr>
              <a:t>KHÁM PHÁ</a:t>
            </a:r>
            <a:endParaRPr lang="en-US" sz="6600" b="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548811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11A8C-E874-4B42-9120-8A7D48CABFC2}"/>
              </a:ext>
            </a:extLst>
          </p:cNvPr>
          <p:cNvSpPr txBox="1"/>
          <p:nvPr/>
        </p:nvSpPr>
        <p:spPr>
          <a:xfrm>
            <a:off x="4376544" y="6149254"/>
            <a:ext cx="4018910" cy="492443"/>
          </a:xfrm>
          <a:prstGeom prst="rect">
            <a:avLst/>
          </a:prstGeom>
          <a:noFill/>
        </p:spPr>
        <p:txBody>
          <a:bodyPr wrap="square" rtlCol="0">
            <a:spAutoFit/>
          </a:bodyPr>
          <a:lstStyle/>
          <a:p>
            <a:r>
              <a:rPr lang="vi-VN" sz="2600" b="1" i="1" dirty="0">
                <a:solidFill>
                  <a:srgbClr val="002060"/>
                </a:solidFill>
                <a:cs typeface="Times New Roman" panose="02020603050405020304" pitchFamily="18" charset="0"/>
              </a:rPr>
              <a:t>Bức tranh vẽ cảnh gì?</a:t>
            </a:r>
            <a:endParaRPr lang="en-US" sz="2600" b="1" i="1" dirty="0">
              <a:solidFill>
                <a:srgbClr val="002060"/>
              </a:solidFill>
              <a:cs typeface="Times New Roman" panose="02020603050405020304" pitchFamily="18" charset="0"/>
            </a:endParaRPr>
          </a:p>
        </p:txBody>
      </p:sp>
      <p:pic>
        <p:nvPicPr>
          <p:cNvPr id="4" name="Picture 4" descr="Untitled-1">
            <a:extLst>
              <a:ext uri="{FF2B5EF4-FFF2-40B4-BE49-F238E27FC236}">
                <a16:creationId xmlns:a16="http://schemas.microsoft.com/office/drawing/2014/main" id="{457B1FF0-F7D4-4BF6-93D1-47689368E8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993" y="105770"/>
            <a:ext cx="10780988" cy="59077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33785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21">
            <a:extLst>
              <a:ext uri="{FF2B5EF4-FFF2-40B4-BE49-F238E27FC236}">
                <a16:creationId xmlns:a16="http://schemas.microsoft.com/office/drawing/2014/main" id="{A920BC87-8D4D-4F6D-94FD-DAE6E655D0BD}"/>
              </a:ext>
            </a:extLst>
          </p:cNvPr>
          <p:cNvSpPr txBox="1">
            <a:spLocks noChangeArrowheads="1"/>
          </p:cNvSpPr>
          <p:nvPr/>
        </p:nvSpPr>
        <p:spPr bwMode="auto">
          <a:xfrm>
            <a:off x="5998388" y="2683508"/>
            <a:ext cx="5747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800" b="1" i="1" dirty="0">
                <a:solidFill>
                  <a:srgbClr val="1B6169"/>
                </a:solidFill>
                <a:latin typeface="+mn-lt"/>
              </a:rPr>
              <a:t>Theo </a:t>
            </a:r>
            <a:r>
              <a:rPr lang="vi-VN" altLang="en-US" sz="2800" b="1" i="1" dirty="0">
                <a:solidFill>
                  <a:srgbClr val="1B6169"/>
                </a:solidFill>
                <a:latin typeface="+mn-lt"/>
              </a:rPr>
              <a:t>Trường Giang – Ngọc Minh</a:t>
            </a:r>
          </a:p>
        </p:txBody>
      </p:sp>
      <p:sp>
        <p:nvSpPr>
          <p:cNvPr id="7" name="TextBox 6">
            <a:extLst>
              <a:ext uri="{FF2B5EF4-FFF2-40B4-BE49-F238E27FC236}">
                <a16:creationId xmlns:a16="http://schemas.microsoft.com/office/drawing/2014/main" id="{2594F81B-9C25-45BA-9913-E6877499A703}"/>
              </a:ext>
            </a:extLst>
          </p:cNvPr>
          <p:cNvSpPr txBox="1"/>
          <p:nvPr/>
        </p:nvSpPr>
        <p:spPr>
          <a:xfrm>
            <a:off x="346455" y="851375"/>
            <a:ext cx="10875146" cy="707886"/>
          </a:xfrm>
          <a:prstGeom prst="rect">
            <a:avLst/>
          </a:prstGeom>
          <a:noFill/>
        </p:spPr>
        <p:txBody>
          <a:bodyPr wrap="square" rtlCol="0">
            <a:spAutoFit/>
          </a:bodyPr>
          <a:lstStyle/>
          <a:p>
            <a:pPr algn="ctr"/>
            <a:r>
              <a:rPr lang="vi-VN" sz="4000" b="1" dirty="0">
                <a:solidFill>
                  <a:srgbClr val="C00000"/>
                </a:solidFill>
              </a:rPr>
              <a:t>TẬP ĐỌC</a:t>
            </a:r>
            <a:endParaRPr lang="en-US" sz="4000" b="1" dirty="0">
              <a:solidFill>
                <a:srgbClr val="C00000"/>
              </a:solidFill>
            </a:endParaRPr>
          </a:p>
        </p:txBody>
      </p:sp>
      <p:sp>
        <p:nvSpPr>
          <p:cNvPr id="8" name="TextBox 7">
            <a:extLst>
              <a:ext uri="{FF2B5EF4-FFF2-40B4-BE49-F238E27FC236}">
                <a16:creationId xmlns:a16="http://schemas.microsoft.com/office/drawing/2014/main" id="{B23FB39A-9E4B-4ED5-AC0B-623BAFF74B9D}"/>
              </a:ext>
            </a:extLst>
          </p:cNvPr>
          <p:cNvSpPr txBox="1"/>
          <p:nvPr/>
        </p:nvSpPr>
        <p:spPr>
          <a:xfrm>
            <a:off x="560815" y="1714013"/>
            <a:ext cx="10875146" cy="707886"/>
          </a:xfrm>
          <a:prstGeom prst="rect">
            <a:avLst/>
          </a:prstGeom>
          <a:noFill/>
        </p:spPr>
        <p:txBody>
          <a:bodyPr wrap="square" rtlCol="0">
            <a:spAutoFit/>
          </a:bodyPr>
          <a:lstStyle/>
          <a:p>
            <a:pPr algn="ctr"/>
            <a:r>
              <a:rPr lang="vi-VN" sz="4000" b="1" dirty="0">
                <a:solidFill>
                  <a:srgbClr val="1B6169"/>
                </a:solidFill>
              </a:rPr>
              <a:t>NGU CÔNG XÃ TRỊNH TƯỜNG</a:t>
            </a:r>
            <a:endParaRPr lang="en-US" sz="4000" b="1" dirty="0">
              <a:solidFill>
                <a:srgbClr val="1B6169"/>
              </a:solidFill>
              <a:latin typeface="Gill Sans MT Condensed" panose="020B0506020104020203" pitchFamily="34" charset="0"/>
            </a:endParaRPr>
          </a:p>
        </p:txBody>
      </p:sp>
      <p:grpSp>
        <p:nvGrpSpPr>
          <p:cNvPr id="2" name="Group 1">
            <a:extLst>
              <a:ext uri="{FF2B5EF4-FFF2-40B4-BE49-F238E27FC236}">
                <a16:creationId xmlns:a16="http://schemas.microsoft.com/office/drawing/2014/main" id="{1B3C15C6-A2ED-4FC6-A2EF-38C66D0945AC}"/>
              </a:ext>
            </a:extLst>
          </p:cNvPr>
          <p:cNvGrpSpPr/>
          <p:nvPr/>
        </p:nvGrpSpPr>
        <p:grpSpPr>
          <a:xfrm>
            <a:off x="3888786" y="4404396"/>
            <a:ext cx="4629579" cy="1861072"/>
            <a:chOff x="3103735" y="2989390"/>
            <a:chExt cx="5956738" cy="2394584"/>
          </a:xfrm>
        </p:grpSpPr>
        <p:pic>
          <p:nvPicPr>
            <p:cNvPr id="9" name="Picture 2" descr="E:\Video\135757ac20ba436.jpg">
              <a:extLst>
                <a:ext uri="{FF2B5EF4-FFF2-40B4-BE49-F238E27FC236}">
                  <a16:creationId xmlns:a16="http://schemas.microsoft.com/office/drawing/2014/main" id="{25D70573-B288-4645-A29F-B2749365F3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0" b="23290"/>
            <a:stretch/>
          </p:blipFill>
          <p:spPr bwMode="auto">
            <a:xfrm>
              <a:off x="3103735" y="2989390"/>
              <a:ext cx="5956738" cy="23945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8F07624-2778-4E34-B92B-616C6D8CEDB6}"/>
                </a:ext>
              </a:extLst>
            </p:cNvPr>
            <p:cNvSpPr txBox="1"/>
            <p:nvPr/>
          </p:nvSpPr>
          <p:spPr>
            <a:xfrm>
              <a:off x="6247183" y="4186682"/>
              <a:ext cx="2372001" cy="594010"/>
            </a:xfrm>
            <a:prstGeom prst="rect">
              <a:avLst/>
            </a:prstGeom>
            <a:noFill/>
          </p:spPr>
          <p:txBody>
            <a:bodyPr wrap="square" rtlCol="0">
              <a:spAutoFit/>
            </a:bodyPr>
            <a:lstStyle/>
            <a:p>
              <a:r>
                <a:rPr lang="vi-VN" sz="2400" b="1" dirty="0">
                  <a:solidFill>
                    <a:srgbClr val="1B6169"/>
                  </a:solidFill>
                </a:rPr>
                <a:t>T</a:t>
              </a:r>
              <a:r>
                <a:rPr lang="en-US" sz="2400" b="1" dirty="0">
                  <a:solidFill>
                    <a:srgbClr val="1B6169"/>
                  </a:solidFill>
                </a:rPr>
                <a:t>rang </a:t>
              </a:r>
              <a:r>
                <a:rPr lang="vi-VN" sz="2400" b="1" dirty="0">
                  <a:solidFill>
                    <a:srgbClr val="1B6169"/>
                  </a:solidFill>
                </a:rPr>
                <a:t>153</a:t>
              </a:r>
              <a:endParaRPr lang="en-US" sz="2400" b="1" dirty="0">
                <a:solidFill>
                  <a:srgbClr val="1B6169"/>
                </a:solidFill>
              </a:endParaRPr>
            </a:p>
          </p:txBody>
        </p:sp>
      </p:grpSp>
    </p:spTree>
    <p:extLst>
      <p:ext uri="{BB962C8B-B14F-4D97-AF65-F5344CB8AC3E}">
        <p14:creationId xmlns:p14="http://schemas.microsoft.com/office/powerpoint/2010/main" val="29838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36" name="Picture 35">
            <a:extLst>
              <a:ext uri="{FF2B5EF4-FFF2-40B4-BE49-F238E27FC236}">
                <a16:creationId xmlns:a16="http://schemas.microsoft.com/office/drawing/2014/main" id="{B3AD282D-4165-498C-8F0C-F38DA6C06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91" y="1651623"/>
            <a:ext cx="3940349" cy="39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lowchart: Connector 36">
            <a:extLst>
              <a:ext uri="{FF2B5EF4-FFF2-40B4-BE49-F238E27FC236}">
                <a16:creationId xmlns:a16="http://schemas.microsoft.com/office/drawing/2014/main" id="{404E6746-DAAD-4774-998E-5A2F54D6C70E}"/>
              </a:ext>
            </a:extLst>
          </p:cNvPr>
          <p:cNvSpPr/>
          <p:nvPr/>
        </p:nvSpPr>
        <p:spPr>
          <a:xfrm>
            <a:off x="675159" y="2572464"/>
            <a:ext cx="2052647" cy="2009883"/>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a:t>
            </a:r>
            <a:endParaRPr lang="vi-VN"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CD3200C8-05E7-43D5-A2BB-B3FA7B264A74}"/>
              </a:ext>
            </a:extLst>
          </p:cNvPr>
          <p:cNvSpPr/>
          <p:nvPr/>
        </p:nvSpPr>
        <p:spPr>
          <a:xfrm>
            <a:off x="2291780" y="2135025"/>
            <a:ext cx="248436" cy="24640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39" name="Freeform: Shape 38">
            <a:extLst>
              <a:ext uri="{FF2B5EF4-FFF2-40B4-BE49-F238E27FC236}">
                <a16:creationId xmlns:a16="http://schemas.microsoft.com/office/drawing/2014/main" id="{F24018D4-2F93-454F-AE2F-21888D456C1A}"/>
              </a:ext>
            </a:extLst>
          </p:cNvPr>
          <p:cNvSpPr/>
          <p:nvPr/>
        </p:nvSpPr>
        <p:spPr>
          <a:xfrm>
            <a:off x="2478212" y="1065692"/>
            <a:ext cx="2253730" cy="1147331"/>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6156" dirty="0">
              <a:solidFill>
                <a:prstClr val="black"/>
              </a:solidFill>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a16="http://schemas.microsoft.com/office/drawing/2014/main" id="{0A3DF5BF-3EA1-4A36-8721-24800282759A}"/>
              </a:ext>
            </a:extLst>
          </p:cNvPr>
          <p:cNvGrpSpPr>
            <a:grpSpLocks/>
          </p:cNvGrpSpPr>
          <p:nvPr/>
        </p:nvGrpSpPr>
        <p:grpSpPr bwMode="auto">
          <a:xfrm>
            <a:off x="4731942" y="483001"/>
            <a:ext cx="7158994" cy="1192093"/>
            <a:chOff x="5862048" y="676275"/>
            <a:chExt cx="6539502" cy="1695450"/>
          </a:xfrm>
        </p:grpSpPr>
        <p:sp>
          <p:nvSpPr>
            <p:cNvPr id="41" name="Rectangle: Rounded Corners 40">
              <a:extLst>
                <a:ext uri="{FF2B5EF4-FFF2-40B4-BE49-F238E27FC236}">
                  <a16:creationId xmlns:a16="http://schemas.microsoft.com/office/drawing/2014/main" id="{85E51C64-0A94-4F8C-BA76-FC6248E8FAA2}"/>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42" name="Flowchart: Connector 41">
              <a:extLst>
                <a:ext uri="{FF2B5EF4-FFF2-40B4-BE49-F238E27FC236}">
                  <a16:creationId xmlns:a16="http://schemas.microsoft.com/office/drawing/2014/main" id="{EB976A54-6C27-4477-A165-3F98F31779B0}"/>
                </a:ext>
              </a:extLst>
            </p:cNvPr>
            <p:cNvSpPr/>
            <p:nvPr/>
          </p:nvSpPr>
          <p:spPr>
            <a:xfrm>
              <a:off x="6094220" y="1065028"/>
              <a:ext cx="598628" cy="95661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rPr>
                <a:t>1</a:t>
              </a:r>
              <a:endParaRPr lang="vi-VN" sz="3999" dirty="0">
                <a:solidFill>
                  <a:prstClr val="white"/>
                </a:solidFill>
              </a:endParaRPr>
            </a:p>
          </p:txBody>
        </p:sp>
      </p:grpSp>
      <p:sp>
        <p:nvSpPr>
          <p:cNvPr id="43" name="Flowchart: Connector 42">
            <a:extLst>
              <a:ext uri="{FF2B5EF4-FFF2-40B4-BE49-F238E27FC236}">
                <a16:creationId xmlns:a16="http://schemas.microsoft.com/office/drawing/2014/main" id="{C23435FB-7FB6-45FA-BAB0-192018E0954F}"/>
              </a:ext>
            </a:extLst>
          </p:cNvPr>
          <p:cNvSpPr/>
          <p:nvPr/>
        </p:nvSpPr>
        <p:spPr>
          <a:xfrm>
            <a:off x="3140040" y="3215646"/>
            <a:ext cx="248436" cy="24843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cxnSp>
        <p:nvCxnSpPr>
          <p:cNvPr id="44" name="Straight Connector 43">
            <a:extLst>
              <a:ext uri="{FF2B5EF4-FFF2-40B4-BE49-F238E27FC236}">
                <a16:creationId xmlns:a16="http://schemas.microsoft.com/office/drawing/2014/main" id="{D7AADB42-2E4A-4307-96A5-CC07B93AB6C1}"/>
              </a:ext>
            </a:extLst>
          </p:cNvPr>
          <p:cNvCxnSpPr>
            <a:cxnSpLocks/>
            <a:stCxn id="43" idx="6"/>
            <a:endCxn id="46" idx="1"/>
          </p:cNvCxnSpPr>
          <p:nvPr/>
        </p:nvCxnSpPr>
        <p:spPr>
          <a:xfrm>
            <a:off x="3388476" y="3339864"/>
            <a:ext cx="1776547" cy="114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57CC795F-8B2A-45BA-8237-20C7E3AC9AA1}"/>
              </a:ext>
            </a:extLst>
          </p:cNvPr>
          <p:cNvGrpSpPr>
            <a:grpSpLocks/>
          </p:cNvGrpSpPr>
          <p:nvPr/>
        </p:nvGrpSpPr>
        <p:grpSpPr bwMode="auto">
          <a:xfrm>
            <a:off x="5165023" y="2692047"/>
            <a:ext cx="6725913" cy="1524554"/>
            <a:chOff x="5862048" y="676275"/>
            <a:chExt cx="6539502" cy="1695450"/>
          </a:xfrm>
        </p:grpSpPr>
        <p:sp>
          <p:nvSpPr>
            <p:cNvPr id="46" name="Rectangle: Rounded Corners 45">
              <a:extLst>
                <a:ext uri="{FF2B5EF4-FFF2-40B4-BE49-F238E27FC236}">
                  <a16:creationId xmlns:a16="http://schemas.microsoft.com/office/drawing/2014/main" id="{D54148BE-1E6A-4166-8000-692393DC74B0}"/>
                </a:ext>
              </a:extLst>
            </p:cNvPr>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endParaRPr>
            </a:p>
          </p:txBody>
        </p:sp>
        <p:sp>
          <p:nvSpPr>
            <p:cNvPr id="47" name="Flowchart: Connector 46">
              <a:extLst>
                <a:ext uri="{FF2B5EF4-FFF2-40B4-BE49-F238E27FC236}">
                  <a16:creationId xmlns:a16="http://schemas.microsoft.com/office/drawing/2014/main" id="{8E5C281A-5CCD-4D98-B4A2-CDD70D08DC0B}"/>
                </a:ext>
              </a:extLst>
            </p:cNvPr>
            <p:cNvSpPr/>
            <p:nvPr/>
          </p:nvSpPr>
          <p:spPr>
            <a:xfrm>
              <a:off x="6050999" y="1088145"/>
              <a:ext cx="626019" cy="746459"/>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rPr>
                <a:t>2</a:t>
              </a:r>
              <a:endParaRPr lang="vi-VN" sz="3999" dirty="0">
                <a:solidFill>
                  <a:prstClr val="white"/>
                </a:solidFill>
              </a:endParaRPr>
            </a:p>
          </p:txBody>
        </p:sp>
      </p:grpSp>
      <p:sp>
        <p:nvSpPr>
          <p:cNvPr id="48" name="Freeform: Shape 47">
            <a:extLst>
              <a:ext uri="{FF2B5EF4-FFF2-40B4-BE49-F238E27FC236}">
                <a16:creationId xmlns:a16="http://schemas.microsoft.com/office/drawing/2014/main" id="{E71FC5D0-5398-4CF8-BFA0-8703C182C742}"/>
              </a:ext>
            </a:extLst>
          </p:cNvPr>
          <p:cNvSpPr/>
          <p:nvPr/>
        </p:nvSpPr>
        <p:spPr>
          <a:xfrm>
            <a:off x="2748946" y="4704062"/>
            <a:ext cx="2539668" cy="952501"/>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grpSp>
        <p:nvGrpSpPr>
          <p:cNvPr id="49" name="Group 48">
            <a:extLst>
              <a:ext uri="{FF2B5EF4-FFF2-40B4-BE49-F238E27FC236}">
                <a16:creationId xmlns:a16="http://schemas.microsoft.com/office/drawing/2014/main" id="{5CB03C1A-E60B-430D-A0BB-8B7B4299ECFF}"/>
              </a:ext>
            </a:extLst>
          </p:cNvPr>
          <p:cNvGrpSpPr/>
          <p:nvPr/>
        </p:nvGrpSpPr>
        <p:grpSpPr>
          <a:xfrm>
            <a:off x="5288614" y="5062495"/>
            <a:ext cx="6725911" cy="1148246"/>
            <a:chOff x="5352199" y="5302267"/>
            <a:chExt cx="6538737" cy="1148246"/>
          </a:xfrm>
        </p:grpSpPr>
        <p:sp>
          <p:nvSpPr>
            <p:cNvPr id="50" name="Rectangle: Rounded Corners 49">
              <a:extLst>
                <a:ext uri="{FF2B5EF4-FFF2-40B4-BE49-F238E27FC236}">
                  <a16:creationId xmlns:a16="http://schemas.microsoft.com/office/drawing/2014/main" id="{BC1CA242-33A8-4AFD-B3F2-069ED3B0D1C2}"/>
                </a:ext>
              </a:extLst>
            </p:cNvPr>
            <p:cNvSpPr/>
            <p:nvPr/>
          </p:nvSpPr>
          <p:spPr bwMode="auto">
            <a:xfrm>
              <a:off x="5352199" y="5302267"/>
              <a:ext cx="6538737" cy="1148246"/>
            </a:xfrm>
            <a:prstGeom prst="roundRect">
              <a:avLst>
                <a:gd name="adj" fmla="val 50000"/>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endParaRPr>
            </a:p>
          </p:txBody>
        </p:sp>
        <p:sp>
          <p:nvSpPr>
            <p:cNvPr id="51" name="Flowchart: Connector 50">
              <a:extLst>
                <a:ext uri="{FF2B5EF4-FFF2-40B4-BE49-F238E27FC236}">
                  <a16:creationId xmlns:a16="http://schemas.microsoft.com/office/drawing/2014/main" id="{3A8C8BD2-D77C-4FFD-8E67-A473634A98CA}"/>
                </a:ext>
              </a:extLst>
            </p:cNvPr>
            <p:cNvSpPr/>
            <p:nvPr/>
          </p:nvSpPr>
          <p:spPr bwMode="auto">
            <a:xfrm>
              <a:off x="5639325" y="5550388"/>
              <a:ext cx="694928" cy="649248"/>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vi-VN" sz="3999" dirty="0">
                  <a:solidFill>
                    <a:prstClr val="white"/>
                  </a:solidFill>
                </a:rPr>
                <a:t>3</a:t>
              </a:r>
            </a:p>
          </p:txBody>
        </p:sp>
      </p:grpSp>
      <p:sp>
        <p:nvSpPr>
          <p:cNvPr id="52" name="Flowchart: Connector 51">
            <a:extLst>
              <a:ext uri="{FF2B5EF4-FFF2-40B4-BE49-F238E27FC236}">
                <a16:creationId xmlns:a16="http://schemas.microsoft.com/office/drawing/2014/main" id="{81AD0CE0-6203-4777-AAB7-CDE06241ED77}"/>
              </a:ext>
            </a:extLst>
          </p:cNvPr>
          <p:cNvSpPr/>
          <p:nvPr/>
        </p:nvSpPr>
        <p:spPr>
          <a:xfrm>
            <a:off x="2651919" y="4622704"/>
            <a:ext cx="246399" cy="248436"/>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53" name="TextBox 52">
            <a:extLst>
              <a:ext uri="{FF2B5EF4-FFF2-40B4-BE49-F238E27FC236}">
                <a16:creationId xmlns:a16="http://schemas.microsoft.com/office/drawing/2014/main" id="{07B3B04E-0705-480B-985C-A8AC2113E339}"/>
              </a:ext>
            </a:extLst>
          </p:cNvPr>
          <p:cNvSpPr txBox="1"/>
          <p:nvPr/>
        </p:nvSpPr>
        <p:spPr>
          <a:xfrm>
            <a:off x="5889241" y="553742"/>
            <a:ext cx="5642958" cy="1015663"/>
          </a:xfrm>
          <a:prstGeom prst="rect">
            <a:avLst/>
          </a:prstGeom>
          <a:noFill/>
        </p:spPr>
        <p:txBody>
          <a:bodyPr wrap="square" rtlCol="0">
            <a:spAutoFit/>
          </a:bodyPr>
          <a:lstStyle/>
          <a:p>
            <a:pPr algn="just"/>
            <a:r>
              <a:rPr lang="en-US" altLang="ko-KR" sz="2000" b="1" dirty="0" err="1">
                <a:solidFill>
                  <a:srgbClr val="7030A0"/>
                </a:solidFill>
                <a:latin typeface="Arial" panose="020B0604020202020204" pitchFamily="34" charset="0"/>
                <a:cs typeface="Arial" pitchFamily="34" charset="0"/>
              </a:rPr>
              <a:t>Đọc</a:t>
            </a:r>
            <a:r>
              <a:rPr lang="en-US" altLang="ko-KR" sz="2000" b="1" dirty="0">
                <a:solidFill>
                  <a:srgbClr val="7030A0"/>
                </a:solidFill>
                <a:latin typeface="Arial" panose="020B0604020202020204" pitchFamily="34" charset="0"/>
                <a:cs typeface="Arial" pitchFamily="34" charset="0"/>
              </a:rPr>
              <a:t> </a:t>
            </a:r>
            <a:r>
              <a:rPr lang="vi-VN" altLang="ko-KR" sz="2000" b="1" dirty="0">
                <a:solidFill>
                  <a:srgbClr val="7030A0"/>
                </a:solidFill>
                <a:latin typeface="Arial" panose="020B0604020202020204" pitchFamily="34" charset="0"/>
                <a:cs typeface="Arial" pitchFamily="34" charset="0"/>
              </a:rPr>
              <a:t>trôi chảy, lưu loát toàn bài. </a:t>
            </a:r>
            <a:r>
              <a:rPr lang="en-US" altLang="ko-KR" sz="2000" b="1" dirty="0" err="1">
                <a:solidFill>
                  <a:srgbClr val="7030A0"/>
                </a:solidFill>
                <a:latin typeface="Arial" panose="020B0604020202020204" pitchFamily="34" charset="0"/>
                <a:cs typeface="Arial" pitchFamily="34" charset="0"/>
              </a:rPr>
              <a:t>Đọc</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đúng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các</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tiếng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từ</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khó</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dễ</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lẫn</a:t>
            </a:r>
            <a:r>
              <a:rPr lang="en-US" altLang="ko-KR" sz="2000" b="1" dirty="0">
                <a:solidFill>
                  <a:srgbClr val="7030A0"/>
                </a:solidFill>
                <a:latin typeface="Arial" panose="020B0604020202020204" pitchFamily="34" charset="0"/>
                <a:cs typeface="Arial" pitchFamily="34" charset="0"/>
              </a:rPr>
              <a:t> do </a:t>
            </a:r>
            <a:r>
              <a:rPr lang="en-US" altLang="ko-KR" sz="2000" b="1" dirty="0" err="1">
                <a:solidFill>
                  <a:srgbClr val="7030A0"/>
                </a:solidFill>
                <a:latin typeface="Arial" panose="020B0604020202020204" pitchFamily="34" charset="0"/>
                <a:cs typeface="Arial" pitchFamily="34" charset="0"/>
              </a:rPr>
              <a:t>ảnh</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hưởng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của</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phương</a:t>
            </a:r>
            <a:r>
              <a:rPr lang="en-US" altLang="ko-KR" sz="2000" b="1" dirty="0">
                <a:solidFill>
                  <a:srgbClr val="7030A0"/>
                </a:solidFill>
                <a:latin typeface="Arial" panose="020B0604020202020204" pitchFamily="34" charset="0"/>
                <a:cs typeface="Arial" pitchFamily="34" charset="0"/>
              </a:rPr>
              <a:t> </a:t>
            </a:r>
            <a:r>
              <a:rPr lang="vi-VN" altLang="ko-KR" sz="2000" b="1" dirty="0">
                <a:solidFill>
                  <a:srgbClr val="7030A0"/>
                </a:solidFill>
                <a:latin typeface="Arial" panose="020B0604020202020204" pitchFamily="34" charset="0"/>
                <a:cs typeface="Arial" pitchFamily="34" charset="0"/>
              </a:rPr>
              <a:t>ngữ.</a:t>
            </a:r>
            <a:endParaRPr lang="en-US" altLang="ko-KR" sz="2000" b="1" dirty="0">
              <a:solidFill>
                <a:srgbClr val="7030A0"/>
              </a:solidFill>
              <a:latin typeface="Arial" panose="020B0604020202020204" pitchFamily="34" charset="0"/>
              <a:cs typeface="Arial" pitchFamily="34" charset="0"/>
            </a:endParaRPr>
          </a:p>
        </p:txBody>
      </p:sp>
      <p:sp>
        <p:nvSpPr>
          <p:cNvPr id="54" name="TextBox 53">
            <a:extLst>
              <a:ext uri="{FF2B5EF4-FFF2-40B4-BE49-F238E27FC236}">
                <a16:creationId xmlns:a16="http://schemas.microsoft.com/office/drawing/2014/main" id="{4FA8C294-DC5B-4F96-A311-F00EBA05D1E0}"/>
              </a:ext>
            </a:extLst>
          </p:cNvPr>
          <p:cNvSpPr txBox="1"/>
          <p:nvPr/>
        </p:nvSpPr>
        <p:spPr>
          <a:xfrm>
            <a:off x="6398467" y="5276073"/>
            <a:ext cx="4975861" cy="738664"/>
          </a:xfrm>
          <a:prstGeom prst="rect">
            <a:avLst/>
          </a:prstGeom>
          <a:noFill/>
        </p:spPr>
        <p:txBody>
          <a:bodyPr wrap="square" rtlCol="0">
            <a:spAutoFit/>
          </a:bodyPr>
          <a:lstStyle/>
          <a:p>
            <a:pPr algn="just"/>
            <a:r>
              <a:rPr lang="vi-VN" altLang="ko-KR" sz="2100" b="1" dirty="0">
                <a:solidFill>
                  <a:srgbClr val="7030A0"/>
                </a:solidFill>
                <a:cs typeface="Arial" pitchFamily="34" charset="0"/>
              </a:rPr>
              <a:t>Hiểu nghĩa các từ khó và ý nghĩa của bài văn.</a:t>
            </a:r>
            <a:endParaRPr lang="en-US" altLang="ko-KR" sz="2100" b="1" dirty="0">
              <a:solidFill>
                <a:srgbClr val="7030A0"/>
              </a:solidFill>
              <a:cs typeface="Arial" pitchFamily="34" charset="0"/>
            </a:endParaRPr>
          </a:p>
        </p:txBody>
      </p:sp>
      <p:sp>
        <p:nvSpPr>
          <p:cNvPr id="55" name="TextBox 54">
            <a:extLst>
              <a:ext uri="{FF2B5EF4-FFF2-40B4-BE49-F238E27FC236}">
                <a16:creationId xmlns:a16="http://schemas.microsoft.com/office/drawing/2014/main" id="{A615BAFE-DD69-4DED-8654-A23306E34B9E}"/>
              </a:ext>
            </a:extLst>
          </p:cNvPr>
          <p:cNvSpPr txBox="1"/>
          <p:nvPr/>
        </p:nvSpPr>
        <p:spPr>
          <a:xfrm>
            <a:off x="5941369" y="2764921"/>
            <a:ext cx="5764631" cy="1384995"/>
          </a:xfrm>
          <a:prstGeom prst="rect">
            <a:avLst/>
          </a:prstGeom>
          <a:noFill/>
        </p:spPr>
        <p:txBody>
          <a:bodyPr wrap="square" rtlCol="0">
            <a:spAutoFit/>
          </a:bodyPr>
          <a:lstStyle/>
          <a:p>
            <a:pPr algn="just"/>
            <a:r>
              <a:rPr lang="vi-VN" altLang="ko-KR" sz="2100" b="1" dirty="0">
                <a:solidFill>
                  <a:srgbClr val="7030A0"/>
                </a:solidFill>
                <a:latin typeface="Arial" panose="020B0604020202020204" pitchFamily="34" charset="0"/>
                <a:cs typeface="Arial" pitchFamily="34" charset="0"/>
              </a:rPr>
              <a:t>Đọc diễn cảm bài văn với giọng kể hào hứng, thể hiện sự khâm phục trí sáng tạo, tinh thần quyết tâm chống đói nghèo, lạc hậu của ông Phàn Phù Lìn.</a:t>
            </a:r>
            <a:endParaRPr lang="en-US" altLang="ko-KR" sz="2100" b="1" dirty="0">
              <a:solidFill>
                <a:srgbClr val="7030A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709253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checkerboard(across)">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par>
                                <p:cTn id="33" presetID="22" presetClass="entr" presetSubtype="4"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par>
                                <p:cTn id="36" presetID="2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checkerboard(across)">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par>
                                <p:cTn id="50" presetID="22" presetClass="entr" presetSubtype="4"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checkerboard(across)">
                                      <p:cBhvr>
                                        <p:cTn id="5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3" grpId="0" animBg="1"/>
      <p:bldP spid="48" grpId="0" animBg="1"/>
      <p:bldP spid="52" grpId="0" animBg="1"/>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id="{3B74F06E-4040-41DC-9552-C3436360F95A}"/>
              </a:ext>
            </a:extLst>
          </p:cNvPr>
          <p:cNvSpPr txBox="1"/>
          <p:nvPr/>
        </p:nvSpPr>
        <p:spPr>
          <a:xfrm>
            <a:off x="838939" y="15073"/>
            <a:ext cx="10875146" cy="461665"/>
          </a:xfrm>
          <a:prstGeom prst="rect">
            <a:avLst/>
          </a:prstGeom>
          <a:noFill/>
        </p:spPr>
        <p:txBody>
          <a:bodyPr wrap="square" rtlCol="0">
            <a:spAutoFit/>
          </a:bodyPr>
          <a:lstStyle/>
          <a:p>
            <a:pPr algn="ctr"/>
            <a:r>
              <a:rPr lang="vi-VN" sz="2400" b="1" dirty="0">
                <a:solidFill>
                  <a:srgbClr val="C00000"/>
                </a:solidFill>
              </a:rPr>
              <a:t>NGU CÔNG XÃ TRỊNH TƯỜNG</a:t>
            </a:r>
            <a:endParaRPr lang="en-US" sz="24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id="{6FFF0444-E7C4-45ED-87FC-74C12217FC14}"/>
              </a:ext>
            </a:extLst>
          </p:cNvPr>
          <p:cNvSpPr txBox="1"/>
          <p:nvPr/>
        </p:nvSpPr>
        <p:spPr>
          <a:xfrm>
            <a:off x="221181" y="428929"/>
            <a:ext cx="11742974" cy="6727996"/>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1900" b="1" i="0" dirty="0">
                <a:solidFill>
                  <a:srgbClr val="1B6169"/>
                </a:solidFill>
                <a:effectLst/>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lnSpc>
                <a:spcPct val="120000"/>
              </a:lnSpc>
            </a:pPr>
            <a:r>
              <a:rPr lang="vi-VN" sz="1900" b="1" i="0" dirty="0">
                <a:solidFill>
                  <a:srgbClr val="1B6169"/>
                </a:solidFill>
                <a:effectLst/>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lnSpc>
                <a:spcPct val="120000"/>
              </a:lnSpc>
            </a:pPr>
            <a:r>
              <a:rPr lang="vi-VN" sz="1900" b="1" i="0" dirty="0">
                <a:solidFill>
                  <a:srgbClr val="1B6169"/>
                </a:solidFill>
                <a:effectLst/>
              </a:rPr>
              <a:t>      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lnSpc>
                <a:spcPct val="120000"/>
              </a:lnSpc>
            </a:pPr>
            <a:r>
              <a:rPr lang="vi-VN" sz="1900" b="1" i="0" dirty="0">
                <a:solidFill>
                  <a:srgbClr val="1B6169"/>
                </a:solidFill>
                <a:effectLst/>
              </a:rPr>
              <a:t>      Chuyện của Ngu Công xã Trịnh Tường nhanh chóng bay về Thủ đô. Ông Phàn Phù Lin vinh dự được Chủ tịch nước gửi thư khen ngợi.</a:t>
            </a:r>
          </a:p>
          <a:p>
            <a:pPr algn="r"/>
            <a:r>
              <a:rPr lang="vi-VN" sz="2000" b="0" i="1" dirty="0">
                <a:solidFill>
                  <a:srgbClr val="1B6169"/>
                </a:solidFill>
                <a:effectLst/>
                <a:latin typeface="OpenSans"/>
              </a:rPr>
              <a:t> Theo </a:t>
            </a:r>
            <a:r>
              <a:rPr lang="vi-VN" sz="2000" b="0" i="0" dirty="0">
                <a:solidFill>
                  <a:srgbClr val="1B6169"/>
                </a:solidFill>
                <a:effectLst/>
                <a:latin typeface="OpenSans"/>
              </a:rPr>
              <a:t>TRƯỜNG GIANG - NGỌC MINH</a:t>
            </a:r>
          </a:p>
          <a:p>
            <a:r>
              <a:rPr lang="vi-VN" sz="2000" b="1" i="0" dirty="0">
                <a:solidFill>
                  <a:srgbClr val="434168"/>
                </a:solidFill>
                <a:effectLst/>
                <a:latin typeface="Arial" panose="020B0604020202020204" pitchFamily="34" charset="0"/>
              </a:rPr>
              <a:t>	</a:t>
            </a:r>
          </a:p>
        </p:txBody>
      </p:sp>
    </p:spTree>
    <p:extLst>
      <p:ext uri="{BB962C8B-B14F-4D97-AF65-F5344CB8AC3E}">
        <p14:creationId xmlns:p14="http://schemas.microsoft.com/office/powerpoint/2010/main" val="904226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21144743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2289</TotalTime>
  <Words>3071</Words>
  <Application>Microsoft Office PowerPoint</Application>
  <PresentationFormat>Widescreen</PresentationFormat>
  <Paragraphs>162</Paragraphs>
  <Slides>36</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#9Slide01 Tieu de ngan</vt:lpstr>
      <vt:lpstr>Arial</vt:lpstr>
      <vt:lpstr>Arial</vt:lpstr>
      <vt:lpstr>Calibri</vt:lpstr>
      <vt:lpstr>Calibri Light</vt:lpstr>
      <vt:lpstr>Fredoka One</vt:lpstr>
      <vt:lpstr>Gill Sans MT Condensed</vt:lpstr>
      <vt:lpstr>Open Sans</vt:lpstr>
      <vt:lpstr>OpenSans</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Thế Công</dc:creator>
  <cp:lastModifiedBy>Nguyễn Thế Công</cp:lastModifiedBy>
  <cp:revision>160</cp:revision>
  <dcterms:created xsi:type="dcterms:W3CDTF">2021-12-09T10:35:11Z</dcterms:created>
  <dcterms:modified xsi:type="dcterms:W3CDTF">2021-12-25T09:16:45Z</dcterms:modified>
</cp:coreProperties>
</file>