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1" r:id="rId3"/>
    <p:sldId id="258" r:id="rId4"/>
    <p:sldId id="264" r:id="rId5"/>
    <p:sldId id="263" r:id="rId6"/>
    <p:sldId id="259" r:id="rId7"/>
    <p:sldId id="266" r:id="rId8"/>
    <p:sldId id="260" r:id="rId9"/>
    <p:sldId id="268" r:id="rId10"/>
    <p:sldId id="269" r:id="rId11"/>
    <p:sldId id="270" r:id="rId12"/>
    <p:sldId id="271" r:id="rId13"/>
    <p:sldId id="267" r:id="rId14"/>
    <p:sldId id="272" r:id="rId15"/>
    <p:sldId id="273" r:id="rId16"/>
    <p:sldId id="274" r:id="rId17"/>
    <p:sldId id="275" r:id="rId18"/>
    <p:sldId id="276" r:id="rId19"/>
    <p:sldId id="278" r:id="rId20"/>
    <p:sldId id="277" r:id="rId21"/>
    <p:sldId id="280" r:id="rId22"/>
    <p:sldId id="262"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0" d="100"/>
          <a:sy n="80" d="100"/>
        </p:scale>
        <p:origin x="782"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44185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09521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3" descr="2"/>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spTree>
    <p:extLst>
      <p:ext uri="{BB962C8B-B14F-4D97-AF65-F5344CB8AC3E}">
        <p14:creationId xmlns:p14="http://schemas.microsoft.com/office/powerpoint/2010/main" val="2560996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8" name="图片 3" descr="2"/>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sp>
        <p:nvSpPr>
          <p:cNvPr id="5" name="矩形 4"/>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7" descr="3"/>
          <p:cNvPicPr>
            <a:picLocks noChangeAspect="1"/>
          </p:cNvPicPr>
          <p:nvPr userDrawn="1"/>
        </p:nvPicPr>
        <p:blipFill>
          <a:blip r:embed="rId4"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7" name="图片 5" descr="3"/>
          <p:cNvPicPr>
            <a:picLocks noChangeAspect="1"/>
          </p:cNvPicPr>
          <p:nvPr userDrawn="1"/>
        </p:nvPicPr>
        <p:blipFill>
          <a:blip r:embed="rId5"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352205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7C6B5"/>
        </a:solidFill>
        <a:effectLst/>
      </p:bgPr>
    </p:bg>
    <p:spTree>
      <p:nvGrpSpPr>
        <p:cNvPr id="1" name=""/>
        <p:cNvGrpSpPr/>
        <p:nvPr/>
      </p:nvGrpSpPr>
      <p:grpSpPr>
        <a:xfrm>
          <a:off x="0" y="0"/>
          <a:ext cx="0" cy="0"/>
          <a:chOff x="0" y="0"/>
          <a:chExt cx="0" cy="0"/>
        </a:xfrm>
      </p:grpSpPr>
    </p:spTree>
    <p:custDataLst>
      <p:tags r:id="rId6"/>
    </p:custDataLst>
    <p:extLst>
      <p:ext uri="{BB962C8B-B14F-4D97-AF65-F5344CB8AC3E}">
        <p14:creationId xmlns:p14="http://schemas.microsoft.com/office/powerpoint/2010/main" val="1614790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custDataLst>
              <p:tags r:id="rId2"/>
            </p:custDataLst>
          </p:nvPr>
        </p:nvPicPr>
        <p:blipFill>
          <a:blip r:embed="rId4"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5" name="图片 4" descr="2"/>
          <p:cNvPicPr>
            <a:picLocks noChangeAspect="1"/>
          </p:cNvPicPr>
          <p:nvPr/>
        </p:nvPicPr>
        <p:blipFill>
          <a:blip r:embed="rId5"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6" name="图片 5" descr="2"/>
          <p:cNvPicPr>
            <a:picLocks noChangeAspect="1"/>
          </p:cNvPicPr>
          <p:nvPr/>
        </p:nvPicPr>
        <p:blipFill>
          <a:blip r:embed="rId6"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7" name="图片 6" descr="白板"/>
          <p:cNvPicPr>
            <a:picLocks noChangeAspect="1"/>
          </p:cNvPicPr>
          <p:nvPr/>
        </p:nvPicPr>
        <p:blipFill>
          <a:blip r:embed="rId7" cstate="screen">
            <a:extLst>
              <a:ext uri="{28A0092B-C50C-407E-A947-70E740481C1C}">
                <a14:useLocalDpi xmlns:a14="http://schemas.microsoft.com/office/drawing/2010/main"/>
              </a:ext>
            </a:extLst>
          </a:blip>
          <a:srcRect l="3932" t="6683" r="4106" b="6126"/>
          <a:stretch>
            <a:fillRect/>
          </a:stretch>
        </p:blipFill>
        <p:spPr>
          <a:xfrm>
            <a:off x="692785" y="878840"/>
            <a:ext cx="10937875" cy="5100320"/>
          </a:xfrm>
          <a:prstGeom prst="rect">
            <a:avLst/>
          </a:prstGeom>
        </p:spPr>
      </p:pic>
      <p:pic>
        <p:nvPicPr>
          <p:cNvPr id="8" name="图片 7" descr="3"/>
          <p:cNvPicPr>
            <a:picLocks noChangeAspect="1"/>
          </p:cNvPicPr>
          <p:nvPr/>
        </p:nvPicPr>
        <p:blipFill>
          <a:blip r:embed="rId8"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9" name="图片 8" descr="2"/>
          <p:cNvPicPr>
            <a:picLocks noChangeAspect="1"/>
          </p:cNvPicPr>
          <p:nvPr/>
        </p:nvPicPr>
        <p:blipFill>
          <a:blip r:embed="rId9"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0" name="图片 9" descr="千库网_儿童节卡通植物装饰清新边框_元素编号12228134"/>
          <p:cNvPicPr>
            <a:picLocks noChangeAspect="1"/>
          </p:cNvPicPr>
          <p:nvPr/>
        </p:nvPicPr>
        <p:blipFill>
          <a:blip r:embed="rId10" cstate="screen">
            <a:extLst>
              <a:ext uri="{28A0092B-C50C-407E-A947-70E740481C1C}">
                <a14:useLocalDpi xmlns:a14="http://schemas.microsoft.com/office/drawing/2010/main"/>
              </a:ext>
            </a:extLst>
          </a:blip>
          <a:srcRect r="40325" b="78917"/>
          <a:stretch>
            <a:fillRect/>
          </a:stretch>
        </p:blipFill>
        <p:spPr>
          <a:xfrm>
            <a:off x="0" y="121920"/>
            <a:ext cx="3279140" cy="1738630"/>
          </a:xfrm>
          <a:prstGeom prst="rect">
            <a:avLst/>
          </a:prstGeom>
        </p:spPr>
      </p:pic>
      <p:pic>
        <p:nvPicPr>
          <p:cNvPr id="12" name="图片 11" descr="千库网_儿童节卡通植物装饰清新边框_元素编号12228134"/>
          <p:cNvPicPr>
            <a:picLocks noChangeAspect="1"/>
          </p:cNvPicPr>
          <p:nvPr/>
        </p:nvPicPr>
        <p:blipFill>
          <a:blip r:embed="rId11" cstate="screen">
            <a:extLst>
              <a:ext uri="{28A0092B-C50C-407E-A947-70E740481C1C}">
                <a14:useLocalDpi xmlns:a14="http://schemas.microsoft.com/office/drawing/2010/main"/>
              </a:ext>
            </a:extLst>
          </a:blip>
          <a:srcRect t="66585" r="107" b="282"/>
          <a:stretch>
            <a:fillRect/>
          </a:stretch>
        </p:blipFill>
        <p:spPr>
          <a:xfrm>
            <a:off x="4056380" y="4763770"/>
            <a:ext cx="4211320" cy="2094865"/>
          </a:xfrm>
          <a:prstGeom prst="rect">
            <a:avLst/>
          </a:prstGeom>
        </p:spPr>
      </p:pic>
      <p:pic>
        <p:nvPicPr>
          <p:cNvPr id="13" name="图片 12" descr="千库网_开学季笔返校学生背书包_元素编号12897046"/>
          <p:cNvPicPr>
            <a:picLocks noChangeAspect="1"/>
          </p:cNvPicPr>
          <p:nvPr/>
        </p:nvPicPr>
        <p:blipFill>
          <a:blip r:embed="rId12" cstate="screen">
            <a:extLst>
              <a:ext uri="{28A0092B-C50C-407E-A947-70E740481C1C}">
                <a14:useLocalDpi xmlns:a14="http://schemas.microsoft.com/office/drawing/2010/main"/>
              </a:ext>
            </a:extLst>
          </a:blip>
          <a:srcRect t="8254" r="13688"/>
          <a:stretch>
            <a:fillRect/>
          </a:stretch>
        </p:blipFill>
        <p:spPr>
          <a:xfrm>
            <a:off x="9258935" y="0"/>
            <a:ext cx="3075305" cy="2644775"/>
          </a:xfrm>
          <a:prstGeom prst="rect">
            <a:avLst/>
          </a:prstGeom>
        </p:spPr>
      </p:pic>
      <p:pic>
        <p:nvPicPr>
          <p:cNvPr id="15" name="Picture 14"/>
          <p:cNvPicPr>
            <a:picLocks noChangeAspect="1"/>
          </p:cNvPicPr>
          <p:nvPr/>
        </p:nvPicPr>
        <p:blipFill rotWithShape="1">
          <a:blip r:embed="rId13"/>
          <a:srcRect r="32222"/>
          <a:stretch/>
        </p:blipFill>
        <p:spPr>
          <a:xfrm>
            <a:off x="4893167" y="749300"/>
            <a:ext cx="2537109" cy="1414395"/>
          </a:xfrm>
          <a:prstGeom prst="rect">
            <a:avLst/>
          </a:prstGeom>
        </p:spPr>
      </p:pic>
      <p:pic>
        <p:nvPicPr>
          <p:cNvPr id="3" name="Picture 2"/>
          <p:cNvPicPr>
            <a:picLocks noChangeAspect="1"/>
          </p:cNvPicPr>
          <p:nvPr/>
        </p:nvPicPr>
        <p:blipFill>
          <a:blip r:embed="rId14"/>
          <a:stretch>
            <a:fillRect/>
          </a:stretch>
        </p:blipFill>
        <p:spPr>
          <a:xfrm>
            <a:off x="878736" y="2365992"/>
            <a:ext cx="10214966" cy="2497296"/>
          </a:xfrm>
          <a:prstGeom prst="rect">
            <a:avLst/>
          </a:prstGeom>
        </p:spPr>
      </p:pic>
      <p:pic>
        <p:nvPicPr>
          <p:cNvPr id="27" name="Picture 26"/>
          <p:cNvPicPr>
            <a:picLocks noChangeAspect="1"/>
          </p:cNvPicPr>
          <p:nvPr/>
        </p:nvPicPr>
        <p:blipFill>
          <a:blip r:embed="rId15"/>
          <a:stretch>
            <a:fillRect/>
          </a:stretch>
        </p:blipFill>
        <p:spPr>
          <a:xfrm>
            <a:off x="7629844" y="4696522"/>
            <a:ext cx="2661282" cy="1240646"/>
          </a:xfrm>
          <a:prstGeom prst="rect">
            <a:avLst/>
          </a:prstGeom>
        </p:spPr>
      </p:pic>
    </p:spTree>
    <p:custDataLst>
      <p:tags r:id="rId1"/>
    </p:custDataLst>
    <p:extLst>
      <p:ext uri="{BB962C8B-B14F-4D97-AF65-F5344CB8AC3E}">
        <p14:creationId xmlns:p14="http://schemas.microsoft.com/office/powerpoint/2010/main" val="1886388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par>
                          <p:cTn id="55" fill="hold">
                            <p:stCondLst>
                              <p:cond delay="500"/>
                            </p:stCondLst>
                            <p:childTnLst>
                              <p:par>
                                <p:cTn id="56" presetID="31" presetClass="entr" presetSubtype="0"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1000" fill="hold"/>
                                        <p:tgtEl>
                                          <p:spTgt spid="3"/>
                                        </p:tgtEl>
                                        <p:attrNameLst>
                                          <p:attrName>ppt_w</p:attrName>
                                        </p:attrNameLst>
                                      </p:cBhvr>
                                      <p:tavLst>
                                        <p:tav tm="0">
                                          <p:val>
                                            <p:fltVal val="0"/>
                                          </p:val>
                                        </p:tav>
                                        <p:tav tm="100000">
                                          <p:val>
                                            <p:strVal val="#ppt_w"/>
                                          </p:val>
                                        </p:tav>
                                      </p:tavLst>
                                    </p:anim>
                                    <p:anim calcmode="lin" valueType="num">
                                      <p:cBhvr>
                                        <p:cTn id="59" dur="1000" fill="hold"/>
                                        <p:tgtEl>
                                          <p:spTgt spid="3"/>
                                        </p:tgtEl>
                                        <p:attrNameLst>
                                          <p:attrName>ppt_h</p:attrName>
                                        </p:attrNameLst>
                                      </p:cBhvr>
                                      <p:tavLst>
                                        <p:tav tm="0">
                                          <p:val>
                                            <p:fltVal val="0"/>
                                          </p:val>
                                        </p:tav>
                                        <p:tav tm="100000">
                                          <p:val>
                                            <p:strVal val="#ppt_h"/>
                                          </p:val>
                                        </p:tav>
                                      </p:tavLst>
                                    </p:anim>
                                    <p:anim calcmode="lin" valueType="num">
                                      <p:cBhvr>
                                        <p:cTn id="60" dur="1000" fill="hold"/>
                                        <p:tgtEl>
                                          <p:spTgt spid="3"/>
                                        </p:tgtEl>
                                        <p:attrNameLst>
                                          <p:attrName>style.rotation</p:attrName>
                                        </p:attrNameLst>
                                      </p:cBhvr>
                                      <p:tavLst>
                                        <p:tav tm="0">
                                          <p:val>
                                            <p:fltVal val="90"/>
                                          </p:val>
                                        </p:tav>
                                        <p:tav tm="100000">
                                          <p:val>
                                            <p:fltVal val="0"/>
                                          </p:val>
                                        </p:tav>
                                      </p:tavLst>
                                    </p:anim>
                                    <p:animEffect transition="in" filter="fade">
                                      <p:cBhvr>
                                        <p:cTn id="61" dur="1000"/>
                                        <p:tgtEl>
                                          <p:spTgt spid="3"/>
                                        </p:tgtEl>
                                      </p:cBhvr>
                                    </p:animEffect>
                                  </p:childTnLst>
                                </p:cTn>
                              </p:par>
                            </p:childTnLst>
                          </p:cTn>
                        </p:par>
                        <p:par>
                          <p:cTn id="62" fill="hold">
                            <p:stCondLst>
                              <p:cond delay="1500"/>
                            </p:stCondLst>
                            <p:childTnLst>
                              <p:par>
                                <p:cTn id="63" presetID="42" presetClass="entr" presetSubtype="0"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750"/>
                                        <p:tgtEl>
                                          <p:spTgt spid="27"/>
                                        </p:tgtEl>
                                      </p:cBhvr>
                                    </p:animEffect>
                                    <p:anim calcmode="lin" valueType="num">
                                      <p:cBhvr>
                                        <p:cTn id="66" dur="750" fill="hold"/>
                                        <p:tgtEl>
                                          <p:spTgt spid="27"/>
                                        </p:tgtEl>
                                        <p:attrNameLst>
                                          <p:attrName>ppt_x</p:attrName>
                                        </p:attrNameLst>
                                      </p:cBhvr>
                                      <p:tavLst>
                                        <p:tav tm="0">
                                          <p:val>
                                            <p:strVal val="#ppt_x"/>
                                          </p:val>
                                        </p:tav>
                                        <p:tav tm="100000">
                                          <p:val>
                                            <p:strVal val="#ppt_x"/>
                                          </p:val>
                                        </p:tav>
                                      </p:tavLst>
                                    </p:anim>
                                    <p:anim calcmode="lin" valueType="num">
                                      <p:cBhvr>
                                        <p:cTn id="67"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427" y="594997"/>
            <a:ext cx="10703588" cy="677108"/>
          </a:xfrm>
          <a:prstGeom prst="rect">
            <a:avLst/>
          </a:prstGeom>
          <a:noFill/>
        </p:spPr>
        <p:txBody>
          <a:bodyPr wrap="square" rtlCol="0">
            <a:spAutoFit/>
          </a:bodyPr>
          <a:lstStyle/>
          <a:p>
            <a:pPr algn="just"/>
            <a:r>
              <a:rPr lang="en-US" sz="3800" b="1">
                <a:solidFill>
                  <a:schemeClr val="accent3">
                    <a:lumMod val="50000"/>
                  </a:schemeClr>
                </a:solidFill>
                <a:latin typeface="Cambria" panose="02040503050406030204" pitchFamily="18" charset="0"/>
                <a:ea typeface="Cambria" panose="02040503050406030204" pitchFamily="18" charset="0"/>
              </a:rPr>
              <a:t>c. Tìm trong phần triển khai nội dung của đoạn:</a:t>
            </a:r>
          </a:p>
        </p:txBody>
      </p:sp>
      <p:grpSp>
        <p:nvGrpSpPr>
          <p:cNvPr id="5" name="Group 4"/>
          <p:cNvGrpSpPr/>
          <p:nvPr/>
        </p:nvGrpSpPr>
        <p:grpSpPr>
          <a:xfrm>
            <a:off x="692293" y="1526583"/>
            <a:ext cx="10842210" cy="2308324"/>
            <a:chOff x="692293" y="1526583"/>
            <a:chExt cx="10842210" cy="2308324"/>
          </a:xfrm>
        </p:grpSpPr>
        <p:sp>
          <p:nvSpPr>
            <p:cNvPr id="3" name="TextBox 2"/>
            <p:cNvSpPr txBox="1"/>
            <p:nvPr/>
          </p:nvSpPr>
          <p:spPr>
            <a:xfrm>
              <a:off x="692293" y="1526583"/>
              <a:ext cx="10842210" cy="2308324"/>
            </a:xfrm>
            <a:prstGeom prst="rect">
              <a:avLst/>
            </a:prstGeom>
            <a:noFill/>
          </p:spPr>
          <p:txBody>
            <a:bodyPr wrap="square" rtlCol="0">
              <a:spAutoFit/>
            </a:bodyPr>
            <a:lstStyle/>
            <a:p>
              <a:pPr algn="just">
                <a:spcBef>
                  <a:spcPts val="600"/>
                </a:spcBef>
              </a:pPr>
              <a:r>
                <a:rPr lang="vi-VN" sz="3600">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Câu nêu kỉ niệm về người bạn</a:t>
              </a:r>
              <a:r>
                <a:rPr lang="en-US" sz="3600">
                  <a:solidFill>
                    <a:srgbClr val="002060"/>
                  </a:solidFill>
                  <a:latin typeface="Cambria" panose="02040503050406030204" pitchFamily="18" charset="0"/>
                  <a:ea typeface="Cambria" panose="02040503050406030204" pitchFamily="18" charset="0"/>
                </a:rPr>
                <a:t>:     </a:t>
              </a:r>
              <a:r>
                <a:rPr lang="vi-VN" sz="3600">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a:t>
              </a:r>
              <a:r>
                <a:rPr lang="en-US" sz="3600">
                  <a:solidFill>
                    <a:srgbClr val="002060"/>
                  </a:solidFill>
                  <a:latin typeface="Cambria" panose="02040503050406030204" pitchFamily="18" charset="0"/>
                  <a:ea typeface="Cambria" panose="02040503050406030204" pitchFamily="18" charset="0"/>
                </a:rPr>
                <a:t> </a:t>
              </a:r>
              <a:endParaRPr lang="vi-VN" sz="3600">
                <a:solidFill>
                  <a:srgbClr val="002060"/>
                </a:solidFill>
                <a:latin typeface="Cambria" panose="02040503050406030204" pitchFamily="18" charset="0"/>
                <a:ea typeface="Cambria" panose="02040503050406030204" pitchFamily="18" charset="0"/>
              </a:endParaRPr>
            </a:p>
          </p:txBody>
        </p:sp>
        <p:sp>
          <p:nvSpPr>
            <p:cNvPr id="4" name="Oval 3"/>
            <p:cNvSpPr/>
            <p:nvPr/>
          </p:nvSpPr>
          <p:spPr>
            <a:xfrm>
              <a:off x="7909133" y="1588127"/>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grpSp>
    </p:spTree>
    <p:extLst>
      <p:ext uri="{BB962C8B-B14F-4D97-AF65-F5344CB8AC3E}">
        <p14:creationId xmlns:p14="http://schemas.microsoft.com/office/powerpoint/2010/main" val="605438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427" y="594997"/>
            <a:ext cx="10703588" cy="677108"/>
          </a:xfrm>
          <a:prstGeom prst="rect">
            <a:avLst/>
          </a:prstGeom>
          <a:noFill/>
        </p:spPr>
        <p:txBody>
          <a:bodyPr wrap="square" rtlCol="0">
            <a:spAutoFit/>
          </a:bodyPr>
          <a:lstStyle/>
          <a:p>
            <a:pPr algn="just"/>
            <a:r>
              <a:rPr lang="en-US" sz="3800" b="1">
                <a:solidFill>
                  <a:schemeClr val="accent3">
                    <a:lumMod val="50000"/>
                  </a:schemeClr>
                </a:solidFill>
                <a:latin typeface="Cambria" panose="02040503050406030204" pitchFamily="18" charset="0"/>
                <a:ea typeface="Cambria" panose="02040503050406030204" pitchFamily="18" charset="0"/>
              </a:rPr>
              <a:t>c. Tìm trong phần triển khai nội dung của đoạn:</a:t>
            </a:r>
          </a:p>
        </p:txBody>
      </p:sp>
      <p:sp>
        <p:nvSpPr>
          <p:cNvPr id="3" name="TextBox 2"/>
          <p:cNvSpPr txBox="1"/>
          <p:nvPr/>
        </p:nvSpPr>
        <p:spPr>
          <a:xfrm>
            <a:off x="757645" y="1500457"/>
            <a:ext cx="10358845" cy="1200329"/>
          </a:xfrm>
          <a:prstGeom prst="rect">
            <a:avLst/>
          </a:prstGeom>
          <a:noFill/>
        </p:spPr>
        <p:txBody>
          <a:bodyPr wrap="square" rtlCol="0">
            <a:spAutoFit/>
          </a:bodyPr>
          <a:lstStyle/>
          <a:p>
            <a:pPr algn="just">
              <a:spcBef>
                <a:spcPts val="600"/>
              </a:spcBef>
            </a:pPr>
            <a:r>
              <a:rPr lang="vi-VN" sz="3600" b="1">
                <a:solidFill>
                  <a:srgbClr val="002060"/>
                </a:solidFill>
                <a:latin typeface="Cambria" panose="02040503050406030204" pitchFamily="18" charset="0"/>
                <a:ea typeface="Cambria" panose="02040503050406030204" pitchFamily="18" charset="0"/>
              </a:rPr>
              <a:t>- Từ ngữ trực tiếp biểu đạt tình cảm, cảm xúc</a:t>
            </a:r>
            <a:r>
              <a:rPr lang="en-US" sz="3600" b="1">
                <a:solidFill>
                  <a:srgbClr val="002060"/>
                </a:solidFill>
                <a:latin typeface="Cambria" panose="02040503050406030204" pitchFamily="18" charset="0"/>
                <a:ea typeface="Cambria" panose="02040503050406030204" pitchFamily="18" charset="0"/>
              </a:rPr>
              <a:t>: </a:t>
            </a:r>
            <a:r>
              <a:rPr lang="en-US" sz="3600" b="1">
                <a:solidFill>
                  <a:schemeClr val="accent5">
                    <a:lumMod val="50000"/>
                  </a:schemeClr>
                </a:solidFill>
                <a:latin typeface="Cambria" panose="02040503050406030204" pitchFamily="18" charset="0"/>
                <a:ea typeface="Cambria" panose="02040503050406030204" pitchFamily="18" charset="0"/>
              </a:rPr>
              <a:t>ấm áp và thân thiết.</a:t>
            </a:r>
            <a:endParaRPr lang="vi-VN" sz="3600" b="1">
              <a:solidFill>
                <a:schemeClr val="accent5">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463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427" y="594997"/>
            <a:ext cx="10703588" cy="677108"/>
          </a:xfrm>
          <a:prstGeom prst="rect">
            <a:avLst/>
          </a:prstGeom>
          <a:noFill/>
        </p:spPr>
        <p:txBody>
          <a:bodyPr wrap="square" rtlCol="0">
            <a:spAutoFit/>
          </a:bodyPr>
          <a:lstStyle/>
          <a:p>
            <a:pPr algn="just"/>
            <a:r>
              <a:rPr lang="en-US" sz="3800" b="1">
                <a:solidFill>
                  <a:schemeClr val="accent3">
                    <a:lumMod val="50000"/>
                  </a:schemeClr>
                </a:solidFill>
                <a:latin typeface="Cambria" panose="02040503050406030204" pitchFamily="18" charset="0"/>
                <a:ea typeface="Cambria" panose="02040503050406030204" pitchFamily="18" charset="0"/>
              </a:rPr>
              <a:t>c. Tìm trong phần triển khai nội dung của đoạn:</a:t>
            </a:r>
          </a:p>
        </p:txBody>
      </p:sp>
      <p:sp>
        <p:nvSpPr>
          <p:cNvPr id="3" name="TextBox 2"/>
          <p:cNvSpPr txBox="1"/>
          <p:nvPr/>
        </p:nvSpPr>
        <p:spPr>
          <a:xfrm>
            <a:off x="561703" y="1500457"/>
            <a:ext cx="11069312" cy="1200329"/>
          </a:xfrm>
          <a:prstGeom prst="rect">
            <a:avLst/>
          </a:prstGeom>
          <a:noFill/>
        </p:spPr>
        <p:txBody>
          <a:bodyPr wrap="square" rtlCol="0">
            <a:spAutoFit/>
          </a:bodyPr>
          <a:lstStyle/>
          <a:p>
            <a:pPr algn="just">
              <a:spcBef>
                <a:spcPts val="600"/>
              </a:spcBef>
            </a:pPr>
            <a:r>
              <a:rPr lang="vi-VN" sz="3600" b="1">
                <a:solidFill>
                  <a:srgbClr val="002060"/>
                </a:solidFill>
                <a:latin typeface="Cambria" panose="02040503050406030204" pitchFamily="18" charset="0"/>
                <a:ea typeface="Cambria" panose="02040503050406030204" pitchFamily="18" charset="0"/>
              </a:rPr>
              <a:t>- Suy nghĩ, việc làm thể hiện tình cảm, cảm xúc dành cho bạn</a:t>
            </a:r>
            <a:r>
              <a:rPr lang="en-US" sz="3600" b="1">
                <a:solidFill>
                  <a:srgbClr val="002060"/>
                </a:solidFill>
                <a:latin typeface="Cambria" panose="02040503050406030204" pitchFamily="18" charset="0"/>
                <a:ea typeface="Cambria" panose="02040503050406030204" pitchFamily="18" charset="0"/>
              </a:rPr>
              <a:t>: </a:t>
            </a:r>
            <a:endParaRPr lang="vi-VN" sz="3600" b="1">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561703" y="2700786"/>
            <a:ext cx="11069312" cy="1200329"/>
            <a:chOff x="561703" y="2700786"/>
            <a:chExt cx="11069312" cy="1200329"/>
          </a:xfrm>
        </p:grpSpPr>
        <p:sp>
          <p:nvSpPr>
            <p:cNvPr id="4" name="TextBox 3"/>
            <p:cNvSpPr txBox="1"/>
            <p:nvPr/>
          </p:nvSpPr>
          <p:spPr>
            <a:xfrm>
              <a:off x="561703" y="2700786"/>
              <a:ext cx="11069312" cy="1200329"/>
            </a:xfrm>
            <a:prstGeom prst="rect">
              <a:avLst/>
            </a:prstGeom>
            <a:noFill/>
          </p:spPr>
          <p:txBody>
            <a:bodyPr wrap="square" rtlCol="0">
              <a:spAutoFit/>
            </a:bodyPr>
            <a:lstStyle/>
            <a:p>
              <a:pPr algn="just">
                <a:spcBef>
                  <a:spcPts val="600"/>
                </a:spcBef>
              </a:pPr>
              <a:r>
                <a:rPr lang="en-US" sz="3600">
                  <a:latin typeface="Cambria" panose="02040503050406030204" pitchFamily="18" charset="0"/>
                  <a:ea typeface="Cambria" panose="02040503050406030204" pitchFamily="18" charset="0"/>
                </a:rPr>
                <a:t>     </a:t>
              </a:r>
              <a:r>
                <a:rPr lang="vi-VN" sz="3600">
                  <a:latin typeface="Cambria" panose="02040503050406030204" pitchFamily="18" charset="0"/>
                  <a:ea typeface="Cambria" panose="02040503050406030204" pitchFamily="18" charset="0"/>
                </a:rPr>
                <a:t>Vì vậy, khi nhỏ Th</a:t>
              </a:r>
              <a:r>
                <a:rPr lang="en-US" sz="3600">
                  <a:latin typeface="Cambria" panose="02040503050406030204" pitchFamily="18" charset="0"/>
                  <a:ea typeface="Cambria" panose="02040503050406030204" pitchFamily="18" charset="0"/>
                </a:rPr>
                <a:t>ắ</a:t>
              </a:r>
              <a:r>
                <a:rPr lang="vi-VN" sz="3600">
                  <a:latin typeface="Cambria" panose="02040503050406030204" pitchFamily="18" charset="0"/>
                  <a:ea typeface="Cambria" panose="02040503050406030204" pitchFamily="18" charset="0"/>
                </a:rPr>
                <a:t>m đi xa, tôi nhận ra tôi nhớ nó biết chừng nào.</a:t>
              </a:r>
              <a:endParaRPr lang="vi-VN" sz="3600" b="1">
                <a:solidFill>
                  <a:srgbClr val="002060"/>
                </a:solidFill>
                <a:latin typeface="Cambria" panose="02040503050406030204" pitchFamily="18" charset="0"/>
                <a:ea typeface="Cambria" panose="02040503050406030204" pitchFamily="18" charset="0"/>
              </a:endParaRPr>
            </a:p>
          </p:txBody>
        </p:sp>
        <p:sp>
          <p:nvSpPr>
            <p:cNvPr id="6" name="Oval 5"/>
            <p:cNvSpPr/>
            <p:nvPr/>
          </p:nvSpPr>
          <p:spPr>
            <a:xfrm>
              <a:off x="643967" y="2791498"/>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r>
                <a:rPr lang="en-US" sz="3000" b="1"/>
                <a:t>   </a:t>
              </a:r>
            </a:p>
          </p:txBody>
        </p:sp>
      </p:grpSp>
      <p:grpSp>
        <p:nvGrpSpPr>
          <p:cNvPr id="9" name="Group 8"/>
          <p:cNvGrpSpPr/>
          <p:nvPr/>
        </p:nvGrpSpPr>
        <p:grpSpPr>
          <a:xfrm>
            <a:off x="561703" y="3979493"/>
            <a:ext cx="11069312" cy="1200329"/>
            <a:chOff x="561703" y="3901115"/>
            <a:chExt cx="11069312" cy="1200329"/>
          </a:xfrm>
        </p:grpSpPr>
        <p:sp>
          <p:nvSpPr>
            <p:cNvPr id="5" name="TextBox 4"/>
            <p:cNvSpPr txBox="1"/>
            <p:nvPr/>
          </p:nvSpPr>
          <p:spPr>
            <a:xfrm>
              <a:off x="561703" y="3901115"/>
              <a:ext cx="11069312" cy="1200329"/>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     </a:t>
              </a:r>
              <a:r>
                <a:rPr lang="vi-VN" sz="3600">
                  <a:latin typeface="Cambria" panose="02040503050406030204" pitchFamily="18" charset="0"/>
                  <a:ea typeface="Cambria" panose="02040503050406030204" pitchFamily="18" charset="0"/>
                </a:rPr>
                <a:t>Nhưng tôi tin chắc rằng dù xa cách, tình bạn thân thiết giữa tôi và nhỏ Th</a:t>
              </a:r>
              <a:r>
                <a:rPr lang="en-US" sz="3600">
                  <a:latin typeface="Cambria" panose="02040503050406030204" pitchFamily="18" charset="0"/>
                  <a:ea typeface="Cambria" panose="02040503050406030204" pitchFamily="18" charset="0"/>
                </a:rPr>
                <a:t>ắ</a:t>
              </a:r>
              <a:r>
                <a:rPr lang="vi-VN" sz="3600">
                  <a:latin typeface="Cambria" panose="02040503050406030204" pitchFamily="18" charset="0"/>
                  <a:ea typeface="Cambria" panose="02040503050406030204" pitchFamily="18" charset="0"/>
                </a:rPr>
                <a:t>m sẽ mãi mãi không thay đổi.</a:t>
              </a:r>
            </a:p>
          </p:txBody>
        </p:sp>
        <p:sp>
          <p:nvSpPr>
            <p:cNvPr id="7" name="Oval 6"/>
            <p:cNvSpPr/>
            <p:nvPr/>
          </p:nvSpPr>
          <p:spPr>
            <a:xfrm>
              <a:off x="657030" y="3986785"/>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r>
                <a:rPr lang="en-US" sz="3000" b="1"/>
                <a:t>   </a:t>
              </a:r>
            </a:p>
          </p:txBody>
        </p:sp>
      </p:grpSp>
    </p:spTree>
    <p:extLst>
      <p:ext uri="{BB962C8B-B14F-4D97-AF65-F5344CB8AC3E}">
        <p14:creationId xmlns:p14="http://schemas.microsoft.com/office/powerpoint/2010/main" val="2579766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3"/>
          <p:cNvPicPr>
            <a:picLocks noChangeAspect="1"/>
          </p:cNvPicPr>
          <p:nvPr/>
        </p:nvPicPr>
        <p:blipFill>
          <a:blip r:embed="rId2"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grpSp>
        <p:nvGrpSpPr>
          <p:cNvPr id="3" name="组合 14"/>
          <p:cNvGrpSpPr/>
          <p:nvPr/>
        </p:nvGrpSpPr>
        <p:grpSpPr>
          <a:xfrm>
            <a:off x="503555" y="971951"/>
            <a:ext cx="10574020" cy="4993932"/>
            <a:chOff x="616" y="1274"/>
            <a:chExt cx="16652" cy="7203"/>
          </a:xfrm>
        </p:grpSpPr>
        <p:sp>
          <p:nvSpPr>
            <p:cNvPr id="4" name="矩形 10"/>
            <p:cNvSpPr/>
            <p:nvPr/>
          </p:nvSpPr>
          <p:spPr>
            <a:xfrm>
              <a:off x="1293" y="2040"/>
              <a:ext cx="15975" cy="6437"/>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descr="千库网_儿童节卡通植物装饰清新边框_元素编号12228134"/>
            <p:cNvPicPr>
              <a:picLocks noChangeAspect="1"/>
            </p:cNvPicPr>
            <p:nvPr/>
          </p:nvPicPr>
          <p:blipFill>
            <a:blip r:embed="rId3" cstate="screen">
              <a:extLst>
                <a:ext uri="{28A0092B-C50C-407E-A947-70E740481C1C}">
                  <a14:useLocalDpi xmlns:a14="http://schemas.microsoft.com/office/drawing/2010/main"/>
                </a:ext>
              </a:extLst>
            </a:blip>
            <a:srcRect l="59652" t="8308" r="1509" b="78239"/>
            <a:stretch>
              <a:fillRect/>
            </a:stretch>
          </p:blipFill>
          <p:spPr>
            <a:xfrm>
              <a:off x="616" y="1274"/>
              <a:ext cx="2156" cy="1121"/>
            </a:xfrm>
            <a:prstGeom prst="rect">
              <a:avLst/>
            </a:prstGeom>
          </p:spPr>
        </p:pic>
      </p:grpSp>
      <p:sp>
        <p:nvSpPr>
          <p:cNvPr id="6" name="TextBox 5"/>
          <p:cNvSpPr txBox="1"/>
          <p:nvPr/>
        </p:nvSpPr>
        <p:spPr>
          <a:xfrm>
            <a:off x="3962702" y="1478120"/>
            <a:ext cx="3770510" cy="830997"/>
          </a:xfrm>
          <a:prstGeom prst="rect">
            <a:avLst/>
          </a:prstGeom>
          <a:noFill/>
        </p:spPr>
        <p:txBody>
          <a:bodyPr wrap="square" rtlCol="0">
            <a:spAutoFit/>
          </a:bodyPr>
          <a:lstStyle/>
          <a:p>
            <a:pPr algn="ctr"/>
            <a:r>
              <a:rPr lang="en-US" sz="4800" b="1">
                <a:solidFill>
                  <a:schemeClr val="accent6">
                    <a:lumMod val="75000"/>
                  </a:schemeClr>
                </a:solidFill>
                <a:latin typeface="Cambria" panose="02040503050406030204" pitchFamily="18" charset="0"/>
                <a:ea typeface="Cambria" panose="02040503050406030204" pitchFamily="18" charset="0"/>
              </a:rPr>
              <a:t>KẾT LUẬN</a:t>
            </a:r>
          </a:p>
        </p:txBody>
      </p:sp>
      <p:sp>
        <p:nvSpPr>
          <p:cNvPr id="7" name="TextBox 6"/>
          <p:cNvSpPr txBox="1"/>
          <p:nvPr/>
        </p:nvSpPr>
        <p:spPr>
          <a:xfrm>
            <a:off x="1062501" y="2210915"/>
            <a:ext cx="9805796" cy="3170099"/>
          </a:xfrm>
          <a:prstGeom prst="rect">
            <a:avLst/>
          </a:prstGeom>
          <a:noFill/>
        </p:spPr>
        <p:txBody>
          <a:bodyPr wrap="square" rtlCol="0">
            <a:spAutoFit/>
          </a:bodyPr>
          <a:lstStyle/>
          <a:p>
            <a:pPr algn="just"/>
            <a:r>
              <a:rPr lang="en-US" sz="4000" b="1">
                <a:solidFill>
                  <a:schemeClr val="accent3">
                    <a:lumMod val="50000"/>
                  </a:schemeClr>
                </a:solidFill>
                <a:latin typeface="Cambria" panose="02040503050406030204" pitchFamily="18" charset="0"/>
                <a:ea typeface="Cambria" panose="02040503050406030204" pitchFamily="18" charset="0"/>
              </a:rPr>
              <a:t>  </a:t>
            </a:r>
            <a:r>
              <a:rPr lang="en-US" sz="4000" b="1">
                <a:solidFill>
                  <a:srgbClr val="0070C0"/>
                </a:solidFill>
                <a:latin typeface="Cambria" panose="02040503050406030204" pitchFamily="18" charset="0"/>
                <a:ea typeface="Cambria" panose="02040503050406030204" pitchFamily="18" charset="0"/>
              </a:rPr>
              <a:t>Đoạn văn thường gồm 3 phần: </a:t>
            </a:r>
            <a:r>
              <a:rPr lang="en-US" sz="4000" b="1">
                <a:solidFill>
                  <a:schemeClr val="accent3">
                    <a:lumMod val="50000"/>
                  </a:schemeClr>
                </a:solidFill>
                <a:latin typeface="Cambria" panose="02040503050406030204" pitchFamily="18" charset="0"/>
                <a:ea typeface="Cambria" panose="02040503050406030204" pitchFamily="18" charset="0"/>
              </a:rPr>
              <a:t>phần mở đầu, phần triển khai và phần kết thúc. Khi viết, ta lưu ý mỗi phần sẽ có nội dung tương ứng và có chứa từ ngữ biểu đạt tình cảm, cảm xúc.</a:t>
            </a:r>
          </a:p>
        </p:txBody>
      </p:sp>
    </p:spTree>
    <p:extLst>
      <p:ext uri="{BB962C8B-B14F-4D97-AF65-F5344CB8AC3E}">
        <p14:creationId xmlns:p14="http://schemas.microsoft.com/office/powerpoint/2010/main" val="3636672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427" y="594997"/>
            <a:ext cx="10703588" cy="1200329"/>
          </a:xfrm>
          <a:prstGeom prst="rect">
            <a:avLst/>
          </a:prstGeom>
          <a:noFill/>
        </p:spPr>
        <p:txBody>
          <a:bodyPr wrap="square" rtlCol="0">
            <a:spAutoFit/>
          </a:bodyPr>
          <a:lstStyle/>
          <a:p>
            <a:pPr algn="just"/>
            <a:r>
              <a:rPr lang="en-US" sz="3600" b="1">
                <a:solidFill>
                  <a:schemeClr val="accent3">
                    <a:lumMod val="50000"/>
                  </a:schemeClr>
                </a:solidFill>
                <a:latin typeface="Cambria" panose="02040503050406030204" pitchFamily="18" charset="0"/>
                <a:ea typeface="Cambria" panose="02040503050406030204" pitchFamily="18" charset="0"/>
              </a:rPr>
              <a:t>2. </a:t>
            </a:r>
            <a:r>
              <a:rPr lang="vi-VN" sz="3600" b="1">
                <a:solidFill>
                  <a:schemeClr val="accent3">
                    <a:lumMod val="50000"/>
                  </a:schemeClr>
                </a:solidFill>
                <a:latin typeface="Cambria" panose="02040503050406030204" pitchFamily="18" charset="0"/>
                <a:ea typeface="Cambria" panose="02040503050406030204" pitchFamily="18" charset="0"/>
              </a:rPr>
              <a:t>Trao đổi về những điểm cần lưu ý khi viết đoạn văn nêu tình cảm, cảm xúc.</a:t>
            </a:r>
            <a:endParaRPr lang="en-US" sz="3600" b="1">
              <a:solidFill>
                <a:schemeClr val="accent3">
                  <a:lumMod val="50000"/>
                </a:schemeClr>
              </a:solidFill>
              <a:latin typeface="Cambria" panose="02040503050406030204" pitchFamily="18" charset="0"/>
              <a:ea typeface="Cambria" panose="02040503050406030204" pitchFamily="18" charset="0"/>
            </a:endParaRPr>
          </a:p>
        </p:txBody>
      </p:sp>
      <p:sp>
        <p:nvSpPr>
          <p:cNvPr id="3" name="TextBox 2"/>
          <p:cNvSpPr txBox="1"/>
          <p:nvPr/>
        </p:nvSpPr>
        <p:spPr>
          <a:xfrm>
            <a:off x="927427" y="1795326"/>
            <a:ext cx="1763486" cy="646331"/>
          </a:xfrm>
          <a:prstGeom prst="rect">
            <a:avLst/>
          </a:prstGeom>
          <a:noFill/>
        </p:spPr>
        <p:txBody>
          <a:bodyPr wrap="square" rtlCol="0">
            <a:spAutoFit/>
          </a:bodyPr>
          <a:lstStyle/>
          <a:p>
            <a:r>
              <a:rPr lang="en-US" sz="3600" b="1">
                <a:solidFill>
                  <a:schemeClr val="accent6">
                    <a:lumMod val="75000"/>
                  </a:schemeClr>
                </a:solidFill>
                <a:latin typeface="Cambria" panose="02040503050406030204" pitchFamily="18" charset="0"/>
                <a:ea typeface="Cambria" panose="02040503050406030204" pitchFamily="18" charset="0"/>
              </a:rPr>
              <a:t>Gợi ý:</a:t>
            </a:r>
          </a:p>
        </p:txBody>
      </p:sp>
      <p:sp>
        <p:nvSpPr>
          <p:cNvPr id="4" name="TextBox 3"/>
          <p:cNvSpPr txBox="1"/>
          <p:nvPr/>
        </p:nvSpPr>
        <p:spPr>
          <a:xfrm>
            <a:off x="796834" y="2441657"/>
            <a:ext cx="10698479" cy="3016210"/>
          </a:xfrm>
          <a:prstGeom prst="rect">
            <a:avLst/>
          </a:prstGeom>
          <a:noFill/>
        </p:spPr>
        <p:txBody>
          <a:bodyPr wrap="square" rtlCol="0">
            <a:spAutoFit/>
          </a:bodyPr>
          <a:lstStyle/>
          <a:p>
            <a:pPr algn="just">
              <a:spcBef>
                <a:spcPts val="600"/>
              </a:spcBef>
            </a:pPr>
            <a:r>
              <a:rPr lang="vi-VN" sz="3600" b="1">
                <a:solidFill>
                  <a:srgbClr val="002060"/>
                </a:solidFill>
                <a:latin typeface="Cambria" panose="02040503050406030204" pitchFamily="18" charset="0"/>
                <a:ea typeface="Cambria" panose="02040503050406030204" pitchFamily="18" charset="0"/>
              </a:rPr>
              <a:t>- Đoạn văn nêu tình cảm, cảm xúc thường có mấy phần? Đó là những phần nào?</a:t>
            </a:r>
          </a:p>
          <a:p>
            <a:pPr algn="just">
              <a:spcBef>
                <a:spcPts val="600"/>
              </a:spcBef>
            </a:pPr>
            <a:r>
              <a:rPr lang="vi-VN" sz="3600" b="1">
                <a:solidFill>
                  <a:srgbClr val="002060"/>
                </a:solidFill>
                <a:latin typeface="Cambria" panose="02040503050406030204" pitchFamily="18" charset="0"/>
                <a:ea typeface="Cambria" panose="02040503050406030204" pitchFamily="18" charset="0"/>
              </a:rPr>
              <a:t>- Nội dung chính của mỗi phần là gì?</a:t>
            </a:r>
          </a:p>
          <a:p>
            <a:pPr algn="just">
              <a:spcBef>
                <a:spcPts val="600"/>
              </a:spcBef>
            </a:pPr>
            <a:r>
              <a:rPr lang="vi-VN" sz="3600" b="1">
                <a:solidFill>
                  <a:srgbClr val="002060"/>
                </a:solidFill>
                <a:latin typeface="Cambria" panose="02040503050406030204" pitchFamily="18" charset="0"/>
                <a:ea typeface="Cambria" panose="02040503050406030204" pitchFamily="18" charset="0"/>
              </a:rPr>
              <a:t>- Người viết có thể biểu lộ tình cảm, cảm xúc bằng những cách nào?</a:t>
            </a:r>
          </a:p>
        </p:txBody>
      </p:sp>
    </p:spTree>
    <p:extLst>
      <p:ext uri="{BB962C8B-B14F-4D97-AF65-F5344CB8AC3E}">
        <p14:creationId xmlns:p14="http://schemas.microsoft.com/office/powerpoint/2010/main" val="2539185564"/>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1337" y="508354"/>
            <a:ext cx="10698479" cy="1200329"/>
          </a:xfrm>
          <a:prstGeom prst="rect">
            <a:avLst/>
          </a:prstGeom>
          <a:noFill/>
        </p:spPr>
        <p:txBody>
          <a:bodyPr wrap="square" rtlCol="0">
            <a:spAutoFit/>
          </a:bodyPr>
          <a:lstStyle/>
          <a:p>
            <a:pPr algn="just">
              <a:spcBef>
                <a:spcPts val="600"/>
              </a:spcBef>
            </a:pPr>
            <a:r>
              <a:rPr lang="vi-VN" sz="3600" b="1">
                <a:solidFill>
                  <a:srgbClr val="002060"/>
                </a:solidFill>
                <a:latin typeface="Cambria" panose="02040503050406030204" pitchFamily="18" charset="0"/>
                <a:ea typeface="Cambria" panose="02040503050406030204" pitchFamily="18" charset="0"/>
              </a:rPr>
              <a:t>- Đoạn văn nêu tình cảm, cảm xúc thường có mấy phần? Đó là những phần nào?</a:t>
            </a:r>
          </a:p>
        </p:txBody>
      </p:sp>
      <p:sp>
        <p:nvSpPr>
          <p:cNvPr id="5" name="TextBox 4"/>
          <p:cNvSpPr txBox="1"/>
          <p:nvPr/>
        </p:nvSpPr>
        <p:spPr>
          <a:xfrm>
            <a:off x="705393" y="1708683"/>
            <a:ext cx="11090366" cy="646331"/>
          </a:xfrm>
          <a:prstGeom prst="rect">
            <a:avLst/>
          </a:prstGeom>
          <a:noFill/>
        </p:spPr>
        <p:txBody>
          <a:bodyPr wrap="square" rtlCol="0">
            <a:spAutoFit/>
          </a:bodyPr>
          <a:lstStyle/>
          <a:p>
            <a:pPr algn="just">
              <a:spcBef>
                <a:spcPts val="600"/>
              </a:spcBef>
            </a:pPr>
            <a:r>
              <a:rPr lang="vi-VN" sz="3600" b="1">
                <a:solidFill>
                  <a:schemeClr val="accent6">
                    <a:lumMod val="75000"/>
                  </a:schemeClr>
                </a:solidFill>
                <a:latin typeface="Cambria" panose="02040503050406030204" pitchFamily="18" charset="0"/>
                <a:ea typeface="Cambria" panose="02040503050406030204" pitchFamily="18" charset="0"/>
              </a:rPr>
              <a:t>Đoạn văn nêu tình cảm, cảm xúc thường có </a:t>
            </a:r>
            <a:r>
              <a:rPr lang="en-US" sz="3600" b="1">
                <a:solidFill>
                  <a:schemeClr val="accent6">
                    <a:lumMod val="75000"/>
                  </a:schemeClr>
                </a:solidFill>
                <a:latin typeface="Cambria" panose="02040503050406030204" pitchFamily="18" charset="0"/>
                <a:ea typeface="Cambria" panose="02040503050406030204" pitchFamily="18" charset="0"/>
              </a:rPr>
              <a:t>3 phần. </a:t>
            </a:r>
            <a:endParaRPr lang="vi-VN" sz="3600" b="1">
              <a:solidFill>
                <a:schemeClr val="accent6">
                  <a:lumMod val="75000"/>
                </a:schemeClr>
              </a:solidFill>
              <a:latin typeface="Cambria" panose="02040503050406030204" pitchFamily="18" charset="0"/>
              <a:ea typeface="Cambria" panose="02040503050406030204" pitchFamily="18" charset="0"/>
            </a:endParaRPr>
          </a:p>
        </p:txBody>
      </p:sp>
      <p:sp>
        <p:nvSpPr>
          <p:cNvPr id="7" name="Flowchart: Alternate Process 6"/>
          <p:cNvSpPr/>
          <p:nvPr/>
        </p:nvSpPr>
        <p:spPr>
          <a:xfrm>
            <a:off x="721767" y="3493405"/>
            <a:ext cx="2061482" cy="752021"/>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Mở đầu</a:t>
            </a:r>
          </a:p>
        </p:txBody>
      </p:sp>
      <p:sp>
        <p:nvSpPr>
          <p:cNvPr id="8" name="Flowchart: Terminator 7"/>
          <p:cNvSpPr/>
          <p:nvPr/>
        </p:nvSpPr>
        <p:spPr>
          <a:xfrm>
            <a:off x="937302" y="2548890"/>
            <a:ext cx="1630412" cy="640080"/>
          </a:xfrm>
          <a:prstGeom prst="flowChartTermina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Phần </a:t>
            </a:r>
          </a:p>
        </p:txBody>
      </p:sp>
      <p:sp>
        <p:nvSpPr>
          <p:cNvPr id="10" name="Flowchart: Alternate Process 9"/>
          <p:cNvSpPr/>
          <p:nvPr/>
        </p:nvSpPr>
        <p:spPr>
          <a:xfrm>
            <a:off x="692330" y="4458288"/>
            <a:ext cx="2061482" cy="705395"/>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Triển khai</a:t>
            </a:r>
          </a:p>
        </p:txBody>
      </p:sp>
      <p:sp>
        <p:nvSpPr>
          <p:cNvPr id="11" name="Flowchart: Alternate Process 10"/>
          <p:cNvSpPr/>
          <p:nvPr/>
        </p:nvSpPr>
        <p:spPr>
          <a:xfrm>
            <a:off x="692329" y="5383982"/>
            <a:ext cx="2061482" cy="794749"/>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Kết thúc</a:t>
            </a:r>
          </a:p>
        </p:txBody>
      </p:sp>
    </p:spTree>
    <p:extLst>
      <p:ext uri="{BB962C8B-B14F-4D97-AF65-F5344CB8AC3E}">
        <p14:creationId xmlns:p14="http://schemas.microsoft.com/office/powerpoint/2010/main" val="3097992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93521" y="720311"/>
            <a:ext cx="9845039" cy="707886"/>
          </a:xfrm>
          <a:prstGeom prst="rect">
            <a:avLst/>
          </a:prstGeom>
          <a:noFill/>
        </p:spPr>
        <p:txBody>
          <a:bodyPr wrap="square" rtlCol="0">
            <a:spAutoFit/>
          </a:bodyPr>
          <a:lstStyle/>
          <a:p>
            <a:pPr algn="just">
              <a:spcBef>
                <a:spcPts val="600"/>
              </a:spcBef>
            </a:pPr>
            <a:r>
              <a:rPr lang="vi-VN" sz="4000" b="1">
                <a:solidFill>
                  <a:srgbClr val="002060"/>
                </a:solidFill>
                <a:latin typeface="Cambria" panose="02040503050406030204" pitchFamily="18" charset="0"/>
                <a:ea typeface="Cambria" panose="02040503050406030204" pitchFamily="18" charset="0"/>
              </a:rPr>
              <a:t>- Nội dung chính của mỗi phần là gì?</a:t>
            </a:r>
          </a:p>
        </p:txBody>
      </p:sp>
      <p:sp>
        <p:nvSpPr>
          <p:cNvPr id="9" name="Flowchart: Terminator 8"/>
          <p:cNvSpPr/>
          <p:nvPr/>
        </p:nvSpPr>
        <p:spPr>
          <a:xfrm>
            <a:off x="5956388" y="2052501"/>
            <a:ext cx="2542630" cy="64008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Nội dung</a:t>
            </a:r>
          </a:p>
        </p:txBody>
      </p:sp>
      <p:grpSp>
        <p:nvGrpSpPr>
          <p:cNvPr id="3" name="Group 2"/>
          <p:cNvGrpSpPr/>
          <p:nvPr/>
        </p:nvGrpSpPr>
        <p:grpSpPr>
          <a:xfrm>
            <a:off x="705392" y="2052501"/>
            <a:ext cx="2090920" cy="4165421"/>
            <a:chOff x="692329" y="2548890"/>
            <a:chExt cx="2090920" cy="4165421"/>
          </a:xfrm>
        </p:grpSpPr>
        <p:sp>
          <p:nvSpPr>
            <p:cNvPr id="7" name="Flowchart: Alternate Process 6"/>
            <p:cNvSpPr/>
            <p:nvPr/>
          </p:nvSpPr>
          <p:spPr>
            <a:xfrm>
              <a:off x="721767" y="3493405"/>
              <a:ext cx="2061482" cy="752021"/>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Mở đầu</a:t>
              </a:r>
            </a:p>
          </p:txBody>
        </p:sp>
        <p:sp>
          <p:nvSpPr>
            <p:cNvPr id="8" name="Flowchart: Terminator 7"/>
            <p:cNvSpPr/>
            <p:nvPr/>
          </p:nvSpPr>
          <p:spPr>
            <a:xfrm>
              <a:off x="937302" y="2548890"/>
              <a:ext cx="1630412" cy="640080"/>
            </a:xfrm>
            <a:prstGeom prst="flowChartTermina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Phần </a:t>
              </a:r>
            </a:p>
          </p:txBody>
        </p:sp>
        <p:sp>
          <p:nvSpPr>
            <p:cNvPr id="10" name="Flowchart: Alternate Process 9"/>
            <p:cNvSpPr/>
            <p:nvPr/>
          </p:nvSpPr>
          <p:spPr>
            <a:xfrm>
              <a:off x="692330" y="4758737"/>
              <a:ext cx="2061482" cy="705395"/>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Triển khai</a:t>
              </a:r>
            </a:p>
          </p:txBody>
        </p:sp>
        <p:sp>
          <p:nvSpPr>
            <p:cNvPr id="11" name="Flowchart: Alternate Process 10"/>
            <p:cNvSpPr/>
            <p:nvPr/>
          </p:nvSpPr>
          <p:spPr>
            <a:xfrm>
              <a:off x="692329" y="5919562"/>
              <a:ext cx="2061482" cy="794749"/>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Kết thúc</a:t>
              </a:r>
            </a:p>
          </p:txBody>
        </p:sp>
      </p:grpSp>
      <p:sp>
        <p:nvSpPr>
          <p:cNvPr id="12" name="Flowchart: Alternate Process 11"/>
          <p:cNvSpPr/>
          <p:nvPr/>
        </p:nvSpPr>
        <p:spPr>
          <a:xfrm>
            <a:off x="3955276" y="2860628"/>
            <a:ext cx="7644541" cy="1062083"/>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a:solidFill>
                  <a:schemeClr val="tx1"/>
                </a:solidFill>
                <a:latin typeface="Cambria" panose="02040503050406030204" pitchFamily="18" charset="0"/>
                <a:ea typeface="Cambria" panose="02040503050406030204" pitchFamily="18" charset="0"/>
              </a:rPr>
              <a:t>Giới thiệu người sẽ thể hiện tình cảm, cảm xúc là ai?</a:t>
            </a:r>
            <a:endParaRPr lang="en-US" sz="4400" b="1">
              <a:solidFill>
                <a:schemeClr val="tx1"/>
              </a:solidFill>
              <a:latin typeface="Cambria" panose="02040503050406030204" pitchFamily="18" charset="0"/>
              <a:ea typeface="Cambria" panose="02040503050406030204" pitchFamily="18" charset="0"/>
            </a:endParaRPr>
          </a:p>
        </p:txBody>
      </p:sp>
      <p:sp>
        <p:nvSpPr>
          <p:cNvPr id="13" name="Flowchart: Alternate Process 12"/>
          <p:cNvSpPr/>
          <p:nvPr/>
        </p:nvSpPr>
        <p:spPr>
          <a:xfrm>
            <a:off x="3925839" y="4027215"/>
            <a:ext cx="7673978" cy="1262612"/>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a:solidFill>
                  <a:schemeClr val="tx1"/>
                </a:solidFill>
                <a:latin typeface="Cambria" panose="02040503050406030204" pitchFamily="18" charset="0"/>
                <a:ea typeface="Cambria" panose="02040503050406030204" pitchFamily="18" charset="0"/>
              </a:rPr>
              <a:t>Nêu những kỉ niệm gắn bó, thân thiết với người đó và tình cảm dành cho họ.</a:t>
            </a:r>
            <a:endParaRPr lang="en-US" sz="4400" b="1">
              <a:solidFill>
                <a:schemeClr val="tx1"/>
              </a:solidFill>
              <a:latin typeface="Cambria" panose="02040503050406030204" pitchFamily="18" charset="0"/>
              <a:ea typeface="Cambria" panose="02040503050406030204" pitchFamily="18" charset="0"/>
            </a:endParaRPr>
          </a:p>
        </p:txBody>
      </p:sp>
      <p:sp>
        <p:nvSpPr>
          <p:cNvPr id="14" name="Flowchart: Alternate Process 13"/>
          <p:cNvSpPr/>
          <p:nvPr/>
        </p:nvSpPr>
        <p:spPr>
          <a:xfrm>
            <a:off x="3955276" y="5420456"/>
            <a:ext cx="7644541" cy="1003754"/>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Cambria" panose="02040503050406030204" pitchFamily="18" charset="0"/>
                <a:ea typeface="Cambria" panose="02040503050406030204" pitchFamily="18" charset="0"/>
              </a:rPr>
              <a:t>Khẳng định tình cảm bền chặt với họ.</a:t>
            </a:r>
            <a:endParaRPr lang="en-US" sz="4400" b="1">
              <a:solidFill>
                <a:schemeClr val="tx1"/>
              </a:solidFill>
              <a:latin typeface="Cambria" panose="02040503050406030204" pitchFamily="18" charset="0"/>
              <a:ea typeface="Cambria" panose="02040503050406030204" pitchFamily="18" charset="0"/>
            </a:endParaRPr>
          </a:p>
        </p:txBody>
      </p:sp>
      <p:cxnSp>
        <p:nvCxnSpPr>
          <p:cNvPr id="15" name="Straight Arrow Connector 14"/>
          <p:cNvCxnSpPr/>
          <p:nvPr/>
        </p:nvCxnSpPr>
        <p:spPr>
          <a:xfrm flipV="1">
            <a:off x="2796312" y="3404733"/>
            <a:ext cx="1158964" cy="4673"/>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757123" y="4658521"/>
            <a:ext cx="1158964" cy="4673"/>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766874" y="5907636"/>
            <a:ext cx="1158964" cy="4673"/>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394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3588" y="573669"/>
            <a:ext cx="10698479" cy="1323439"/>
          </a:xfrm>
          <a:prstGeom prst="rect">
            <a:avLst/>
          </a:prstGeom>
          <a:noFill/>
        </p:spPr>
        <p:txBody>
          <a:bodyPr wrap="square" rtlCol="0">
            <a:spAutoFit/>
          </a:bodyPr>
          <a:lstStyle/>
          <a:p>
            <a:pPr algn="just">
              <a:spcBef>
                <a:spcPts val="600"/>
              </a:spcBef>
            </a:pPr>
            <a:r>
              <a:rPr lang="vi-VN" sz="4000" b="1">
                <a:solidFill>
                  <a:schemeClr val="accent3">
                    <a:lumMod val="50000"/>
                  </a:schemeClr>
                </a:solidFill>
                <a:latin typeface="Cambria" panose="02040503050406030204" pitchFamily="18" charset="0"/>
                <a:ea typeface="Cambria" panose="02040503050406030204" pitchFamily="18" charset="0"/>
              </a:rPr>
              <a:t>- Người viết có thể biểu lộ tình cảm, cảm xúc bằng những cách nào?</a:t>
            </a:r>
          </a:p>
        </p:txBody>
      </p:sp>
      <p:sp>
        <p:nvSpPr>
          <p:cNvPr id="3" name="TextBox 2"/>
          <p:cNvSpPr txBox="1"/>
          <p:nvPr/>
        </p:nvSpPr>
        <p:spPr>
          <a:xfrm>
            <a:off x="718458" y="2124145"/>
            <a:ext cx="10933609" cy="2554545"/>
          </a:xfrm>
          <a:prstGeom prst="rect">
            <a:avLst/>
          </a:prstGeom>
          <a:noFill/>
        </p:spPr>
        <p:txBody>
          <a:bodyPr wrap="square" rtlCol="0">
            <a:spAutoFit/>
          </a:bodyPr>
          <a:lstStyle/>
          <a:p>
            <a:pPr algn="just">
              <a:spcBef>
                <a:spcPts val="600"/>
              </a:spcBef>
            </a:pPr>
            <a:r>
              <a:rPr lang="vi-VN" sz="4000" b="1">
                <a:solidFill>
                  <a:srgbClr val="C00000"/>
                </a:solidFill>
                <a:latin typeface="Cambria" panose="02040503050406030204" pitchFamily="18" charset="0"/>
                <a:ea typeface="Cambria" panose="02040503050406030204" pitchFamily="18" charset="0"/>
              </a:rPr>
              <a:t>Người viết có thể biểu lộ tình cảm, cảm xúc bằng những cách: </a:t>
            </a:r>
            <a:r>
              <a:rPr lang="vi-VN" sz="4000" b="1">
                <a:solidFill>
                  <a:schemeClr val="accent6">
                    <a:lumMod val="75000"/>
                  </a:schemeClr>
                </a:solidFill>
                <a:latin typeface="Cambria" panose="02040503050406030204" pitchFamily="18" charset="0"/>
                <a:ea typeface="Cambria" panose="02040503050406030204" pitchFamily="18" charset="0"/>
              </a:rPr>
              <a:t>nêu tình cảm, cảm xúc đó là gì, được biểu hiện ra sao, thông qua những kỉ niệm nào,....</a:t>
            </a:r>
            <a:endParaRPr lang="vi-VN" sz="6600" b="1">
              <a:solidFill>
                <a:schemeClr val="accent6">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7535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3"/>
          <p:cNvPicPr>
            <a:picLocks noChangeAspect="1"/>
          </p:cNvPicPr>
          <p:nvPr/>
        </p:nvPicPr>
        <p:blipFill>
          <a:blip r:embed="rId2"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grpSp>
        <p:nvGrpSpPr>
          <p:cNvPr id="3" name="组合 14"/>
          <p:cNvGrpSpPr/>
          <p:nvPr/>
        </p:nvGrpSpPr>
        <p:grpSpPr>
          <a:xfrm>
            <a:off x="503555" y="971951"/>
            <a:ext cx="10574020" cy="4993932"/>
            <a:chOff x="616" y="1274"/>
            <a:chExt cx="16652" cy="7203"/>
          </a:xfrm>
        </p:grpSpPr>
        <p:sp>
          <p:nvSpPr>
            <p:cNvPr id="4" name="矩形 10"/>
            <p:cNvSpPr/>
            <p:nvPr/>
          </p:nvSpPr>
          <p:spPr>
            <a:xfrm>
              <a:off x="1293" y="2040"/>
              <a:ext cx="15975" cy="6437"/>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descr="千库网_儿童节卡通植物装饰清新边框_元素编号12228134"/>
            <p:cNvPicPr>
              <a:picLocks noChangeAspect="1"/>
            </p:cNvPicPr>
            <p:nvPr/>
          </p:nvPicPr>
          <p:blipFill>
            <a:blip r:embed="rId3" cstate="screen">
              <a:extLst>
                <a:ext uri="{28A0092B-C50C-407E-A947-70E740481C1C}">
                  <a14:useLocalDpi xmlns:a14="http://schemas.microsoft.com/office/drawing/2010/main"/>
                </a:ext>
              </a:extLst>
            </a:blip>
            <a:srcRect l="59652" t="8308" r="1509" b="78239"/>
            <a:stretch>
              <a:fillRect/>
            </a:stretch>
          </p:blipFill>
          <p:spPr>
            <a:xfrm>
              <a:off x="616" y="1274"/>
              <a:ext cx="2156" cy="1121"/>
            </a:xfrm>
            <a:prstGeom prst="rect">
              <a:avLst/>
            </a:prstGeom>
          </p:spPr>
        </p:pic>
      </p:grpSp>
      <p:sp>
        <p:nvSpPr>
          <p:cNvPr id="6" name="TextBox 5"/>
          <p:cNvSpPr txBox="1"/>
          <p:nvPr/>
        </p:nvSpPr>
        <p:spPr>
          <a:xfrm>
            <a:off x="3962702" y="1478120"/>
            <a:ext cx="3770510" cy="830997"/>
          </a:xfrm>
          <a:prstGeom prst="rect">
            <a:avLst/>
          </a:prstGeom>
          <a:noFill/>
        </p:spPr>
        <p:txBody>
          <a:bodyPr wrap="square" rtlCol="0">
            <a:spAutoFit/>
          </a:bodyPr>
          <a:lstStyle/>
          <a:p>
            <a:pPr algn="ctr"/>
            <a:r>
              <a:rPr lang="en-US" sz="4800" b="1">
                <a:solidFill>
                  <a:schemeClr val="accent6">
                    <a:lumMod val="75000"/>
                  </a:schemeClr>
                </a:solidFill>
                <a:latin typeface="Cambria" panose="02040503050406030204" pitchFamily="18" charset="0"/>
                <a:ea typeface="Cambria" panose="02040503050406030204" pitchFamily="18" charset="0"/>
              </a:rPr>
              <a:t>GHI NHỚ</a:t>
            </a:r>
          </a:p>
        </p:txBody>
      </p:sp>
      <p:sp>
        <p:nvSpPr>
          <p:cNvPr id="7" name="TextBox 6"/>
          <p:cNvSpPr txBox="1"/>
          <p:nvPr/>
        </p:nvSpPr>
        <p:spPr>
          <a:xfrm>
            <a:off x="1062501" y="2210915"/>
            <a:ext cx="9805796" cy="3170099"/>
          </a:xfrm>
          <a:prstGeom prst="rect">
            <a:avLst/>
          </a:prstGeom>
          <a:noFill/>
        </p:spPr>
        <p:txBody>
          <a:bodyPr wrap="square" rtlCol="0">
            <a:spAutoFit/>
          </a:bodyPr>
          <a:lstStyle/>
          <a:p>
            <a:pPr algn="just"/>
            <a:r>
              <a:rPr lang="en-US" sz="4000" b="1">
                <a:solidFill>
                  <a:schemeClr val="accent3">
                    <a:lumMod val="50000"/>
                  </a:schemeClr>
                </a:solidFill>
                <a:latin typeface="Cambria" panose="02040503050406030204" pitchFamily="18" charset="0"/>
                <a:ea typeface="Cambria" panose="02040503050406030204" pitchFamily="18" charset="0"/>
              </a:rPr>
              <a:t>  </a:t>
            </a:r>
            <a:r>
              <a:rPr lang="en-US" sz="4000" b="1">
                <a:solidFill>
                  <a:srgbClr val="0070C0"/>
                </a:solidFill>
                <a:latin typeface="Cambria" panose="02040503050406030204" pitchFamily="18" charset="0"/>
                <a:ea typeface="Cambria" panose="02040503050406030204" pitchFamily="18" charset="0"/>
              </a:rPr>
              <a:t>Viết đoạn văn nêu tình cảm, cảm xúc cần nêu được tình cảm, cảm xúc đó là gì và được biểu lộ như thế nào. Đoạn văn thường có 3 phần: mở đầu, triển khai, kết thúc</a:t>
            </a:r>
            <a:endParaRPr lang="en-US" sz="4000" b="1">
              <a:solidFill>
                <a:schemeClr val="accent3">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77796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2"/>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3" name="图片 4" descr="2"/>
          <p:cNvPicPr>
            <a:picLocks noChangeAspect="1"/>
          </p:cNvPicPr>
          <p:nvPr/>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4" name="图片 5" descr="2"/>
          <p:cNvPicPr>
            <a:picLocks noChangeAspect="1"/>
          </p:cNvPicPr>
          <p:nvPr/>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5" name="图片 6" descr="白板"/>
          <p:cNvPicPr>
            <a:picLocks noChangeAspect="1"/>
          </p:cNvPicPr>
          <p:nvPr/>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6" name="图片 8" descr="2"/>
          <p:cNvPicPr>
            <a:picLocks noChangeAspect="1"/>
          </p:cNvPicPr>
          <p:nvPr/>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7" name="图片 9" descr="千库网_儿童节卡通植物装饰清新边框_元素编号12228134"/>
          <p:cNvPicPr>
            <a:picLocks noChangeAspect="1"/>
          </p:cNvPicPr>
          <p:nvPr/>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8" name="图片 11" descr="千库网_儿童节卡通植物装饰清新边框_元素编号12228134"/>
          <p:cNvPicPr>
            <a:picLocks noChangeAspect="1"/>
          </p:cNvPicPr>
          <p:nvPr/>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9" name="文本框 62"/>
          <p:cNvSpPr txBox="1"/>
          <p:nvPr/>
        </p:nvSpPr>
        <p:spPr>
          <a:xfrm>
            <a:off x="3902075" y="4189095"/>
            <a:ext cx="1019810" cy="39878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汉仪旗黑-50简" panose="00020600040101010101" charset="-122"/>
              </a:rPr>
              <a:t>QIANKU</a:t>
            </a:r>
          </a:p>
        </p:txBody>
      </p:sp>
      <p:sp>
        <p:nvSpPr>
          <p:cNvPr id="10" name="椭圆 10"/>
          <p:cNvSpPr/>
          <p:nvPr/>
        </p:nvSpPr>
        <p:spPr>
          <a:xfrm>
            <a:off x="10559098" y="2078355"/>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等腰三角形 15"/>
          <p:cNvSpPr/>
          <p:nvPr/>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5" name="Picture 14"/>
          <p:cNvPicPr>
            <a:picLocks noChangeAspect="1"/>
          </p:cNvPicPr>
          <p:nvPr/>
        </p:nvPicPr>
        <p:blipFill>
          <a:blip r:embed="rId10"/>
          <a:stretch>
            <a:fillRect/>
          </a:stretch>
        </p:blipFill>
        <p:spPr>
          <a:xfrm>
            <a:off x="1231410" y="2118271"/>
            <a:ext cx="9327688" cy="2645893"/>
          </a:xfrm>
          <a:prstGeom prst="rect">
            <a:avLst/>
          </a:prstGeom>
        </p:spPr>
      </p:pic>
    </p:spTree>
    <p:extLst>
      <p:ext uri="{BB962C8B-B14F-4D97-AF65-F5344CB8AC3E}">
        <p14:creationId xmlns:p14="http://schemas.microsoft.com/office/powerpoint/2010/main" val="2420875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2"/>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3" name="图片 5" descr="2"/>
          <p:cNvPicPr>
            <a:picLocks noChangeAspect="1"/>
          </p:cNvPicPr>
          <p:nvPr/>
        </p:nvPicPr>
        <p:blipFill>
          <a:blip r:embed="rId4"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4" name="图片 8" descr="2"/>
          <p:cNvPicPr>
            <a:picLocks noChangeAspect="1"/>
          </p:cNvPicPr>
          <p:nvPr/>
        </p:nvPicPr>
        <p:blipFill>
          <a:blip r:embed="rId5"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grpSp>
        <p:nvGrpSpPr>
          <p:cNvPr id="5" name="组合 14"/>
          <p:cNvGrpSpPr/>
          <p:nvPr/>
        </p:nvGrpSpPr>
        <p:grpSpPr>
          <a:xfrm>
            <a:off x="248920" y="360450"/>
            <a:ext cx="11350625" cy="5605433"/>
            <a:chOff x="215" y="392"/>
            <a:chExt cx="17875" cy="8085"/>
          </a:xfrm>
        </p:grpSpPr>
        <p:sp>
          <p:nvSpPr>
            <p:cNvPr id="6" name="矩形 10"/>
            <p:cNvSpPr/>
            <p:nvPr/>
          </p:nvSpPr>
          <p:spPr>
            <a:xfrm>
              <a:off x="1293" y="1323"/>
              <a:ext cx="16797" cy="7154"/>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9" descr="千库网_儿童节卡通植物装饰清新边框_元素编号12228134"/>
            <p:cNvPicPr>
              <a:picLocks noChangeAspect="1"/>
            </p:cNvPicPr>
            <p:nvPr/>
          </p:nvPicPr>
          <p:blipFill>
            <a:blip r:embed="rId6" cstate="screen">
              <a:extLst>
                <a:ext uri="{28A0092B-C50C-407E-A947-70E740481C1C}">
                  <a14:useLocalDpi xmlns:a14="http://schemas.microsoft.com/office/drawing/2010/main"/>
                </a:ext>
              </a:extLst>
            </a:blip>
            <a:srcRect l="59652" t="8308" r="1509" b="78239"/>
            <a:stretch>
              <a:fillRect/>
            </a:stretch>
          </p:blipFill>
          <p:spPr>
            <a:xfrm>
              <a:off x="215" y="392"/>
              <a:ext cx="2156" cy="1121"/>
            </a:xfrm>
            <a:prstGeom prst="rect">
              <a:avLst/>
            </a:prstGeom>
          </p:spPr>
        </p:pic>
      </p:grpSp>
      <p:pic>
        <p:nvPicPr>
          <p:cNvPr id="17" name="图片 7" descr="3"/>
          <p:cNvPicPr>
            <a:picLocks noChangeAspect="1"/>
          </p:cNvPicPr>
          <p:nvPr/>
        </p:nvPicPr>
        <p:blipFill>
          <a:blip r:embed="rId7"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8" name="Picture 17">
            <a:extLst>
              <a:ext uri="{FF2B5EF4-FFF2-40B4-BE49-F238E27FC236}">
                <a16:creationId xmlns:a16="http://schemas.microsoft.com/office/drawing/2014/main" id="{B5D2DAB1-4E2B-D3BA-EEFF-36D06A6A162B}"/>
              </a:ext>
            </a:extLst>
          </p:cNvPr>
          <p:cNvPicPr>
            <a:picLocks noChangeAspect="1"/>
          </p:cNvPicPr>
          <p:nvPr/>
        </p:nvPicPr>
        <p:blipFill>
          <a:blip r:embed="rId8"/>
          <a:stretch>
            <a:fillRect/>
          </a:stretch>
        </p:blipFill>
        <p:spPr>
          <a:xfrm>
            <a:off x="2027450" y="65628"/>
            <a:ext cx="7655916" cy="1602577"/>
          </a:xfrm>
          <a:prstGeom prst="rect">
            <a:avLst/>
          </a:prstGeom>
        </p:spPr>
      </p:pic>
      <p:sp>
        <p:nvSpPr>
          <p:cNvPr id="19" name="TextBox 18"/>
          <p:cNvSpPr txBox="1"/>
          <p:nvPr/>
        </p:nvSpPr>
        <p:spPr>
          <a:xfrm>
            <a:off x="949642" y="2157986"/>
            <a:ext cx="10424160" cy="1708160"/>
          </a:xfrm>
          <a:prstGeom prst="rect">
            <a:avLst/>
          </a:prstGeom>
          <a:noFill/>
        </p:spPr>
        <p:txBody>
          <a:bodyPr wrap="square" rtlCol="0">
            <a:spAutoFit/>
          </a:bodyPr>
          <a:lstStyle/>
          <a:p>
            <a:pPr algn="just"/>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Nhận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biết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được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đoạn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văn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nêu</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tình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xúc</a:t>
            </a:r>
            <a:r>
              <a:rPr lang="en-US" sz="3500" dirty="0">
                <a:latin typeface="Cambria" panose="02040503050406030204" pitchFamily="18" charset="0"/>
                <a:ea typeface="Cambria" panose="02040503050406030204" pitchFamily="18" charset="0"/>
              </a:rPr>
              <a:t>. </a:t>
            </a:r>
          </a:p>
          <a:p>
            <a:pPr algn="just"/>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Biết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tìm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câu</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văn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nêu</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tình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xúc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đoạn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văn</a:t>
            </a:r>
            <a:r>
              <a:rPr lang="en-US" sz="3500" dirty="0" smtClean="0">
                <a:latin typeface="Cambria" panose="02040503050406030204" pitchFamily="18" charset="0"/>
                <a:ea typeface="Cambria" panose="02040503050406030204" pitchFamily="18" charset="0"/>
              </a:rPr>
              <a:t>.</a:t>
            </a:r>
            <a:endParaRPr lang="en-US" sz="3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5878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469640"/>
            <a:chOff x="816095" y="685731"/>
            <a:chExt cx="10636244" cy="1762048"/>
          </a:xfrm>
        </p:grpSpPr>
        <p:sp>
          <p:nvSpPr>
            <p:cNvPr id="3" name="Rounded Rectangle 2"/>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748379"/>
              <a:ext cx="10283483"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Viết 2 – 3 câu nêu tình cảm, cảm xúc của em về Hải Thượng Lãn Ông. </a:t>
              </a:r>
              <a:endParaRPr lang="en-US" sz="7200" b="1">
                <a:latin typeface="Cambria" panose="02040503050406030204" pitchFamily="18" charset="0"/>
                <a:ea typeface="Cambria" panose="02040503050406030204" pitchFamily="18" charset="0"/>
              </a:endParaRPr>
            </a:p>
          </p:txBody>
        </p:sp>
      </p:grpSp>
      <p:sp>
        <p:nvSpPr>
          <p:cNvPr id="5" name="TextBox 4"/>
          <p:cNvSpPr txBox="1"/>
          <p:nvPr/>
        </p:nvSpPr>
        <p:spPr>
          <a:xfrm>
            <a:off x="634753" y="2472172"/>
            <a:ext cx="10998926" cy="3416320"/>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     </a:t>
            </a:r>
            <a:r>
              <a:rPr lang="vi-VN" sz="3600">
                <a:solidFill>
                  <a:srgbClr val="002060"/>
                </a:solidFill>
                <a:latin typeface="Cambria" panose="02040503050406030204" pitchFamily="18" charset="0"/>
                <a:ea typeface="Cambria" panose="02040503050406030204" pitchFamily="18"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 </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2196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2"/>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3" name="图片 5" descr="2"/>
          <p:cNvPicPr>
            <a:picLocks noChangeAspect="1"/>
          </p:cNvPicPr>
          <p:nvPr/>
        </p:nvPicPr>
        <p:blipFill>
          <a:blip r:embed="rId4"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4" name="图片 8" descr="2"/>
          <p:cNvPicPr>
            <a:picLocks noChangeAspect="1"/>
          </p:cNvPicPr>
          <p:nvPr/>
        </p:nvPicPr>
        <p:blipFill>
          <a:blip r:embed="rId5"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grpSp>
        <p:nvGrpSpPr>
          <p:cNvPr id="5" name="组合 14"/>
          <p:cNvGrpSpPr/>
          <p:nvPr/>
        </p:nvGrpSpPr>
        <p:grpSpPr>
          <a:xfrm>
            <a:off x="248920" y="360450"/>
            <a:ext cx="11350625" cy="5605433"/>
            <a:chOff x="215" y="392"/>
            <a:chExt cx="17875" cy="8085"/>
          </a:xfrm>
        </p:grpSpPr>
        <p:sp>
          <p:nvSpPr>
            <p:cNvPr id="6" name="矩形 10"/>
            <p:cNvSpPr/>
            <p:nvPr/>
          </p:nvSpPr>
          <p:spPr>
            <a:xfrm>
              <a:off x="1293" y="1323"/>
              <a:ext cx="16797" cy="7154"/>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9" descr="千库网_儿童节卡通植物装饰清新边框_元素编号12228134"/>
            <p:cNvPicPr>
              <a:picLocks noChangeAspect="1"/>
            </p:cNvPicPr>
            <p:nvPr/>
          </p:nvPicPr>
          <p:blipFill>
            <a:blip r:embed="rId6" cstate="screen">
              <a:extLst>
                <a:ext uri="{28A0092B-C50C-407E-A947-70E740481C1C}">
                  <a14:useLocalDpi xmlns:a14="http://schemas.microsoft.com/office/drawing/2010/main"/>
                </a:ext>
              </a:extLst>
            </a:blip>
            <a:srcRect l="59652" t="8308" r="1509" b="78239"/>
            <a:stretch>
              <a:fillRect/>
            </a:stretch>
          </p:blipFill>
          <p:spPr>
            <a:xfrm>
              <a:off x="215" y="392"/>
              <a:ext cx="2156" cy="1121"/>
            </a:xfrm>
            <a:prstGeom prst="rect">
              <a:avLst/>
            </a:prstGeom>
          </p:spPr>
        </p:pic>
      </p:grpSp>
      <p:pic>
        <p:nvPicPr>
          <p:cNvPr id="17" name="图片 7" descr="3"/>
          <p:cNvPicPr>
            <a:picLocks noChangeAspect="1"/>
          </p:cNvPicPr>
          <p:nvPr/>
        </p:nvPicPr>
        <p:blipFill>
          <a:blip r:embed="rId7"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8" name="Picture 17">
            <a:extLst>
              <a:ext uri="{FF2B5EF4-FFF2-40B4-BE49-F238E27FC236}">
                <a16:creationId xmlns:a16="http://schemas.microsoft.com/office/drawing/2014/main" id="{B5D2DAB1-4E2B-D3BA-EEFF-36D06A6A162B}"/>
              </a:ext>
            </a:extLst>
          </p:cNvPr>
          <p:cNvPicPr>
            <a:picLocks noChangeAspect="1"/>
          </p:cNvPicPr>
          <p:nvPr/>
        </p:nvPicPr>
        <p:blipFill>
          <a:blip r:embed="rId8"/>
          <a:stretch>
            <a:fillRect/>
          </a:stretch>
        </p:blipFill>
        <p:spPr>
          <a:xfrm>
            <a:off x="2027450" y="65628"/>
            <a:ext cx="7655916" cy="1602577"/>
          </a:xfrm>
          <a:prstGeom prst="rect">
            <a:avLst/>
          </a:prstGeom>
        </p:spPr>
      </p:pic>
      <p:sp>
        <p:nvSpPr>
          <p:cNvPr id="19" name="TextBox 18"/>
          <p:cNvSpPr txBox="1"/>
          <p:nvPr/>
        </p:nvSpPr>
        <p:spPr>
          <a:xfrm>
            <a:off x="949642" y="2157986"/>
            <a:ext cx="10424160" cy="1708160"/>
          </a:xfrm>
          <a:prstGeom prst="rect">
            <a:avLst/>
          </a:prstGeom>
          <a:noFill/>
        </p:spPr>
        <p:txBody>
          <a:bodyPr wrap="square" rtlCol="0">
            <a:spAutoFit/>
          </a:bodyPr>
          <a:lstStyle/>
          <a:p>
            <a:pPr algn="just"/>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Nhận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biết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được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đoạn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văn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nêu</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tình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xúc</a:t>
            </a:r>
            <a:r>
              <a:rPr lang="en-US" sz="3500" dirty="0">
                <a:latin typeface="Cambria" panose="02040503050406030204" pitchFamily="18" charset="0"/>
                <a:ea typeface="Cambria" panose="02040503050406030204" pitchFamily="18" charset="0"/>
              </a:rPr>
              <a:t>. </a:t>
            </a:r>
          </a:p>
          <a:p>
            <a:pPr algn="just"/>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Biết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tìm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câu</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văn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nêu</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tình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xúc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đoạn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văn</a:t>
            </a:r>
            <a:r>
              <a:rPr lang="en-US" sz="3500" dirty="0" smtClean="0">
                <a:latin typeface="Cambria" panose="02040503050406030204" pitchFamily="18" charset="0"/>
                <a:ea typeface="Cambria" panose="02040503050406030204" pitchFamily="18" charset="0"/>
              </a:rPr>
              <a:t>.</a:t>
            </a:r>
            <a:endParaRPr lang="en-US" sz="3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0272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2"/>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3" name="图片 5" descr="2"/>
          <p:cNvPicPr>
            <a:picLocks noChangeAspect="1"/>
          </p:cNvPicPr>
          <p:nvPr/>
        </p:nvPicPr>
        <p:blipFill>
          <a:blip r:embed="rId4"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4" name="图片 8" descr="2"/>
          <p:cNvPicPr>
            <a:picLocks noChangeAspect="1"/>
          </p:cNvPicPr>
          <p:nvPr/>
        </p:nvPicPr>
        <p:blipFill>
          <a:blip r:embed="rId5"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grpSp>
        <p:nvGrpSpPr>
          <p:cNvPr id="5" name="组合 14"/>
          <p:cNvGrpSpPr/>
          <p:nvPr/>
        </p:nvGrpSpPr>
        <p:grpSpPr>
          <a:xfrm>
            <a:off x="2775313" y="1000472"/>
            <a:ext cx="7099935" cy="5031370"/>
            <a:chOff x="717" y="1180"/>
            <a:chExt cx="11181" cy="7257"/>
          </a:xfrm>
        </p:grpSpPr>
        <p:sp>
          <p:nvSpPr>
            <p:cNvPr id="6" name="矩形 10"/>
            <p:cNvSpPr/>
            <p:nvPr/>
          </p:nvSpPr>
          <p:spPr>
            <a:xfrm>
              <a:off x="717" y="2000"/>
              <a:ext cx="11181" cy="6437"/>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9" descr="千库网_儿童节卡通植物装饰清新边框_元素编号12228134"/>
            <p:cNvPicPr>
              <a:picLocks noChangeAspect="1"/>
            </p:cNvPicPr>
            <p:nvPr/>
          </p:nvPicPr>
          <p:blipFill>
            <a:blip r:embed="rId6" cstate="screen">
              <a:extLst>
                <a:ext uri="{28A0092B-C50C-407E-A947-70E740481C1C}">
                  <a14:useLocalDpi xmlns:a14="http://schemas.microsoft.com/office/drawing/2010/main"/>
                </a:ext>
              </a:extLst>
            </a:blip>
            <a:srcRect l="59652" t="8308" r="1509" b="78239"/>
            <a:stretch>
              <a:fillRect/>
            </a:stretch>
          </p:blipFill>
          <p:spPr>
            <a:xfrm>
              <a:off x="1727" y="1180"/>
              <a:ext cx="2156" cy="1121"/>
            </a:xfrm>
            <a:prstGeom prst="rect">
              <a:avLst/>
            </a:prstGeom>
          </p:spPr>
        </p:pic>
      </p:grpSp>
      <p:pic>
        <p:nvPicPr>
          <p:cNvPr id="17" name="图片 7" descr="3"/>
          <p:cNvPicPr>
            <a:picLocks noChangeAspect="1"/>
          </p:cNvPicPr>
          <p:nvPr/>
        </p:nvPicPr>
        <p:blipFill>
          <a:blip r:embed="rId7"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8" name="Picture 17"/>
          <p:cNvPicPr>
            <a:picLocks noChangeAspect="1"/>
          </p:cNvPicPr>
          <p:nvPr/>
        </p:nvPicPr>
        <p:blipFill>
          <a:blip r:embed="rId8"/>
          <a:stretch>
            <a:fillRect/>
          </a:stretch>
        </p:blipFill>
        <p:spPr>
          <a:xfrm>
            <a:off x="3760338" y="1569915"/>
            <a:ext cx="4292246" cy="1951631"/>
          </a:xfrm>
          <a:prstGeom prst="rect">
            <a:avLst/>
          </a:prstGeom>
        </p:spPr>
      </p:pic>
      <p:sp>
        <p:nvSpPr>
          <p:cNvPr id="19" name="TextBox 18">
            <a:extLst>
              <a:ext uri="{FF2B5EF4-FFF2-40B4-BE49-F238E27FC236}">
                <a16:creationId xmlns:a16="http://schemas.microsoft.com/office/drawing/2014/main" id="{A0C8EFDC-9F68-E142-3452-C4222B19AA14}"/>
              </a:ext>
            </a:extLst>
          </p:cNvPr>
          <p:cNvSpPr txBox="1"/>
          <p:nvPr/>
        </p:nvSpPr>
        <p:spPr>
          <a:xfrm>
            <a:off x="3031328" y="3434812"/>
            <a:ext cx="7413673" cy="1446550"/>
          </a:xfrm>
          <a:prstGeom prst="rect">
            <a:avLst/>
          </a:prstGeom>
          <a:noFill/>
        </p:spPr>
        <p:txBody>
          <a:bodyPr wrap="square">
            <a:spAutoFit/>
          </a:bodyPr>
          <a:lstStyle/>
          <a:p>
            <a:pPr algn="just"/>
            <a:r>
              <a:rPr lang="en-US" sz="4400" b="1">
                <a:solidFill>
                  <a:srgbClr val="008080"/>
                </a:solidFill>
                <a:latin typeface="Cambria" panose="02040503050406030204" pitchFamily="18" charset="0"/>
                <a:ea typeface="Cambria" panose="02040503050406030204" pitchFamily="18" charset="0"/>
              </a:rPr>
              <a:t>- Hoàn thành đoạn văn.</a:t>
            </a:r>
          </a:p>
          <a:p>
            <a:pPr algn="just"/>
            <a:r>
              <a:rPr lang="en-US" sz="4400" b="1" i="0">
                <a:solidFill>
                  <a:srgbClr val="008080"/>
                </a:solidFill>
                <a:effectLst/>
                <a:latin typeface="Cambria" panose="02040503050406030204" pitchFamily="18" charset="0"/>
                <a:ea typeface="Cambria" panose="02040503050406030204" pitchFamily="18" charset="0"/>
              </a:rPr>
              <a:t>- Chuẩn bị bài tiếp theo</a:t>
            </a:r>
            <a:endParaRPr lang="vi-VN" sz="80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6460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custDataLst>
              <p:tags r:id="rId2"/>
            </p:custDataLst>
          </p:nvPr>
        </p:nvPicPr>
        <p:blipFill>
          <a:blip r:embed="rId4"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5" name="图片 4" descr="2"/>
          <p:cNvPicPr>
            <a:picLocks noChangeAspect="1"/>
          </p:cNvPicPr>
          <p:nvPr/>
        </p:nvPicPr>
        <p:blipFill>
          <a:blip r:embed="rId5"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6" name="图片 5" descr="2"/>
          <p:cNvPicPr>
            <a:picLocks noChangeAspect="1"/>
          </p:cNvPicPr>
          <p:nvPr/>
        </p:nvPicPr>
        <p:blipFill>
          <a:blip r:embed="rId6"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7" name="图片 6" descr="白板"/>
          <p:cNvPicPr>
            <a:picLocks noChangeAspect="1"/>
          </p:cNvPicPr>
          <p:nvPr/>
        </p:nvPicPr>
        <p:blipFill>
          <a:blip r:embed="rId7" cstate="screen">
            <a:extLst>
              <a:ext uri="{28A0092B-C50C-407E-A947-70E740481C1C}">
                <a14:useLocalDpi xmlns:a14="http://schemas.microsoft.com/office/drawing/2010/main"/>
              </a:ext>
            </a:extLst>
          </a:blip>
          <a:srcRect l="3932" t="6683" r="4106" b="6126"/>
          <a:stretch>
            <a:fillRect/>
          </a:stretch>
        </p:blipFill>
        <p:spPr>
          <a:xfrm>
            <a:off x="692785" y="878840"/>
            <a:ext cx="10937875" cy="5100320"/>
          </a:xfrm>
          <a:prstGeom prst="rect">
            <a:avLst/>
          </a:prstGeom>
        </p:spPr>
      </p:pic>
      <p:pic>
        <p:nvPicPr>
          <p:cNvPr id="8" name="图片 7" descr="3"/>
          <p:cNvPicPr>
            <a:picLocks noChangeAspect="1"/>
          </p:cNvPicPr>
          <p:nvPr/>
        </p:nvPicPr>
        <p:blipFill>
          <a:blip r:embed="rId8"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9" name="图片 8" descr="2"/>
          <p:cNvPicPr>
            <a:picLocks noChangeAspect="1"/>
          </p:cNvPicPr>
          <p:nvPr/>
        </p:nvPicPr>
        <p:blipFill>
          <a:blip r:embed="rId9"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0" name="图片 9" descr="千库网_儿童节卡通植物装饰清新边框_元素编号12228134"/>
          <p:cNvPicPr>
            <a:picLocks noChangeAspect="1"/>
          </p:cNvPicPr>
          <p:nvPr/>
        </p:nvPicPr>
        <p:blipFill>
          <a:blip r:embed="rId10" cstate="screen">
            <a:extLst>
              <a:ext uri="{28A0092B-C50C-407E-A947-70E740481C1C}">
                <a14:useLocalDpi xmlns:a14="http://schemas.microsoft.com/office/drawing/2010/main"/>
              </a:ext>
            </a:extLst>
          </a:blip>
          <a:srcRect r="40325" b="78917"/>
          <a:stretch>
            <a:fillRect/>
          </a:stretch>
        </p:blipFill>
        <p:spPr>
          <a:xfrm>
            <a:off x="0" y="121920"/>
            <a:ext cx="3279140" cy="1738630"/>
          </a:xfrm>
          <a:prstGeom prst="rect">
            <a:avLst/>
          </a:prstGeom>
        </p:spPr>
      </p:pic>
      <p:pic>
        <p:nvPicPr>
          <p:cNvPr id="12" name="图片 11" descr="千库网_儿童节卡通植物装饰清新边框_元素编号12228134"/>
          <p:cNvPicPr>
            <a:picLocks noChangeAspect="1"/>
          </p:cNvPicPr>
          <p:nvPr/>
        </p:nvPicPr>
        <p:blipFill>
          <a:blip r:embed="rId11" cstate="screen">
            <a:extLst>
              <a:ext uri="{28A0092B-C50C-407E-A947-70E740481C1C}">
                <a14:useLocalDpi xmlns:a14="http://schemas.microsoft.com/office/drawing/2010/main"/>
              </a:ext>
            </a:extLst>
          </a:blip>
          <a:srcRect t="66585" r="107" b="282"/>
          <a:stretch>
            <a:fillRect/>
          </a:stretch>
        </p:blipFill>
        <p:spPr>
          <a:xfrm>
            <a:off x="4056380" y="4763770"/>
            <a:ext cx="4211320" cy="2094865"/>
          </a:xfrm>
          <a:prstGeom prst="rect">
            <a:avLst/>
          </a:prstGeom>
        </p:spPr>
      </p:pic>
      <p:pic>
        <p:nvPicPr>
          <p:cNvPr id="13" name="图片 12" descr="千库网_开学季笔返校学生背书包_元素编号12897046"/>
          <p:cNvPicPr>
            <a:picLocks noChangeAspect="1"/>
          </p:cNvPicPr>
          <p:nvPr/>
        </p:nvPicPr>
        <p:blipFill>
          <a:blip r:embed="rId12" cstate="screen">
            <a:extLst>
              <a:ext uri="{28A0092B-C50C-407E-A947-70E740481C1C}">
                <a14:useLocalDpi xmlns:a14="http://schemas.microsoft.com/office/drawing/2010/main"/>
              </a:ext>
            </a:extLst>
          </a:blip>
          <a:srcRect t="8254" r="13688"/>
          <a:stretch>
            <a:fillRect/>
          </a:stretch>
        </p:blipFill>
        <p:spPr>
          <a:xfrm>
            <a:off x="9258935" y="0"/>
            <a:ext cx="3075305" cy="2644775"/>
          </a:xfrm>
          <a:prstGeom prst="rect">
            <a:avLst/>
          </a:prstGeom>
        </p:spPr>
      </p:pic>
      <p:pic>
        <p:nvPicPr>
          <p:cNvPr id="17" name="Picture 16">
            <a:extLst>
              <a:ext uri="{FF2B5EF4-FFF2-40B4-BE49-F238E27FC236}">
                <a16:creationId xmlns:a16="http://schemas.microsoft.com/office/drawing/2014/main" id="{1D3A87FF-C857-1D60-7395-6723E607D688}"/>
              </a:ext>
            </a:extLst>
          </p:cNvPr>
          <p:cNvPicPr>
            <a:picLocks noChangeAspect="1"/>
          </p:cNvPicPr>
          <p:nvPr/>
        </p:nvPicPr>
        <p:blipFill>
          <a:blip r:embed="rId13"/>
          <a:stretch>
            <a:fillRect/>
          </a:stretch>
        </p:blipFill>
        <p:spPr>
          <a:xfrm>
            <a:off x="1329454" y="1686835"/>
            <a:ext cx="9141759" cy="3880057"/>
          </a:xfrm>
          <a:prstGeom prst="rect">
            <a:avLst/>
          </a:prstGeom>
        </p:spPr>
      </p:pic>
    </p:spTree>
    <p:custDataLst>
      <p:tags r:id="rId1"/>
    </p:custDataLst>
    <p:extLst>
      <p:ext uri="{BB962C8B-B14F-4D97-AF65-F5344CB8AC3E}">
        <p14:creationId xmlns:p14="http://schemas.microsoft.com/office/powerpoint/2010/main" val="1106776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2"/>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3" name="图片 4" descr="2"/>
          <p:cNvPicPr>
            <a:picLocks noChangeAspect="1"/>
          </p:cNvPicPr>
          <p:nvPr/>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4" name="图片 5" descr="2"/>
          <p:cNvPicPr>
            <a:picLocks noChangeAspect="1"/>
          </p:cNvPicPr>
          <p:nvPr/>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5" name="图片 6" descr="白板"/>
          <p:cNvPicPr>
            <a:picLocks noChangeAspect="1"/>
          </p:cNvPicPr>
          <p:nvPr/>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7" name="图片 9" descr="千库网_儿童节卡通植物装饰清新边框_元素编号12228134"/>
          <p:cNvPicPr>
            <a:picLocks noChangeAspect="1"/>
          </p:cNvPicPr>
          <p:nvPr/>
        </p:nvPicPr>
        <p:blipFill>
          <a:blip r:embed="rId7"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8" name="图片 11" descr="千库网_儿童节卡通植物装饰清新边框_元素编号12228134"/>
          <p:cNvPicPr>
            <a:picLocks noChangeAspect="1"/>
          </p:cNvPicPr>
          <p:nvPr/>
        </p:nvPicPr>
        <p:blipFill>
          <a:blip r:embed="rId8"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9" name="文本框 62"/>
          <p:cNvSpPr txBox="1"/>
          <p:nvPr/>
        </p:nvSpPr>
        <p:spPr>
          <a:xfrm>
            <a:off x="3902075" y="4189095"/>
            <a:ext cx="1019810" cy="398780"/>
          </a:xfrm>
          <a:prstGeom prst="rect">
            <a:avLst/>
          </a:prstGeom>
          <a:noFill/>
        </p:spPr>
        <p:txBody>
          <a:bodyPr wrap="square" rtlCol="0">
            <a:spAutoFit/>
          </a:bodyPr>
          <a:lstStyle/>
          <a:p>
            <a:pPr algn="dist"/>
            <a:r>
              <a:rPr lang="en-US" altLang="zh-CN" sz="2000" b="1">
                <a:solidFill>
                  <a:schemeClr val="bg1"/>
                </a:solidFill>
                <a:latin typeface="字魂59号-创粗黑" panose="00000500000000000000" charset="-122"/>
                <a:ea typeface="字魂59号-创粗黑" panose="00000500000000000000" charset="-122"/>
                <a:cs typeface="汉仪旗黑-50简" panose="00020600040101010101" charset="-122"/>
              </a:rPr>
              <a:t>QIANKU</a:t>
            </a:r>
          </a:p>
        </p:txBody>
      </p:sp>
      <p:sp>
        <p:nvSpPr>
          <p:cNvPr id="10" name="椭圆 10"/>
          <p:cNvSpPr/>
          <p:nvPr/>
        </p:nvSpPr>
        <p:spPr>
          <a:xfrm>
            <a:off x="10559098" y="2078355"/>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5"/>
          <p:cNvSpPr/>
          <p:nvPr/>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1390684" y="2372995"/>
            <a:ext cx="9542076" cy="2323783"/>
          </a:xfrm>
          <a:prstGeom prst="rect">
            <a:avLst/>
          </a:prstGeom>
        </p:spPr>
      </p:pic>
    </p:spTree>
    <p:extLst>
      <p:ext uri="{BB962C8B-B14F-4D97-AF65-F5344CB8AC3E}">
        <p14:creationId xmlns:p14="http://schemas.microsoft.com/office/powerpoint/2010/main" val="3611376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par>
                          <p:cTn id="11" fill="hold">
                            <p:stCondLst>
                              <p:cond delay="2000"/>
                            </p:stCondLst>
                            <p:childTnLst>
                              <p:par>
                                <p:cTn id="12" presetID="16" presetClass="entr" presetSubtype="21"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TRÒ CHƠI VẬN ĐỘNG A Ram Sam Sam song for ki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96566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2"/>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3" name="图片 4" descr="2"/>
          <p:cNvPicPr>
            <a:picLocks noChangeAspect="1"/>
          </p:cNvPicPr>
          <p:nvPr/>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4" name="图片 5" descr="2"/>
          <p:cNvPicPr>
            <a:picLocks noChangeAspect="1"/>
          </p:cNvPicPr>
          <p:nvPr/>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5" name="图片 6" descr="白板"/>
          <p:cNvPicPr>
            <a:picLocks noChangeAspect="1"/>
          </p:cNvPicPr>
          <p:nvPr/>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6" name="图片 8" descr="2"/>
          <p:cNvPicPr>
            <a:picLocks noChangeAspect="1"/>
          </p:cNvPicPr>
          <p:nvPr/>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7" name="图片 9" descr="千库网_儿童节卡通植物装饰清新边框_元素编号12228134"/>
          <p:cNvPicPr>
            <a:picLocks noChangeAspect="1"/>
          </p:cNvPicPr>
          <p:nvPr/>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8" name="图片 11" descr="千库网_儿童节卡通植物装饰清新边框_元素编号12228134"/>
          <p:cNvPicPr>
            <a:picLocks noChangeAspect="1"/>
          </p:cNvPicPr>
          <p:nvPr/>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9" name="文本框 62"/>
          <p:cNvSpPr txBox="1"/>
          <p:nvPr/>
        </p:nvSpPr>
        <p:spPr>
          <a:xfrm>
            <a:off x="3902075" y="4189095"/>
            <a:ext cx="1019810" cy="398780"/>
          </a:xfrm>
          <a:prstGeom prst="rect">
            <a:avLst/>
          </a:prstGeom>
          <a:noFill/>
        </p:spPr>
        <p:txBody>
          <a:bodyPr wrap="square" rtlCol="0">
            <a:spAutoFit/>
          </a:bodyPr>
          <a:lstStyle/>
          <a:p>
            <a:pPr algn="dist"/>
            <a:r>
              <a:rPr lang="en-US" altLang="zh-CN" sz="2000" b="1">
                <a:solidFill>
                  <a:schemeClr val="bg1"/>
                </a:solidFill>
                <a:latin typeface="字魂59号-创粗黑" panose="00000500000000000000" charset="-122"/>
                <a:ea typeface="字魂59号-创粗黑" panose="00000500000000000000" charset="-122"/>
                <a:cs typeface="汉仪旗黑-50简" panose="00020600040101010101" charset="-122"/>
              </a:rPr>
              <a:t>QIANKU</a:t>
            </a:r>
          </a:p>
        </p:txBody>
      </p:sp>
      <p:sp>
        <p:nvSpPr>
          <p:cNvPr id="10" name="椭圆 10"/>
          <p:cNvSpPr/>
          <p:nvPr/>
        </p:nvSpPr>
        <p:spPr>
          <a:xfrm>
            <a:off x="10559098" y="2078355"/>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5"/>
          <p:cNvSpPr/>
          <p:nvPr/>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p:cNvPicPr>
            <a:picLocks noChangeAspect="1"/>
          </p:cNvPicPr>
          <p:nvPr/>
        </p:nvPicPr>
        <p:blipFill>
          <a:blip r:embed="rId10"/>
          <a:stretch>
            <a:fillRect/>
          </a:stretch>
        </p:blipFill>
        <p:spPr>
          <a:xfrm>
            <a:off x="1387082" y="1959429"/>
            <a:ext cx="11416966" cy="2610847"/>
          </a:xfrm>
          <a:prstGeom prst="rect">
            <a:avLst/>
          </a:prstGeom>
        </p:spPr>
      </p:pic>
    </p:spTree>
    <p:extLst>
      <p:ext uri="{BB962C8B-B14F-4D97-AF65-F5344CB8AC3E}">
        <p14:creationId xmlns:p14="http://schemas.microsoft.com/office/powerpoint/2010/main" val="2840376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6121" y="389976"/>
            <a:ext cx="10894423" cy="677108"/>
          </a:xfrm>
          <a:prstGeom prst="rect">
            <a:avLst/>
          </a:prstGeom>
          <a:noFill/>
        </p:spPr>
        <p:txBody>
          <a:bodyPr wrap="square" rtlCol="0">
            <a:spAutoFit/>
          </a:bodyPr>
          <a:lstStyle/>
          <a:p>
            <a:pPr algn="just"/>
            <a:r>
              <a:rPr lang="en-US" sz="3800" b="1">
                <a:solidFill>
                  <a:schemeClr val="accent3">
                    <a:lumMod val="50000"/>
                  </a:schemeClr>
                </a:solidFill>
                <a:latin typeface="Cambria" panose="02040503050406030204" pitchFamily="18" charset="0"/>
                <a:ea typeface="Cambria" panose="02040503050406030204" pitchFamily="18" charset="0"/>
              </a:rPr>
              <a:t>1. </a:t>
            </a:r>
            <a:r>
              <a:rPr lang="vi-VN" sz="3800" b="1">
                <a:solidFill>
                  <a:schemeClr val="accent3">
                    <a:lumMod val="50000"/>
                  </a:schemeClr>
                </a:solidFill>
                <a:latin typeface="Cambria" panose="02040503050406030204" pitchFamily="18" charset="0"/>
                <a:ea typeface="Cambria" panose="02040503050406030204" pitchFamily="18" charset="0"/>
              </a:rPr>
              <a:t>Đọc đoạn văn dưới đây và thực hiện yêu cầu.</a:t>
            </a:r>
            <a:endParaRPr lang="en-US" sz="3800" b="1">
              <a:solidFill>
                <a:schemeClr val="accent3">
                  <a:lumMod val="50000"/>
                </a:schemeClr>
              </a:solidFill>
              <a:latin typeface="Cambria" panose="02040503050406030204" pitchFamily="18" charset="0"/>
              <a:ea typeface="Cambria" panose="02040503050406030204" pitchFamily="18" charset="0"/>
            </a:endParaRPr>
          </a:p>
        </p:txBody>
      </p:sp>
      <p:grpSp>
        <p:nvGrpSpPr>
          <p:cNvPr id="14" name="Group 13"/>
          <p:cNvGrpSpPr/>
          <p:nvPr/>
        </p:nvGrpSpPr>
        <p:grpSpPr>
          <a:xfrm>
            <a:off x="679269" y="1332411"/>
            <a:ext cx="10802982" cy="4978546"/>
            <a:chOff x="679269" y="1332411"/>
            <a:chExt cx="10802982" cy="4978546"/>
          </a:xfrm>
        </p:grpSpPr>
        <p:sp>
          <p:nvSpPr>
            <p:cNvPr id="4" name="Google Shape;117;p2"/>
            <p:cNvSpPr/>
            <p:nvPr/>
          </p:nvSpPr>
          <p:spPr>
            <a:xfrm>
              <a:off x="679269" y="1332411"/>
              <a:ext cx="10802982" cy="497854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TextBox 4"/>
            <p:cNvSpPr txBox="1"/>
            <p:nvPr/>
          </p:nvSpPr>
          <p:spPr>
            <a:xfrm>
              <a:off x="896121" y="1478865"/>
              <a:ext cx="10369277" cy="4832092"/>
            </a:xfrm>
            <a:prstGeom prst="rect">
              <a:avLst/>
            </a:prstGeom>
            <a:noFill/>
          </p:spPr>
          <p:txBody>
            <a:bodyPr wrap="square" rtlCol="0">
              <a:spAutoFit/>
            </a:bodyPr>
            <a:lstStyle/>
            <a:p>
              <a:pPr algn="just"/>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Nhỏ Th</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là cô bạn thân duy nhất của tôi.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Tình cảm mà tôi cảm nhận được ở nhỏ Thắm là một tình bạn ấm áp và thân thiết.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Chúng tôi thân nhau đến mức đứa này đã quen với sự có mặt của đứa kia bên cạnh.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Trước đây, tôi chưa bao giờ nghĩ rằng sẽ có một ngày chúng tôi xa nhau.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 Vì vậy, khi nhỏ Th</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đi xa, tôi nhận ra tôi nhớ nó biết chừng nào.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Và nó nữa, chắc nó cũng nhớ tôi l</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Nhưng tôi tin chắc rằng dù xa cách, tình bạn thân thiết giữa tôi và nhỏ Th</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sẽ mãi mãi không thay đổi.</a:t>
              </a:r>
            </a:p>
            <a:p>
              <a:pPr algn="r"/>
              <a:r>
                <a:rPr lang="vi-VN" sz="2800">
                  <a:latin typeface="Cambria" panose="02040503050406030204" pitchFamily="18" charset="0"/>
                  <a:ea typeface="Cambria" panose="02040503050406030204" pitchFamily="18" charset="0"/>
                </a:rPr>
                <a:t>(Theo Nguyễn Nhật Ánh)</a:t>
              </a:r>
            </a:p>
          </p:txBody>
        </p:sp>
        <p:sp>
          <p:nvSpPr>
            <p:cNvPr id="6" name="Oval 5"/>
            <p:cNvSpPr/>
            <p:nvPr/>
          </p:nvSpPr>
          <p:spPr>
            <a:xfrm>
              <a:off x="1251431" y="1478864"/>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7" name="Oval 6"/>
            <p:cNvSpPr/>
            <p:nvPr/>
          </p:nvSpPr>
          <p:spPr>
            <a:xfrm>
              <a:off x="8353271" y="1491927"/>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8" name="Oval 7"/>
            <p:cNvSpPr/>
            <p:nvPr/>
          </p:nvSpPr>
          <p:spPr>
            <a:xfrm>
              <a:off x="9931264" y="2370622"/>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9" name="Oval 8"/>
            <p:cNvSpPr/>
            <p:nvPr/>
          </p:nvSpPr>
          <p:spPr>
            <a:xfrm>
              <a:off x="2616063" y="3211870"/>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r>
                <a:rPr lang="en-US" sz="3000" b="1"/>
                <a:t>   </a:t>
              </a:r>
            </a:p>
          </p:txBody>
        </p:sp>
        <p:sp>
          <p:nvSpPr>
            <p:cNvPr id="10" name="Oval 9"/>
            <p:cNvSpPr/>
            <p:nvPr/>
          </p:nvSpPr>
          <p:spPr>
            <a:xfrm>
              <a:off x="5618343" y="3666311"/>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r>
                <a:rPr lang="en-US" sz="3000" b="1"/>
                <a:t>   </a:t>
              </a:r>
            </a:p>
          </p:txBody>
        </p:sp>
        <p:sp>
          <p:nvSpPr>
            <p:cNvPr id="11" name="Oval 10"/>
            <p:cNvSpPr/>
            <p:nvPr/>
          </p:nvSpPr>
          <p:spPr>
            <a:xfrm>
              <a:off x="7027390" y="4050360"/>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r>
                <a:rPr lang="en-US" sz="3000" b="1"/>
                <a:t>   </a:t>
              </a:r>
            </a:p>
          </p:txBody>
        </p:sp>
        <p:sp>
          <p:nvSpPr>
            <p:cNvPr id="12" name="Oval 11"/>
            <p:cNvSpPr/>
            <p:nvPr/>
          </p:nvSpPr>
          <p:spPr>
            <a:xfrm>
              <a:off x="7659631" y="4463146"/>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r>
                <a:rPr lang="en-US" sz="3000" b="1"/>
                <a:t>   </a:t>
              </a:r>
            </a:p>
          </p:txBody>
        </p:sp>
        <p:sp>
          <p:nvSpPr>
            <p:cNvPr id="13" name="Oval 12"/>
            <p:cNvSpPr/>
            <p:nvPr/>
          </p:nvSpPr>
          <p:spPr>
            <a:xfrm>
              <a:off x="3748184" y="4920346"/>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r>
                <a:rPr lang="en-US" sz="3000" b="1"/>
                <a:t>   </a:t>
              </a:r>
            </a:p>
          </p:txBody>
        </p:sp>
      </p:grpSp>
    </p:spTree>
    <p:extLst>
      <p:ext uri="{BB962C8B-B14F-4D97-AF65-F5344CB8AC3E}">
        <p14:creationId xmlns:p14="http://schemas.microsoft.com/office/powerpoint/2010/main" val="2371608618"/>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71778" y="5569435"/>
            <a:ext cx="9059485" cy="3338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725549" y="5053735"/>
            <a:ext cx="7526786" cy="49885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96119" y="5038208"/>
            <a:ext cx="2812875" cy="4988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96120" y="2095581"/>
            <a:ext cx="10369277" cy="292926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355859" y="1554779"/>
            <a:ext cx="2896476" cy="4988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49531" y="1541716"/>
            <a:ext cx="7203740" cy="4988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99912" y="373511"/>
            <a:ext cx="10591346" cy="1089529"/>
          </a:xfrm>
          <a:prstGeom prst="rect">
            <a:avLst/>
          </a:prstGeom>
          <a:noFill/>
        </p:spPr>
        <p:txBody>
          <a:bodyPr wrap="square" rtlCol="0">
            <a:spAutoFit/>
          </a:bodyPr>
          <a:lstStyle/>
          <a:p>
            <a:pPr algn="just">
              <a:lnSpc>
                <a:spcPct val="90000"/>
              </a:lnSpc>
            </a:pPr>
            <a:r>
              <a:rPr lang="vi-VN" sz="3600" b="1">
                <a:solidFill>
                  <a:schemeClr val="accent3">
                    <a:lumMod val="50000"/>
                  </a:schemeClr>
                </a:solidFill>
                <a:latin typeface="Cambria" panose="02040503050406030204" pitchFamily="18" charset="0"/>
                <a:ea typeface="Cambria" panose="02040503050406030204" pitchFamily="18" charset="0"/>
              </a:rPr>
              <a:t>a. Tìm phần mở đầu, triển khai và kết thúc của đoạn văn trên.</a:t>
            </a:r>
          </a:p>
        </p:txBody>
      </p:sp>
      <p:grpSp>
        <p:nvGrpSpPr>
          <p:cNvPr id="14" name="Group 13"/>
          <p:cNvGrpSpPr/>
          <p:nvPr/>
        </p:nvGrpSpPr>
        <p:grpSpPr>
          <a:xfrm>
            <a:off x="679269" y="1436915"/>
            <a:ext cx="10802982" cy="4978546"/>
            <a:chOff x="679269" y="1332411"/>
            <a:chExt cx="10802982" cy="4978546"/>
          </a:xfrm>
        </p:grpSpPr>
        <p:sp>
          <p:nvSpPr>
            <p:cNvPr id="4" name="Google Shape;117;p2"/>
            <p:cNvSpPr/>
            <p:nvPr/>
          </p:nvSpPr>
          <p:spPr>
            <a:xfrm>
              <a:off x="679269" y="1332411"/>
              <a:ext cx="10802982" cy="497854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TextBox 4"/>
            <p:cNvSpPr txBox="1"/>
            <p:nvPr/>
          </p:nvSpPr>
          <p:spPr>
            <a:xfrm>
              <a:off x="896121" y="1478865"/>
              <a:ext cx="10369277" cy="4832092"/>
            </a:xfrm>
            <a:prstGeom prst="rect">
              <a:avLst/>
            </a:prstGeom>
            <a:noFill/>
          </p:spPr>
          <p:txBody>
            <a:bodyPr wrap="square" rtlCol="0">
              <a:spAutoFit/>
            </a:bodyPr>
            <a:lstStyle/>
            <a:p>
              <a:pPr algn="just"/>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Nhỏ Th</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là cô bạn thân duy nhất của tôi.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Tình cảm mà tôi cảm nhận được ở nhỏ Thắm là một tình bạn ấm áp và thân thiết.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Chúng tôi thân nhau đến mức đứa này đã quen với sự có mặt của đứa kia bên cạnh.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Trước đây, tôi chưa bao giờ nghĩ rằng sẽ có một ngày chúng tôi xa nhau.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 Vì vậy, khi nhỏ Th</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đi xa, tôi nhận ra tôi nhớ nó biết chừng nào.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Và nó nữa, chắc nó cũng nhớ tôi l</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Nhưng tôi tin chắc rằng dù xa cách, tình bạn thân thiết giữa tôi và nhỏ Th</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sẽ mãi mãi không thay đổi.</a:t>
              </a:r>
            </a:p>
            <a:p>
              <a:pPr algn="r"/>
              <a:r>
                <a:rPr lang="vi-VN" sz="2800">
                  <a:latin typeface="Cambria" panose="02040503050406030204" pitchFamily="18" charset="0"/>
                  <a:ea typeface="Cambria" panose="02040503050406030204" pitchFamily="18" charset="0"/>
                </a:rPr>
                <a:t>(Theo Nguyễn Nhật Ánh)</a:t>
              </a:r>
            </a:p>
          </p:txBody>
        </p:sp>
        <p:sp>
          <p:nvSpPr>
            <p:cNvPr id="6" name="Oval 5"/>
            <p:cNvSpPr/>
            <p:nvPr/>
          </p:nvSpPr>
          <p:spPr>
            <a:xfrm>
              <a:off x="1251431" y="1478864"/>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7" name="Oval 6"/>
            <p:cNvSpPr/>
            <p:nvPr/>
          </p:nvSpPr>
          <p:spPr>
            <a:xfrm>
              <a:off x="8353271" y="1491927"/>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8" name="Oval 7"/>
            <p:cNvSpPr/>
            <p:nvPr/>
          </p:nvSpPr>
          <p:spPr>
            <a:xfrm>
              <a:off x="9931264" y="2370622"/>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9" name="Oval 8"/>
            <p:cNvSpPr/>
            <p:nvPr/>
          </p:nvSpPr>
          <p:spPr>
            <a:xfrm>
              <a:off x="2616063" y="3211870"/>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r>
                <a:rPr lang="en-US" sz="3000" b="1"/>
                <a:t>   </a:t>
              </a:r>
            </a:p>
          </p:txBody>
        </p:sp>
        <p:sp>
          <p:nvSpPr>
            <p:cNvPr id="10" name="Oval 9"/>
            <p:cNvSpPr/>
            <p:nvPr/>
          </p:nvSpPr>
          <p:spPr>
            <a:xfrm>
              <a:off x="5618343" y="3666311"/>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r>
                <a:rPr lang="en-US" sz="3000" b="1"/>
                <a:t>   </a:t>
              </a:r>
            </a:p>
          </p:txBody>
        </p:sp>
        <p:sp>
          <p:nvSpPr>
            <p:cNvPr id="11" name="Oval 10"/>
            <p:cNvSpPr/>
            <p:nvPr/>
          </p:nvSpPr>
          <p:spPr>
            <a:xfrm>
              <a:off x="7027390" y="4050360"/>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r>
                <a:rPr lang="en-US" sz="3000" b="1"/>
                <a:t>   </a:t>
              </a:r>
            </a:p>
          </p:txBody>
        </p:sp>
        <p:sp>
          <p:nvSpPr>
            <p:cNvPr id="12" name="Oval 11"/>
            <p:cNvSpPr/>
            <p:nvPr/>
          </p:nvSpPr>
          <p:spPr>
            <a:xfrm>
              <a:off x="7659631" y="4463146"/>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r>
                <a:rPr lang="en-US" sz="3000" b="1"/>
                <a:t>   </a:t>
              </a:r>
            </a:p>
          </p:txBody>
        </p:sp>
        <p:sp>
          <p:nvSpPr>
            <p:cNvPr id="13" name="Oval 12"/>
            <p:cNvSpPr/>
            <p:nvPr/>
          </p:nvSpPr>
          <p:spPr>
            <a:xfrm>
              <a:off x="3748184" y="4920346"/>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r>
                <a:rPr lang="en-US" sz="3000" b="1"/>
                <a:t>   </a:t>
              </a:r>
            </a:p>
          </p:txBody>
        </p:sp>
      </p:grpSp>
      <p:sp>
        <p:nvSpPr>
          <p:cNvPr id="22" name="Rounded Rectangular Callout 21"/>
          <p:cNvSpPr/>
          <p:nvPr/>
        </p:nvSpPr>
        <p:spPr>
          <a:xfrm>
            <a:off x="4754880" y="966651"/>
            <a:ext cx="1998617" cy="470264"/>
          </a:xfrm>
          <a:prstGeom prst="wedgeRoundRectCallout">
            <a:avLst>
              <a:gd name="adj1" fmla="val -147650"/>
              <a:gd name="adj2" fmla="val 90278"/>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5">
                    <a:lumMod val="75000"/>
                  </a:schemeClr>
                </a:solidFill>
                <a:latin typeface="Cambria" panose="02040503050406030204" pitchFamily="18" charset="0"/>
                <a:ea typeface="Cambria" panose="02040503050406030204" pitchFamily="18" charset="0"/>
              </a:rPr>
              <a:t>Mở đầu</a:t>
            </a:r>
          </a:p>
        </p:txBody>
      </p:sp>
      <p:sp>
        <p:nvSpPr>
          <p:cNvPr id="23" name="Rounded Rectangular Callout 22"/>
          <p:cNvSpPr/>
          <p:nvPr/>
        </p:nvSpPr>
        <p:spPr>
          <a:xfrm>
            <a:off x="11021557" y="2173960"/>
            <a:ext cx="1207020" cy="994071"/>
          </a:xfrm>
          <a:prstGeom prst="wedgeRoundRectCallout">
            <a:avLst>
              <a:gd name="adj1" fmla="val -63408"/>
              <a:gd name="adj2" fmla="val 35926"/>
              <a:gd name="adj3" fmla="val 16667"/>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5">
                    <a:lumMod val="75000"/>
                  </a:schemeClr>
                </a:solidFill>
                <a:latin typeface="Cambria" panose="02040503050406030204" pitchFamily="18" charset="0"/>
                <a:ea typeface="Cambria" panose="02040503050406030204" pitchFamily="18" charset="0"/>
              </a:rPr>
              <a:t>Triển khai</a:t>
            </a:r>
          </a:p>
        </p:txBody>
      </p:sp>
      <p:sp>
        <p:nvSpPr>
          <p:cNvPr id="24" name="Rounded Rectangular Callout 23"/>
          <p:cNvSpPr/>
          <p:nvPr/>
        </p:nvSpPr>
        <p:spPr>
          <a:xfrm>
            <a:off x="4195754" y="6097174"/>
            <a:ext cx="1998617" cy="470264"/>
          </a:xfrm>
          <a:prstGeom prst="wedgeRoundRectCallout">
            <a:avLst>
              <a:gd name="adj1" fmla="val -54840"/>
              <a:gd name="adj2" fmla="val -193055"/>
              <a:gd name="adj3" fmla="val 16667"/>
            </a:avLst>
          </a:prstGeom>
          <a:solidFill>
            <a:schemeClr val="accent3">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5">
                    <a:lumMod val="75000"/>
                  </a:schemeClr>
                </a:solidFill>
                <a:latin typeface="Cambria" panose="02040503050406030204" pitchFamily="18" charset="0"/>
                <a:ea typeface="Cambria" panose="02040503050406030204" pitchFamily="18" charset="0"/>
              </a:rPr>
              <a:t>Kết thúc</a:t>
            </a:r>
          </a:p>
        </p:txBody>
      </p:sp>
    </p:spTree>
    <p:extLst>
      <p:ext uri="{BB962C8B-B14F-4D97-AF65-F5344CB8AC3E}">
        <p14:creationId xmlns:p14="http://schemas.microsoft.com/office/powerpoint/2010/main" val="1872868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9" grpId="0" animBg="1"/>
      <p:bldP spid="18" grpId="0" animBg="1"/>
      <p:bldP spid="17" grpId="0" animBg="1"/>
      <p:bldP spid="2"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6E4FF"/>
        </a:solidFill>
        <a:effectLst/>
      </p:bgPr>
    </p:bg>
    <p:spTree>
      <p:nvGrpSpPr>
        <p:cNvPr id="1" name=""/>
        <p:cNvGrpSpPr/>
        <p:nvPr/>
      </p:nvGrpSpPr>
      <p:grpSpPr>
        <a:xfrm>
          <a:off x="0" y="0"/>
          <a:ext cx="0" cy="0"/>
          <a:chOff x="0" y="0"/>
          <a:chExt cx="0" cy="0"/>
        </a:xfrm>
      </p:grpSpPr>
      <p:sp>
        <p:nvSpPr>
          <p:cNvPr id="5" name="矩形 4"/>
          <p:cNvSpPr/>
          <p:nvPr/>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8" name="图片 7" descr="3"/>
          <p:cNvPicPr>
            <a:picLocks noChangeAspect="1"/>
          </p:cNvPicPr>
          <p:nvPr/>
        </p:nvPicPr>
        <p:blipFill>
          <a:blip r:embed="rId3"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6" name="图片 5" descr="3"/>
          <p:cNvPicPr>
            <a:picLocks noChangeAspect="1"/>
          </p:cNvPicPr>
          <p:nvPr/>
        </p:nvPicPr>
        <p:blipFill>
          <a:blip r:embed="rId4"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
        <p:nvSpPr>
          <p:cNvPr id="12" name="TextBox 11"/>
          <p:cNvSpPr txBox="1"/>
          <p:nvPr/>
        </p:nvSpPr>
        <p:spPr>
          <a:xfrm>
            <a:off x="1308735" y="399053"/>
            <a:ext cx="10175964" cy="1200329"/>
          </a:xfrm>
          <a:prstGeom prst="rect">
            <a:avLst/>
          </a:prstGeom>
          <a:noFill/>
        </p:spPr>
        <p:txBody>
          <a:bodyPr wrap="square" rtlCol="0">
            <a:spAutoFit/>
          </a:bodyPr>
          <a:lstStyle/>
          <a:p>
            <a:pPr algn="just"/>
            <a:r>
              <a:rPr lang="vi-VN" sz="3600" b="1">
                <a:solidFill>
                  <a:schemeClr val="accent3">
                    <a:lumMod val="50000"/>
                  </a:schemeClr>
                </a:solidFill>
                <a:latin typeface="Cambria" panose="02040503050406030204" pitchFamily="18" charset="0"/>
                <a:ea typeface="Cambria" panose="02040503050406030204" pitchFamily="18" charset="0"/>
              </a:rPr>
              <a:t>b. Tìm nội dung tương ứng với từng phần của đoạn văn.</a:t>
            </a:r>
            <a:endParaRPr lang="en-US" sz="3600" b="1">
              <a:solidFill>
                <a:schemeClr val="accent3">
                  <a:lumMod val="50000"/>
                </a:schemeClr>
              </a:solidFill>
              <a:latin typeface="Cambria" panose="02040503050406030204" pitchFamily="18" charset="0"/>
              <a:ea typeface="Cambria" panose="02040503050406030204" pitchFamily="18" charset="0"/>
            </a:endParaRPr>
          </a:p>
        </p:txBody>
      </p:sp>
      <p:grpSp>
        <p:nvGrpSpPr>
          <p:cNvPr id="4" name="Group 3"/>
          <p:cNvGrpSpPr/>
          <p:nvPr/>
        </p:nvGrpSpPr>
        <p:grpSpPr>
          <a:xfrm>
            <a:off x="853981" y="1934936"/>
            <a:ext cx="10380071" cy="3799658"/>
            <a:chOff x="1232808" y="1934936"/>
            <a:chExt cx="10380071" cy="3799658"/>
          </a:xfrm>
        </p:grpSpPr>
        <p:sp>
          <p:nvSpPr>
            <p:cNvPr id="2" name="Flowchart: Alternate Process 1"/>
            <p:cNvSpPr/>
            <p:nvPr/>
          </p:nvSpPr>
          <p:spPr>
            <a:xfrm>
              <a:off x="1262246" y="2879451"/>
              <a:ext cx="2061482" cy="752021"/>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Mở đầu</a:t>
              </a:r>
            </a:p>
          </p:txBody>
        </p:sp>
        <p:sp>
          <p:nvSpPr>
            <p:cNvPr id="3" name="Flowchart: Terminator 2"/>
            <p:cNvSpPr/>
            <p:nvPr/>
          </p:nvSpPr>
          <p:spPr>
            <a:xfrm>
              <a:off x="1452428" y="1934936"/>
              <a:ext cx="1630412" cy="640080"/>
            </a:xfrm>
            <a:prstGeom prst="flowChartTermina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Phần </a:t>
              </a:r>
            </a:p>
          </p:txBody>
        </p:sp>
        <p:sp>
          <p:nvSpPr>
            <p:cNvPr id="9" name="Flowchart: Terminator 8"/>
            <p:cNvSpPr/>
            <p:nvPr/>
          </p:nvSpPr>
          <p:spPr>
            <a:xfrm>
              <a:off x="6483804" y="1934936"/>
              <a:ext cx="2542630" cy="64008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Nội dung</a:t>
              </a:r>
            </a:p>
          </p:txBody>
        </p:sp>
        <p:sp>
          <p:nvSpPr>
            <p:cNvPr id="10" name="Flowchart: Alternate Process 9"/>
            <p:cNvSpPr/>
            <p:nvPr/>
          </p:nvSpPr>
          <p:spPr>
            <a:xfrm>
              <a:off x="1232809" y="3844334"/>
              <a:ext cx="2061482" cy="705395"/>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Triển khai</a:t>
              </a:r>
            </a:p>
          </p:txBody>
        </p:sp>
        <p:sp>
          <p:nvSpPr>
            <p:cNvPr id="11" name="Flowchart: Alternate Process 10"/>
            <p:cNvSpPr/>
            <p:nvPr/>
          </p:nvSpPr>
          <p:spPr>
            <a:xfrm>
              <a:off x="1232808" y="4770028"/>
              <a:ext cx="2061482" cy="794749"/>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Kết thúc</a:t>
              </a:r>
            </a:p>
          </p:txBody>
        </p:sp>
        <p:sp>
          <p:nvSpPr>
            <p:cNvPr id="15" name="Flowchart: Alternate Process 14"/>
            <p:cNvSpPr/>
            <p:nvPr/>
          </p:nvSpPr>
          <p:spPr>
            <a:xfrm>
              <a:off x="4482692" y="2743063"/>
              <a:ext cx="7130187" cy="1062083"/>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ysClr val="windowText" lastClr="000000"/>
                  </a:solidFill>
                  <a:latin typeface="Cambria" panose="02040503050406030204" pitchFamily="18" charset="0"/>
                  <a:ea typeface="Cambria" panose="02040503050406030204" pitchFamily="18" charset="0"/>
                </a:rPr>
                <a:t>Khẳng định tình cảm bền chặt với người bạn thân.</a:t>
              </a:r>
            </a:p>
          </p:txBody>
        </p:sp>
        <p:sp>
          <p:nvSpPr>
            <p:cNvPr id="16" name="Flowchart: Alternate Process 15"/>
            <p:cNvSpPr/>
            <p:nvPr/>
          </p:nvSpPr>
          <p:spPr>
            <a:xfrm>
              <a:off x="4453255" y="3974965"/>
              <a:ext cx="7159623" cy="587828"/>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ysClr val="windowText" lastClr="000000"/>
                  </a:solidFill>
                  <a:latin typeface="Cambria" panose="02040503050406030204" pitchFamily="18" charset="0"/>
                  <a:ea typeface="Cambria" panose="02040503050406030204" pitchFamily="18" charset="0"/>
                </a:rPr>
                <a:t>Cho biết người bạn thân là ai.</a:t>
              </a:r>
            </a:p>
          </p:txBody>
        </p:sp>
        <p:sp>
          <p:nvSpPr>
            <p:cNvPr id="17" name="Flowchart: Alternate Process 16"/>
            <p:cNvSpPr/>
            <p:nvPr/>
          </p:nvSpPr>
          <p:spPr>
            <a:xfrm>
              <a:off x="4453254" y="4730840"/>
              <a:ext cx="7159623" cy="1003754"/>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ysClr val="windowText" lastClr="000000"/>
                  </a:solidFill>
                  <a:latin typeface="Cambria" panose="02040503050406030204" pitchFamily="18" charset="0"/>
                  <a:ea typeface="Cambria" panose="02040503050406030204" pitchFamily="18" charset="0"/>
                </a:rPr>
                <a:t>Nêu những kỉ niệm gắn bó, thân thiết với bạn và tình cảm dành cho bạn.</a:t>
              </a:r>
            </a:p>
          </p:txBody>
        </p:sp>
      </p:grpSp>
      <p:cxnSp>
        <p:nvCxnSpPr>
          <p:cNvPr id="20" name="Straight Arrow Connector 19"/>
          <p:cNvCxnSpPr>
            <a:stCxn id="2" idx="3"/>
          </p:cNvCxnSpPr>
          <p:nvPr/>
        </p:nvCxnSpPr>
        <p:spPr>
          <a:xfrm>
            <a:off x="2944901" y="3255462"/>
            <a:ext cx="1129526" cy="1042218"/>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930182" y="4227012"/>
            <a:ext cx="1129526" cy="1042218"/>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915462" y="3213076"/>
            <a:ext cx="1144246" cy="1963712"/>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08382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427" y="594997"/>
            <a:ext cx="10703588" cy="677108"/>
          </a:xfrm>
          <a:prstGeom prst="rect">
            <a:avLst/>
          </a:prstGeom>
          <a:noFill/>
        </p:spPr>
        <p:txBody>
          <a:bodyPr wrap="square" rtlCol="0">
            <a:spAutoFit/>
          </a:bodyPr>
          <a:lstStyle/>
          <a:p>
            <a:pPr algn="just"/>
            <a:r>
              <a:rPr lang="en-US" sz="3800" b="1">
                <a:solidFill>
                  <a:schemeClr val="accent3">
                    <a:lumMod val="50000"/>
                  </a:schemeClr>
                </a:solidFill>
                <a:latin typeface="Cambria" panose="02040503050406030204" pitchFamily="18" charset="0"/>
                <a:ea typeface="Cambria" panose="02040503050406030204" pitchFamily="18" charset="0"/>
              </a:rPr>
              <a:t>c. Tìm trong phần triển khai nội dung của đoạn:</a:t>
            </a:r>
          </a:p>
        </p:txBody>
      </p:sp>
      <p:sp>
        <p:nvSpPr>
          <p:cNvPr id="3" name="TextBox 2"/>
          <p:cNvSpPr txBox="1"/>
          <p:nvPr/>
        </p:nvSpPr>
        <p:spPr>
          <a:xfrm>
            <a:off x="692293" y="1526583"/>
            <a:ext cx="10842210" cy="2462213"/>
          </a:xfrm>
          <a:prstGeom prst="rect">
            <a:avLst/>
          </a:prstGeom>
          <a:noFill/>
        </p:spPr>
        <p:txBody>
          <a:bodyPr wrap="square" rtlCol="0">
            <a:spAutoFit/>
          </a:bodyPr>
          <a:lstStyle/>
          <a:p>
            <a:pPr algn="just">
              <a:spcBef>
                <a:spcPts val="600"/>
              </a:spcBef>
            </a:pPr>
            <a:r>
              <a:rPr lang="vi-VN" sz="3600">
                <a:solidFill>
                  <a:srgbClr val="002060"/>
                </a:solidFill>
                <a:latin typeface="Cambria" panose="02040503050406030204" pitchFamily="18" charset="0"/>
                <a:ea typeface="Cambria" panose="02040503050406030204" pitchFamily="18" charset="0"/>
              </a:rPr>
              <a:t>- Câu nêu kỉ niệm về người bạn.</a:t>
            </a:r>
          </a:p>
          <a:p>
            <a:pPr algn="just">
              <a:spcBef>
                <a:spcPts val="600"/>
              </a:spcBef>
            </a:pPr>
            <a:r>
              <a:rPr lang="vi-VN" sz="3600">
                <a:solidFill>
                  <a:srgbClr val="002060"/>
                </a:solidFill>
                <a:latin typeface="Cambria" panose="02040503050406030204" pitchFamily="18" charset="0"/>
                <a:ea typeface="Cambria" panose="02040503050406030204" pitchFamily="18" charset="0"/>
              </a:rPr>
              <a:t>- Từ ngữ trực tiếp biểu đạt tình cảm, cảm xúc.</a:t>
            </a:r>
          </a:p>
          <a:p>
            <a:pPr algn="just">
              <a:spcBef>
                <a:spcPts val="600"/>
              </a:spcBef>
            </a:pPr>
            <a:r>
              <a:rPr lang="vi-VN" sz="3600">
                <a:solidFill>
                  <a:srgbClr val="002060"/>
                </a:solidFill>
                <a:latin typeface="Cambria" panose="02040503050406030204" pitchFamily="18" charset="0"/>
                <a:ea typeface="Cambria" panose="02040503050406030204" pitchFamily="18" charset="0"/>
              </a:rPr>
              <a:t>- Suy nghĩ, việc làm thể hiện tình cảm, cảm xúc dành cho bạn.</a:t>
            </a:r>
          </a:p>
        </p:txBody>
      </p:sp>
    </p:spTree>
    <p:extLst>
      <p:ext uri="{BB962C8B-B14F-4D97-AF65-F5344CB8AC3E}">
        <p14:creationId xmlns:p14="http://schemas.microsoft.com/office/powerpoint/2010/main" val="217856321"/>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581</TotalTime>
  <Words>1161</Words>
  <Application>Microsoft Office PowerPoint</Application>
  <PresentationFormat>Widescreen</PresentationFormat>
  <Paragraphs>86</Paragraphs>
  <Slides>23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微软雅黑</vt:lpstr>
      <vt:lpstr>Arial</vt:lpstr>
      <vt:lpstr>Cambria</vt:lpstr>
      <vt:lpstr>Tahoma</vt:lpstr>
      <vt:lpstr>Wingdings</vt:lpstr>
      <vt:lpstr>字魂59号-创粗黑</vt:lpstr>
      <vt:lpstr>汉仪旗黑-50简</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Hai Yen</cp:lastModifiedBy>
  <cp:revision>34</cp:revision>
  <dcterms:created xsi:type="dcterms:W3CDTF">2023-12-02T08:22:58Z</dcterms:created>
  <dcterms:modified xsi:type="dcterms:W3CDTF">2024-01-14T14:00:13Z</dcterms:modified>
</cp:coreProperties>
</file>