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76" r:id="rId3"/>
    <p:sldMasterId id="2147483688" r:id="rId4"/>
  </p:sldMasterIdLst>
  <p:notesMasterIdLst>
    <p:notesMasterId r:id="rId22"/>
  </p:notesMasterIdLst>
  <p:sldIdLst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6858000" cy="9144000"/>
  <p:embeddedFontLst>
    <p:embeddedFont>
      <p:font typeface="#9Slide07 SFU Jamaica" panose="00000400000000000000" pitchFamily="2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EFFC"/>
    <a:srgbClr val="FF6699"/>
    <a:srgbClr val="FF00FF"/>
    <a:srgbClr val="4548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0E4BD-716A-46D0-B7BC-A319D8EE6F79}" type="datetimeFigureOut">
              <a:rPr lang="en-GB" smtClean="0"/>
              <a:t>16/01/2024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C76AC-0733-4C6A-8E58-B00732E668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483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6542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nên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giới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thiệu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về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loại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mưa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gió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như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trong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tập</a:t>
            </a:r>
            <a:r>
              <a:rPr lang="en-GB" altLang="zh-CN" baseline="0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271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nên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giới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thiệu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về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loại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mưa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gió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như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trong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tập</a:t>
            </a:r>
            <a:r>
              <a:rPr lang="en-GB" altLang="zh-CN" baseline="0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31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82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0181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004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74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25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3314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931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329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34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819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121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72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nên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giới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thiệu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về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loại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mưa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gió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như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trong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tập</a:t>
            </a:r>
            <a:r>
              <a:rPr lang="en-GB" altLang="zh-CN" baseline="0" dirty="0"/>
              <a:t> 2.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4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180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2024/1/16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46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439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16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8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58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900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441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384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26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869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50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3">
                <a:solidFill>
                  <a:schemeClr val="tx1">
                    <a:tint val="75000"/>
                  </a:schemeClr>
                </a:solidFill>
              </a:defRPr>
            </a:lvl1pPr>
            <a:lvl2pPr marL="60910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216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732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42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53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64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752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86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B95FC270-55C9-4A20-A67A-3DE973D1FE95}" type="datetimeFigureOut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2024/1/16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012"/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012"/>
            <a:fld id="{8961FD41-A0E4-414C-A973-C8EC8DF1BF61}" type="slidenum">
              <a:rPr lang="zh-CN" altLang="en-US" sz="1799" smtClean="0">
                <a:solidFill>
                  <a:srgbClr val="000000">
                    <a:tint val="75000"/>
                  </a:srgbClr>
                </a:solidFill>
              </a:rPr>
              <a:pPr defTabSz="914012"/>
              <a:t>‹#›</a:t>
            </a:fld>
            <a:endParaRPr lang="zh-CN" altLang="en-US" sz="1799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690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736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2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059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331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839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5450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537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4048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9533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5CD6C0-1965-4B7C-A043-6A61FEF6F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" y="0"/>
            <a:ext cx="12195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398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6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89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9801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200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133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39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094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34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018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7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8950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118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37CC28-3019-42C2-9823-43814BAC70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D3191-FBB8-4069-9CA7-08D200DCF67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296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2D01449-5A14-CC9E-82AF-661443041646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40518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1217580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31" indent="-456831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800" indent="-380692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1" kern="1200">
          <a:solidFill>
            <a:schemeClr val="tx1"/>
          </a:solidFill>
          <a:latin typeface="+mn-lt"/>
          <a:ea typeface="+mn-ea"/>
          <a:cs typeface="+mn-cs"/>
        </a:defRPr>
      </a:lvl2pPr>
      <a:lvl3pPr marL="1522769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8" kern="1200">
          <a:solidFill>
            <a:schemeClr val="tx1"/>
          </a:solidFill>
          <a:latin typeface="+mn-lt"/>
          <a:ea typeface="+mn-ea"/>
          <a:cs typeface="+mn-cs"/>
        </a:defRPr>
      </a:lvl3pPr>
      <a:lvl4pPr marL="2131875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3" kern="1200">
          <a:solidFill>
            <a:schemeClr val="tx1"/>
          </a:solidFill>
          <a:latin typeface="+mn-lt"/>
          <a:ea typeface="+mn-ea"/>
          <a:cs typeface="+mn-cs"/>
        </a:defRPr>
      </a:lvl4pPr>
      <a:lvl5pPr marL="2740982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3" kern="1200">
          <a:solidFill>
            <a:schemeClr val="tx1"/>
          </a:solidFill>
          <a:latin typeface="+mn-lt"/>
          <a:ea typeface="+mn-ea"/>
          <a:cs typeface="+mn-cs"/>
        </a:defRPr>
      </a:lvl5pPr>
      <a:lvl6pPr marL="3350090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6pPr>
      <a:lvl7pPr marL="3959198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7pPr>
      <a:lvl8pPr marL="4568307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8pPr>
      <a:lvl9pPr marL="5177413" indent="-304553" algn="l" defTabSz="12175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10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6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32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429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537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645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752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860" algn="l" defTabSz="1217580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4C0E8AA-3046-0C3F-877C-DB43332372A4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121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E487C2-2578-9095-518F-B44BEC14F48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46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310B78C-1329-018C-2109-4ADE08DCDA3C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0"/>
            <a:r>
              <a:rPr lang="zh-CN" altLang="en-US"/>
              <a:t>第二级</a:t>
            </a:r>
          </a:p>
          <a:p>
            <a:pPr lvl="0"/>
            <a:r>
              <a:rPr lang="zh-CN" altLang="en-US"/>
              <a:t>第三级</a:t>
            </a:r>
          </a:p>
          <a:p>
            <a:pPr lvl="0"/>
            <a:r>
              <a:rPr lang="zh-CN" altLang="en-US"/>
              <a:t>第四级</a:t>
            </a:r>
          </a:p>
          <a:p>
            <a:pPr lvl="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2019/5/29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‹#›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51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9" y="766992"/>
            <a:ext cx="2672936" cy="7110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92" y="9454"/>
            <a:ext cx="4201589" cy="242011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69847" y="2533364"/>
            <a:ext cx="906561" cy="146573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225294">
            <a:off x="10902595" y="1469480"/>
            <a:ext cx="906561" cy="1465731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820726">
            <a:off x="10435494" y="654792"/>
            <a:ext cx="906561" cy="146573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071679">
            <a:off x="427160" y="1034521"/>
            <a:ext cx="963004" cy="22038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45" y="573565"/>
            <a:ext cx="2078521" cy="18290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28" y="568387"/>
            <a:ext cx="2153928" cy="183945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169" y="524789"/>
            <a:ext cx="2078521" cy="182909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333" y="501183"/>
            <a:ext cx="2140845" cy="197386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9909" y="2732323"/>
            <a:ext cx="2672936" cy="7110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5008" y="1164946"/>
            <a:ext cx="100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MỞ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328758" y="1189907"/>
            <a:ext cx="1852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RỘNG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23329" y="1156478"/>
            <a:ext cx="1383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VỐN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336146" y="1176124"/>
            <a:ext cx="1405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3033" y="2552371"/>
            <a:ext cx="8691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  <a:latin typeface="#9Slide07 SFU Jamaica" panose="00000400000000000000" pitchFamily="2" charset="0"/>
              </a:rPr>
              <a:t>CÁC HIỆN TƯỢNG THIÊN NHIÊN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76505" y="3571191"/>
            <a:ext cx="6117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accent1"/>
                </a:solidFill>
                <a:latin typeface="#9Slide07 SFU Jamaica" panose="00000400000000000000" pitchFamily="2" charset="0"/>
              </a:rPr>
              <a:t>CÂU CẢM - CÂU KHIẾN</a:t>
            </a:r>
          </a:p>
          <a:p>
            <a:endParaRPr lang="en-GB" sz="4800" dirty="0">
              <a:solidFill>
                <a:schemeClr val="accent1"/>
              </a:solidFill>
              <a:latin typeface="#9Slide07 SFU Jamaic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10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7" grpId="0"/>
      <p:bldP spid="28" grpId="0"/>
      <p:bldP spid="2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7" y="1694468"/>
            <a:ext cx="7223887" cy="453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101959" y="2359056"/>
            <a:ext cx="506776" cy="6389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01959" y="2998034"/>
            <a:ext cx="50677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101959" y="2998034"/>
            <a:ext cx="506776" cy="13110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01959" y="3581603"/>
            <a:ext cx="506776" cy="63897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101959" y="4220581"/>
            <a:ext cx="506776" cy="88167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8160939" y="2684222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rào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969005" y="4623207"/>
            <a:ext cx="3929484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endParaRPr lang="en-GB" sz="36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8160939" y="1694468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175433" y="3633453"/>
            <a:ext cx="32220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mây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332153" y="5612961"/>
            <a:ext cx="2879617" cy="6645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heo</a:t>
            </a:r>
            <a:r>
              <a:rPr lang="en-GB" sz="3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may</a:t>
            </a:r>
          </a:p>
        </p:txBody>
      </p:sp>
    </p:spTree>
    <p:extLst>
      <p:ext uri="{BB962C8B-B14F-4D97-AF65-F5344CB8AC3E}">
        <p14:creationId xmlns:p14="http://schemas.microsoft.com/office/powerpoint/2010/main" val="4250615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câu dưới đây vào kiểu câu thích hợp.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89523" y="2370220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6502068" y="2370220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768063" y="3623647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6710111" y="354156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2316698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cảm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7386107" y="4688570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khiến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3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3" grpId="0"/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682499" y="1721751"/>
            <a:ext cx="546233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 mưa rồi, con cất quần áo đi!</a:t>
            </a:r>
          </a:p>
        </p:txBody>
      </p:sp>
      <p:sp>
        <p:nvSpPr>
          <p:cNvPr id="34" name="Rounded Rectangle 2"/>
          <p:cNvSpPr/>
          <p:nvPr/>
        </p:nvSpPr>
        <p:spPr>
          <a:xfrm>
            <a:off x="4576196" y="2989362"/>
            <a:ext cx="543325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đội mũ khi ra ngoài trời nắng!</a:t>
            </a:r>
          </a:p>
        </p:txBody>
      </p:sp>
      <p:sp>
        <p:nvSpPr>
          <p:cNvPr id="37" name="Rounded Rectangle 2"/>
          <p:cNvSpPr/>
          <p:nvPr/>
        </p:nvSpPr>
        <p:spPr>
          <a:xfrm>
            <a:off x="4696504" y="4353340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 ơi! Nóng quá!</a:t>
            </a:r>
          </a:p>
        </p:txBody>
      </p:sp>
      <p:sp>
        <p:nvSpPr>
          <p:cNvPr id="38" name="Rounded Rectangle 2"/>
          <p:cNvSpPr/>
          <p:nvPr/>
        </p:nvSpPr>
        <p:spPr>
          <a:xfrm>
            <a:off x="4696504" y="5589418"/>
            <a:ext cx="5017170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 thổi mát quá!</a:t>
            </a:r>
          </a:p>
        </p:txBody>
      </p:sp>
      <p:sp>
        <p:nvSpPr>
          <p:cNvPr id="5" name="Oval 4"/>
          <p:cNvSpPr/>
          <p:nvPr/>
        </p:nvSpPr>
        <p:spPr>
          <a:xfrm>
            <a:off x="1474454" y="2273957"/>
            <a:ext cx="2194805" cy="1178054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Oval 4"/>
          <p:cNvSpPr/>
          <p:nvPr/>
        </p:nvSpPr>
        <p:spPr>
          <a:xfrm>
            <a:off x="1766168" y="4792492"/>
            <a:ext cx="2194805" cy="1225176"/>
          </a:xfrm>
          <a:custGeom>
            <a:avLst/>
            <a:gdLst>
              <a:gd name="connsiteX0" fmla="*/ 0 w 1419726"/>
              <a:gd name="connsiteY0" fmla="*/ 498238 h 996475"/>
              <a:gd name="connsiteX1" fmla="*/ 709863 w 1419726"/>
              <a:gd name="connsiteY1" fmla="*/ 0 h 996475"/>
              <a:gd name="connsiteX2" fmla="*/ 1419726 w 1419726"/>
              <a:gd name="connsiteY2" fmla="*/ 498238 h 996475"/>
              <a:gd name="connsiteX3" fmla="*/ 709863 w 1419726"/>
              <a:gd name="connsiteY3" fmla="*/ 996476 h 996475"/>
              <a:gd name="connsiteX4" fmla="*/ 0 w 1419726"/>
              <a:gd name="connsiteY4" fmla="*/ 498238 h 996475"/>
              <a:gd name="connsiteX0" fmla="*/ 6100 w 1425826"/>
              <a:gd name="connsiteY0" fmla="*/ 499794 h 998032"/>
              <a:gd name="connsiteX1" fmla="*/ 391110 w 1425826"/>
              <a:gd name="connsiteY1" fmla="*/ 348326 h 998032"/>
              <a:gd name="connsiteX2" fmla="*/ 715963 w 1425826"/>
              <a:gd name="connsiteY2" fmla="*/ 1556 h 998032"/>
              <a:gd name="connsiteX3" fmla="*/ 1425826 w 1425826"/>
              <a:gd name="connsiteY3" fmla="*/ 499794 h 998032"/>
              <a:gd name="connsiteX4" fmla="*/ 715963 w 1425826"/>
              <a:gd name="connsiteY4" fmla="*/ 998032 h 998032"/>
              <a:gd name="connsiteX5" fmla="*/ 6100 w 1425826"/>
              <a:gd name="connsiteY5" fmla="*/ 499794 h 998032"/>
              <a:gd name="connsiteX0" fmla="*/ 12597 w 1432323"/>
              <a:gd name="connsiteY0" fmla="*/ 518440 h 1016678"/>
              <a:gd name="connsiteX1" fmla="*/ 301354 w 1432323"/>
              <a:gd name="connsiteY1" fmla="*/ 138372 h 1016678"/>
              <a:gd name="connsiteX2" fmla="*/ 722460 w 1432323"/>
              <a:gd name="connsiteY2" fmla="*/ 20202 h 1016678"/>
              <a:gd name="connsiteX3" fmla="*/ 1432323 w 1432323"/>
              <a:gd name="connsiteY3" fmla="*/ 518440 h 1016678"/>
              <a:gd name="connsiteX4" fmla="*/ 722460 w 1432323"/>
              <a:gd name="connsiteY4" fmla="*/ 1016678 h 1016678"/>
              <a:gd name="connsiteX5" fmla="*/ 12597 w 1432323"/>
              <a:gd name="connsiteY5" fmla="*/ 518440 h 101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2323" h="1016678">
                <a:moveTo>
                  <a:pt x="12597" y="518440"/>
                </a:moveTo>
                <a:cubicBezTo>
                  <a:pt x="-57587" y="372056"/>
                  <a:pt x="183044" y="221412"/>
                  <a:pt x="301354" y="138372"/>
                </a:cubicBezTo>
                <a:cubicBezTo>
                  <a:pt x="419664" y="55332"/>
                  <a:pt x="533965" y="-43143"/>
                  <a:pt x="722460" y="20202"/>
                </a:cubicBezTo>
                <a:cubicBezTo>
                  <a:pt x="910955" y="83547"/>
                  <a:pt x="1432323" y="243271"/>
                  <a:pt x="1432323" y="518440"/>
                </a:cubicBezTo>
                <a:cubicBezTo>
                  <a:pt x="1432323" y="793609"/>
                  <a:pt x="1114507" y="1016678"/>
                  <a:pt x="722460" y="1016678"/>
                </a:cubicBezTo>
                <a:cubicBezTo>
                  <a:pt x="330413" y="1016678"/>
                  <a:pt x="82781" y="664824"/>
                  <a:pt x="12597" y="518440"/>
                </a:cubicBez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endParaRPr lang="vi-VN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" name="Straight Arrow Connector 3"/>
          <p:cNvCxnSpPr>
            <a:stCxn id="5" idx="3"/>
            <a:endCxn id="3" idx="11"/>
          </p:cNvCxnSpPr>
          <p:nvPr/>
        </p:nvCxnSpPr>
        <p:spPr>
          <a:xfrm flipV="1">
            <a:off x="3669259" y="2195756"/>
            <a:ext cx="1013240" cy="678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3"/>
            <a:endCxn id="34" idx="11"/>
          </p:cNvCxnSpPr>
          <p:nvPr/>
        </p:nvCxnSpPr>
        <p:spPr>
          <a:xfrm>
            <a:off x="3669259" y="2874688"/>
            <a:ext cx="906937" cy="5886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39" idx="3"/>
            <a:endCxn id="37" idx="11"/>
          </p:cNvCxnSpPr>
          <p:nvPr/>
        </p:nvCxnSpPr>
        <p:spPr>
          <a:xfrm flipV="1">
            <a:off x="3960973" y="4827345"/>
            <a:ext cx="735531" cy="589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9" idx="3"/>
            <a:endCxn id="38" idx="11"/>
          </p:cNvCxnSpPr>
          <p:nvPr/>
        </p:nvCxnSpPr>
        <p:spPr>
          <a:xfrm>
            <a:off x="3960973" y="5417252"/>
            <a:ext cx="735531" cy="6461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831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7" grpId="0" animBg="1"/>
      <p:bldP spid="38" grpId="0" animBg="1"/>
      <p:bldP spid="5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587039" y="2525022"/>
            <a:ext cx="595227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VẬN</a:t>
            </a:r>
            <a:r>
              <a:rPr kumimoji="0" lang="en-GB" altLang="zh-CN" sz="96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DỤNG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917242"/>
            <a:ext cx="7358396" cy="5511822"/>
            <a:chOff x="2572670" y="917242"/>
            <a:chExt cx="7358396" cy="5511822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59621" y="2518991"/>
              <a:ext cx="436786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cơn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bão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lụt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57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917242"/>
            <a:ext cx="7358396" cy="5511822"/>
            <a:chOff x="2572670" y="917242"/>
            <a:chExt cx="7358396" cy="5511822"/>
          </a:xfrm>
        </p:grpSpPr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759621" y="2795990"/>
              <a:ext cx="43678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42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475" y="42640"/>
            <a:ext cx="5396154" cy="3108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190" y="508094"/>
            <a:ext cx="9178724" cy="68753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49394" y="2374152"/>
            <a:ext cx="53033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65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76" y="-62190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174768" y="719369"/>
            <a:ext cx="33938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DẶN</a:t>
            </a:r>
            <a:r>
              <a:rPr kumimoji="0" lang="en-GB" altLang="zh-CN" sz="72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DÒ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0" name="Rounded Rectangle 2"/>
          <p:cNvSpPr/>
          <p:nvPr/>
        </p:nvSpPr>
        <p:spPr>
          <a:xfrm>
            <a:off x="4623259" y="1867009"/>
            <a:ext cx="6482276" cy="1171524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Ins="144000" rtlCol="0" anchor="ctr"/>
          <a:lstStyle/>
          <a:p>
            <a:pPr algn="just"/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2"/>
          <p:cNvSpPr/>
          <p:nvPr/>
        </p:nvSpPr>
        <p:spPr>
          <a:xfrm>
            <a:off x="5838237" y="3197299"/>
            <a:ext cx="4222577" cy="87830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endParaRPr lang="vi-VN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2"/>
          <p:cNvSpPr/>
          <p:nvPr/>
        </p:nvSpPr>
        <p:spPr>
          <a:xfrm>
            <a:off x="6614886" y="4234255"/>
            <a:ext cx="2927321" cy="874095"/>
          </a:xfrm>
          <a:custGeom>
            <a:avLst/>
            <a:gdLst>
              <a:gd name="connsiteX0" fmla="*/ 0 w 4391526"/>
              <a:gd name="connsiteY0" fmla="*/ 116307 h 697831"/>
              <a:gd name="connsiteX1" fmla="*/ 116307 w 4391526"/>
              <a:gd name="connsiteY1" fmla="*/ 0 h 697831"/>
              <a:gd name="connsiteX2" fmla="*/ 4275219 w 4391526"/>
              <a:gd name="connsiteY2" fmla="*/ 0 h 697831"/>
              <a:gd name="connsiteX3" fmla="*/ 4391526 w 4391526"/>
              <a:gd name="connsiteY3" fmla="*/ 116307 h 697831"/>
              <a:gd name="connsiteX4" fmla="*/ 4391526 w 4391526"/>
              <a:gd name="connsiteY4" fmla="*/ 581524 h 697831"/>
              <a:gd name="connsiteX5" fmla="*/ 4275219 w 4391526"/>
              <a:gd name="connsiteY5" fmla="*/ 697831 h 697831"/>
              <a:gd name="connsiteX6" fmla="*/ 116307 w 4391526"/>
              <a:gd name="connsiteY6" fmla="*/ 697831 h 697831"/>
              <a:gd name="connsiteX7" fmla="*/ 0 w 4391526"/>
              <a:gd name="connsiteY7" fmla="*/ 581524 h 697831"/>
              <a:gd name="connsiteX8" fmla="*/ 0 w 4391526"/>
              <a:gd name="connsiteY8" fmla="*/ 116307 h 697831"/>
              <a:gd name="connsiteX0" fmla="*/ 0 w 4391526"/>
              <a:gd name="connsiteY0" fmla="*/ 128339 h 709863"/>
              <a:gd name="connsiteX1" fmla="*/ 705854 w 4391526"/>
              <a:gd name="connsiteY1" fmla="*/ 0 h 709863"/>
              <a:gd name="connsiteX2" fmla="*/ 4275219 w 4391526"/>
              <a:gd name="connsiteY2" fmla="*/ 12032 h 709863"/>
              <a:gd name="connsiteX3" fmla="*/ 4391526 w 4391526"/>
              <a:gd name="connsiteY3" fmla="*/ 128339 h 709863"/>
              <a:gd name="connsiteX4" fmla="*/ 4391526 w 4391526"/>
              <a:gd name="connsiteY4" fmla="*/ 593556 h 709863"/>
              <a:gd name="connsiteX5" fmla="*/ 4275219 w 4391526"/>
              <a:gd name="connsiteY5" fmla="*/ 709863 h 709863"/>
              <a:gd name="connsiteX6" fmla="*/ 116307 w 4391526"/>
              <a:gd name="connsiteY6" fmla="*/ 709863 h 709863"/>
              <a:gd name="connsiteX7" fmla="*/ 0 w 4391526"/>
              <a:gd name="connsiteY7" fmla="*/ 593556 h 709863"/>
              <a:gd name="connsiteX8" fmla="*/ 0 w 4391526"/>
              <a:gd name="connsiteY8" fmla="*/ 128339 h 709863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4275219 w 4427621"/>
              <a:gd name="connsiteY2" fmla="*/ 12032 h 709863"/>
              <a:gd name="connsiteX3" fmla="*/ 4427621 w 4427621"/>
              <a:gd name="connsiteY3" fmla="*/ 212560 h 709863"/>
              <a:gd name="connsiteX4" fmla="*/ 4391526 w 4427621"/>
              <a:gd name="connsiteY4" fmla="*/ 593556 h 709863"/>
              <a:gd name="connsiteX5" fmla="*/ 4275219 w 4427621"/>
              <a:gd name="connsiteY5" fmla="*/ 709863 h 709863"/>
              <a:gd name="connsiteX6" fmla="*/ 116307 w 4427621"/>
              <a:gd name="connsiteY6" fmla="*/ 709863 h 709863"/>
              <a:gd name="connsiteX7" fmla="*/ 0 w 4427621"/>
              <a:gd name="connsiteY7" fmla="*/ 593556 h 709863"/>
              <a:gd name="connsiteX8" fmla="*/ 0 w 4427621"/>
              <a:gd name="connsiteY8" fmla="*/ 128339 h 709863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275219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52402 h 733926"/>
              <a:gd name="connsiteX1" fmla="*/ 705854 w 4427621"/>
              <a:gd name="connsiteY1" fmla="*/ 24063 h 733926"/>
              <a:gd name="connsiteX2" fmla="*/ 3886200 w 4427621"/>
              <a:gd name="connsiteY2" fmla="*/ 0 h 733926"/>
              <a:gd name="connsiteX3" fmla="*/ 4142872 w 4427621"/>
              <a:gd name="connsiteY3" fmla="*/ 36095 h 733926"/>
              <a:gd name="connsiteX4" fmla="*/ 4427621 w 4427621"/>
              <a:gd name="connsiteY4" fmla="*/ 236623 h 733926"/>
              <a:gd name="connsiteX5" fmla="*/ 4391526 w 4427621"/>
              <a:gd name="connsiteY5" fmla="*/ 617619 h 733926"/>
              <a:gd name="connsiteX6" fmla="*/ 4275219 w 4427621"/>
              <a:gd name="connsiteY6" fmla="*/ 733926 h 733926"/>
              <a:gd name="connsiteX7" fmla="*/ 116307 w 4427621"/>
              <a:gd name="connsiteY7" fmla="*/ 733926 h 733926"/>
              <a:gd name="connsiteX8" fmla="*/ 0 w 4427621"/>
              <a:gd name="connsiteY8" fmla="*/ 617619 h 733926"/>
              <a:gd name="connsiteX9" fmla="*/ 0 w 4427621"/>
              <a:gd name="connsiteY9" fmla="*/ 152402 h 733926"/>
              <a:gd name="connsiteX0" fmla="*/ 0 w 4427621"/>
              <a:gd name="connsiteY0" fmla="*/ 128339 h 709863"/>
              <a:gd name="connsiteX1" fmla="*/ 705854 w 4427621"/>
              <a:gd name="connsiteY1" fmla="*/ 0 h 709863"/>
              <a:gd name="connsiteX2" fmla="*/ 3621505 w 4427621"/>
              <a:gd name="connsiteY2" fmla="*/ 24063 h 709863"/>
              <a:gd name="connsiteX3" fmla="*/ 4142872 w 4427621"/>
              <a:gd name="connsiteY3" fmla="*/ 12032 h 709863"/>
              <a:gd name="connsiteX4" fmla="*/ 4427621 w 4427621"/>
              <a:gd name="connsiteY4" fmla="*/ 212560 h 709863"/>
              <a:gd name="connsiteX5" fmla="*/ 4391526 w 4427621"/>
              <a:gd name="connsiteY5" fmla="*/ 593556 h 709863"/>
              <a:gd name="connsiteX6" fmla="*/ 4275219 w 4427621"/>
              <a:gd name="connsiteY6" fmla="*/ 709863 h 709863"/>
              <a:gd name="connsiteX7" fmla="*/ 116307 w 4427621"/>
              <a:gd name="connsiteY7" fmla="*/ 709863 h 709863"/>
              <a:gd name="connsiteX8" fmla="*/ 0 w 4427621"/>
              <a:gd name="connsiteY8" fmla="*/ 593556 h 709863"/>
              <a:gd name="connsiteX9" fmla="*/ 0 w 4427621"/>
              <a:gd name="connsiteY9" fmla="*/ 128339 h 709863"/>
              <a:gd name="connsiteX0" fmla="*/ 0 w 4427621"/>
              <a:gd name="connsiteY0" fmla="*/ 128339 h 757990"/>
              <a:gd name="connsiteX1" fmla="*/ 705854 w 4427621"/>
              <a:gd name="connsiteY1" fmla="*/ 0 h 757990"/>
              <a:gd name="connsiteX2" fmla="*/ 3621505 w 4427621"/>
              <a:gd name="connsiteY2" fmla="*/ 24063 h 757990"/>
              <a:gd name="connsiteX3" fmla="*/ 4142872 w 4427621"/>
              <a:gd name="connsiteY3" fmla="*/ 12032 h 757990"/>
              <a:gd name="connsiteX4" fmla="*/ 4427621 w 4427621"/>
              <a:gd name="connsiteY4" fmla="*/ 212560 h 757990"/>
              <a:gd name="connsiteX5" fmla="*/ 4391526 w 4427621"/>
              <a:gd name="connsiteY5" fmla="*/ 593556 h 757990"/>
              <a:gd name="connsiteX6" fmla="*/ 4275219 w 4427621"/>
              <a:gd name="connsiteY6" fmla="*/ 709863 h 757990"/>
              <a:gd name="connsiteX7" fmla="*/ 3477126 w 4427621"/>
              <a:gd name="connsiteY7" fmla="*/ 757990 h 757990"/>
              <a:gd name="connsiteX8" fmla="*/ 116307 w 4427621"/>
              <a:gd name="connsiteY8" fmla="*/ 709863 h 757990"/>
              <a:gd name="connsiteX9" fmla="*/ 0 w 4427621"/>
              <a:gd name="connsiteY9" fmla="*/ 593556 h 757990"/>
              <a:gd name="connsiteX10" fmla="*/ 0 w 4427621"/>
              <a:gd name="connsiteY10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200528 w 4511842"/>
              <a:gd name="connsiteY8" fmla="*/ 709863 h 757990"/>
              <a:gd name="connsiteX9" fmla="*/ 84221 w 4511842"/>
              <a:gd name="connsiteY9" fmla="*/ 593556 h 757990"/>
              <a:gd name="connsiteX10" fmla="*/ 0 w 4511842"/>
              <a:gd name="connsiteY10" fmla="*/ 409073 h 757990"/>
              <a:gd name="connsiteX11" fmla="*/ 84221 w 4511842"/>
              <a:gd name="connsiteY11" fmla="*/ 128339 h 757990"/>
              <a:gd name="connsiteX0" fmla="*/ 84221 w 4511842"/>
              <a:gd name="connsiteY0" fmla="*/ 128339 h 757990"/>
              <a:gd name="connsiteX1" fmla="*/ 790075 w 4511842"/>
              <a:gd name="connsiteY1" fmla="*/ 0 h 757990"/>
              <a:gd name="connsiteX2" fmla="*/ 3705726 w 4511842"/>
              <a:gd name="connsiteY2" fmla="*/ 24063 h 757990"/>
              <a:gd name="connsiteX3" fmla="*/ 4227093 w 4511842"/>
              <a:gd name="connsiteY3" fmla="*/ 12032 h 757990"/>
              <a:gd name="connsiteX4" fmla="*/ 4511842 w 4511842"/>
              <a:gd name="connsiteY4" fmla="*/ 212560 h 757990"/>
              <a:gd name="connsiteX5" fmla="*/ 4475747 w 4511842"/>
              <a:gd name="connsiteY5" fmla="*/ 593556 h 757990"/>
              <a:gd name="connsiteX6" fmla="*/ 4359440 w 4511842"/>
              <a:gd name="connsiteY6" fmla="*/ 709863 h 757990"/>
              <a:gd name="connsiteX7" fmla="*/ 3561347 w 4511842"/>
              <a:gd name="connsiteY7" fmla="*/ 757990 h 757990"/>
              <a:gd name="connsiteX8" fmla="*/ 1094874 w 4511842"/>
              <a:gd name="connsiteY8" fmla="*/ 733926 h 757990"/>
              <a:gd name="connsiteX9" fmla="*/ 200528 w 4511842"/>
              <a:gd name="connsiteY9" fmla="*/ 709863 h 757990"/>
              <a:gd name="connsiteX10" fmla="*/ 84221 w 4511842"/>
              <a:gd name="connsiteY10" fmla="*/ 593556 h 757990"/>
              <a:gd name="connsiteX11" fmla="*/ 0 w 4511842"/>
              <a:gd name="connsiteY11" fmla="*/ 409073 h 757990"/>
              <a:gd name="connsiteX12" fmla="*/ 84221 w 4511842"/>
              <a:gd name="connsiteY12" fmla="*/ 128339 h 75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511842" h="757990">
                <a:moveTo>
                  <a:pt x="84221" y="128339"/>
                </a:moveTo>
                <a:cubicBezTo>
                  <a:pt x="84221" y="64104"/>
                  <a:pt x="725840" y="0"/>
                  <a:pt x="790075" y="0"/>
                </a:cubicBezTo>
                <a:lnTo>
                  <a:pt x="3705726" y="24063"/>
                </a:lnTo>
                <a:lnTo>
                  <a:pt x="4227093" y="12032"/>
                </a:lnTo>
                <a:cubicBezTo>
                  <a:pt x="4291328" y="12032"/>
                  <a:pt x="4511842" y="148325"/>
                  <a:pt x="4511842" y="212560"/>
                </a:cubicBezTo>
                <a:lnTo>
                  <a:pt x="4475747" y="593556"/>
                </a:lnTo>
                <a:cubicBezTo>
                  <a:pt x="4475747" y="657791"/>
                  <a:pt x="4423675" y="709863"/>
                  <a:pt x="4359440" y="709863"/>
                </a:cubicBezTo>
                <a:cubicBezTo>
                  <a:pt x="4081378" y="713874"/>
                  <a:pt x="3839409" y="753979"/>
                  <a:pt x="3561347" y="757990"/>
                </a:cubicBezTo>
                <a:cubicBezTo>
                  <a:pt x="2634916" y="737937"/>
                  <a:pt x="2021305" y="753979"/>
                  <a:pt x="1094874" y="733926"/>
                </a:cubicBezTo>
                <a:lnTo>
                  <a:pt x="200528" y="709863"/>
                </a:lnTo>
                <a:cubicBezTo>
                  <a:pt x="136293" y="709863"/>
                  <a:pt x="84221" y="657791"/>
                  <a:pt x="84221" y="593556"/>
                </a:cubicBezTo>
                <a:cubicBezTo>
                  <a:pt x="84221" y="540083"/>
                  <a:pt x="0" y="462546"/>
                  <a:pt x="0" y="409073"/>
                </a:cubicBezTo>
                <a:lnTo>
                  <a:pt x="84221" y="128339"/>
                </a:lnTo>
                <a:close/>
              </a:path>
            </a:pathLst>
          </a:cu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28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vi-VN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587039" y="2525022"/>
            <a:ext cx="6694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KHỞI</a:t>
            </a:r>
            <a:r>
              <a:rPr kumimoji="0" lang="en-GB" altLang="zh-CN" sz="96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ĐỘNG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0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8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88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572670" y="42640"/>
            <a:ext cx="7358396" cy="6386424"/>
            <a:chOff x="2572670" y="42640"/>
            <a:chExt cx="7358396" cy="6386424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5475" y="42640"/>
              <a:ext cx="5396154" cy="3108184"/>
            </a:xfrm>
            <a:prstGeom prst="rect">
              <a:avLst/>
            </a:prstGeom>
          </p:spPr>
        </p:pic>
        <p:pic>
          <p:nvPicPr>
            <p:cNvPr id="10" name="图片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2670" y="917242"/>
              <a:ext cx="7358396" cy="551182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33127" y="2795990"/>
              <a:ext cx="436786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Hôm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nay,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thời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75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640"/>
            <a:ext cx="12234118" cy="610266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73932" y="2767674"/>
            <a:ext cx="1247813" cy="285561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167" y="603185"/>
            <a:ext cx="4311900" cy="248365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5482"/>
            <a:ext cx="12349503" cy="2687833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4388735" y="2582127"/>
            <a:ext cx="669446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LUYỆN</a:t>
            </a:r>
            <a:r>
              <a:rPr kumimoji="0" lang="en-GB" altLang="zh-CN" sz="9600" b="1" i="0" u="none" strike="noStrike" kern="1200" cap="none" spc="0" normalizeH="0" noProof="0" dirty="0">
                <a:ln>
                  <a:noFill/>
                </a:ln>
                <a:solidFill>
                  <a:srgbClr val="48B718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TẬP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48B718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64" y="764846"/>
            <a:ext cx="2956947" cy="260211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15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03941" y="1387846"/>
            <a:ext cx="13114236" cy="1227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 các từ ngữ dưới đây vào nhóm thích hợp</a:t>
            </a:r>
            <a:b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7564" y="2459790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87564" y="3569283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587564" y="4675565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540330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540330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3540330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364075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364075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316841" y="2451801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9316841" y="3561294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9316841" y="4667576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784730"/>
              </p:ext>
            </p:extLst>
          </p:nvPr>
        </p:nvGraphicFramePr>
        <p:xfrm>
          <a:off x="1474454" y="5604525"/>
          <a:ext cx="9855200" cy="103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27600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4927600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1936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/>
      <p:bldP spid="4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12656" y="1422002"/>
            <a:ext cx="974997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b="0" i="0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GB" sz="4400" b="0" i="0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u="sng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GB" sz="4400" b="0" i="0" u="sng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 – 6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4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endParaRPr lang="vi-VN" sz="44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206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9902669"/>
              </p:ext>
            </p:extLst>
          </p:nvPr>
        </p:nvGraphicFramePr>
        <p:xfrm>
          <a:off x="848299" y="1395652"/>
          <a:ext cx="10305788" cy="472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52894">
                  <a:extLst>
                    <a:ext uri="{9D8B030D-6E8A-4147-A177-3AD203B41FA5}">
                      <a16:colId xmlns:a16="http://schemas.microsoft.com/office/drawing/2014/main" val="2356588953"/>
                    </a:ext>
                  </a:extLst>
                </a:gridCol>
                <a:gridCol w="5152894">
                  <a:extLst>
                    <a:ext uri="{9D8B030D-6E8A-4147-A177-3AD203B41FA5}">
                      <a16:colId xmlns:a16="http://schemas.microsoft.com/office/drawing/2014/main" val="172159973"/>
                    </a:ext>
                  </a:extLst>
                </a:gridCol>
              </a:tblGrid>
              <a:tr h="55072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hiện tượng tự nhiên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 ngữ chỉ đặc điểm</a:t>
                      </a:r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9358419"/>
                  </a:ext>
                </a:extLst>
              </a:tr>
              <a:tr h="4179004"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  <a:p>
                      <a:pPr algn="ctr"/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22039"/>
                  </a:ext>
                </a:extLst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1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188095" y="2155683"/>
            <a:ext cx="207840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8573935" y="2288115"/>
            <a:ext cx="2375973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rượi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230039" y="3238801"/>
            <a:ext cx="1994513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hán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463411" y="2260117"/>
            <a:ext cx="1739071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3702696" y="3259150"/>
            <a:ext cx="195708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401705" y="4252256"/>
            <a:ext cx="1747585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3702696" y="2155683"/>
            <a:ext cx="1935188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347297" y="5199068"/>
            <a:ext cx="1838407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6364075" y="3698693"/>
            <a:ext cx="2094094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nứt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nẻ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8874567" y="3698693"/>
            <a:ext cx="2024074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xối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xả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702696" y="4274291"/>
            <a:ext cx="1837246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lũ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7411122" y="4912035"/>
            <a:ext cx="2548569" cy="664588"/>
          </a:xfrm>
          <a:prstGeom prst="roundRect">
            <a:avLst/>
          </a:prstGeom>
          <a:solidFill>
            <a:srgbClr val="D3EFFC"/>
          </a:solidFill>
          <a:ln>
            <a:solidFill>
              <a:srgbClr val="D3EF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chói</a:t>
            </a:r>
            <a:r>
              <a: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chang</a:t>
            </a:r>
            <a:endParaRPr lang="en-GB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67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553916" y="78454"/>
            <a:ext cx="1957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Bài</a:t>
            </a:r>
            <a:r>
              <a:rPr kumimoji="0" lang="en-GB" altLang="zh-CN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 2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554" y="256275"/>
            <a:ext cx="4178564" cy="909452"/>
          </a:xfrm>
          <a:prstGeom prst="rect">
            <a:avLst/>
          </a:prstGeom>
        </p:spPr>
      </p:pic>
      <p:pic>
        <p:nvPicPr>
          <p:cNvPr id="1026" name="Picture 2" descr="https://img.loigiaihay.com/picture/2022/0415/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44" y="2445745"/>
            <a:ext cx="7950747" cy="364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628690" y="1381145"/>
            <a:ext cx="9256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Ghép thẻ chữ để gọi tên các loại mưa và gió</a:t>
            </a:r>
            <a:r>
              <a:rPr lang="en-GB" sz="36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19449" y="2057433"/>
            <a:ext cx="3714669" cy="3660321"/>
            <a:chOff x="8519449" y="2057433"/>
            <a:chExt cx="3714669" cy="3660321"/>
          </a:xfrm>
        </p:grpSpPr>
        <p:pic>
          <p:nvPicPr>
            <p:cNvPr id="2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19449" y="2057433"/>
              <a:ext cx="3714669" cy="366032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145041" y="3287428"/>
              <a:ext cx="228721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36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cặp</a:t>
              </a:r>
              <a:endParaRPr lang="en-GB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404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theme/theme1.xml><?xml version="1.0" encoding="utf-8"?>
<a:theme xmlns:a="http://schemas.openxmlformats.org/drawingml/2006/main" name="PPT充电站">
  <a:themeElements>
    <a:clrScheme name="七色">
      <a:dk1>
        <a:srgbClr val="000000"/>
      </a:dk1>
      <a:lt1>
        <a:sysClr val="window" lastClr="FFFFFF"/>
      </a:lt1>
      <a:dk2>
        <a:srgbClr val="FEB554"/>
      </a:dk2>
      <a:lt2>
        <a:srgbClr val="18497E"/>
      </a:lt2>
      <a:accent1>
        <a:srgbClr val="C00000"/>
      </a:accent1>
      <a:accent2>
        <a:srgbClr val="FF0000"/>
      </a:accent2>
      <a:accent3>
        <a:srgbClr val="FFC000"/>
      </a:accent3>
      <a:accent4>
        <a:srgbClr val="92D050"/>
      </a:accent4>
      <a:accent5>
        <a:srgbClr val="00B050"/>
      </a:accent5>
      <a:accent6>
        <a:srgbClr val="00B0F0"/>
      </a:accent6>
      <a:hlink>
        <a:srgbClr val="0070C0"/>
      </a:hlink>
      <a:folHlink>
        <a:srgbClr val="002060"/>
      </a:folHlink>
    </a:clrScheme>
    <a:fontScheme name="微软雅黑">
      <a:majorFont>
        <a:latin typeface="Constantia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189</TotalTime>
  <Words>413</Words>
  <Application>Microsoft Office PowerPoint</Application>
  <PresentationFormat>Widescreen</PresentationFormat>
  <Paragraphs>102</Paragraphs>
  <Slides>17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 Light</vt:lpstr>
      <vt:lpstr>Cambria</vt:lpstr>
      <vt:lpstr>UTM American Sans</vt:lpstr>
      <vt:lpstr>#9Slide07 SFU Jamaica</vt:lpstr>
      <vt:lpstr>幼圆</vt:lpstr>
      <vt:lpstr>Calibri</vt:lpstr>
      <vt:lpstr>PPT充电站</vt:lpstr>
      <vt:lpstr>Office 主题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Techsi.vn</dc:creator>
  <dc:description>9Slide.vn</dc:description>
  <cp:lastModifiedBy>9Slide</cp:lastModifiedBy>
  <cp:revision>17</cp:revision>
  <dcterms:created xsi:type="dcterms:W3CDTF">2022-12-16T13:06:29Z</dcterms:created>
  <dcterms:modified xsi:type="dcterms:W3CDTF">2024-01-16T05:55:41Z</dcterms:modified>
  <cp:category>9Slide.vn</cp:category>
</cp:coreProperties>
</file>