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686" r:id="rId2"/>
  </p:sldMasterIdLst>
  <p:notesMasterIdLst>
    <p:notesMasterId r:id="rId27"/>
  </p:notesMasterIdLst>
  <p:sldIdLst>
    <p:sldId id="258" r:id="rId3"/>
    <p:sldId id="292" r:id="rId4"/>
    <p:sldId id="259" r:id="rId5"/>
    <p:sldId id="260" r:id="rId6"/>
    <p:sldId id="261" r:id="rId7"/>
    <p:sldId id="283" r:id="rId8"/>
    <p:sldId id="263" r:id="rId9"/>
    <p:sldId id="264" r:id="rId10"/>
    <p:sldId id="265" r:id="rId11"/>
    <p:sldId id="269" r:id="rId12"/>
    <p:sldId id="284" r:id="rId13"/>
    <p:sldId id="285" r:id="rId14"/>
    <p:sldId id="266" r:id="rId15"/>
    <p:sldId id="286" r:id="rId16"/>
    <p:sldId id="288" r:id="rId17"/>
    <p:sldId id="289" r:id="rId18"/>
    <p:sldId id="270" r:id="rId19"/>
    <p:sldId id="271" r:id="rId20"/>
    <p:sldId id="272" r:id="rId21"/>
    <p:sldId id="273" r:id="rId22"/>
    <p:sldId id="275" r:id="rId23"/>
    <p:sldId id="276" r:id="rId24"/>
    <p:sldId id="291" r:id="rId25"/>
    <p:sldId id="281" r:id="rId26"/>
  </p:sldIdLst>
  <p:sldSz cx="12192000" cy="6858000"/>
  <p:notesSz cx="6858000" cy="9144000"/>
  <p:embeddedFontLst>
    <p:embeddedFont>
      <p:font typeface="#9Slide03 Bebas Neue Bold" panose="020B0604020202020204" charset="0"/>
      <p:bold r:id="rId28"/>
    </p:embeddedFont>
    <p:embeddedFont>
      <p:font typeface="等线" panose="020B0604020202020204" charset="-122"/>
      <p:regular r:id="rId29"/>
      <p:bold r:id="rId30"/>
    </p:embeddedFont>
    <p:embeddedFont>
      <p:font typeface="Calibri" panose="020F0502020204030204" pitchFamily="34" charset="0"/>
      <p:regular r:id="rId31"/>
      <p:bold r:id="rId32"/>
      <p:italic r:id="rId33"/>
      <p:boldItalic r:id="rId34"/>
    </p:embeddedFont>
    <p:embeddedFont>
      <p:font typeface="#9Slide07 HoneyCream" pitchFamily="2" charset="0"/>
      <p:regular r:id="rId35"/>
    </p:embeddedFont>
    <p:embeddedFont>
      <p:font typeface="#9Slide03 Arima Madurai Black" panose="020B0604020202020204" charset="0"/>
      <p:bold r:id="rId36"/>
    </p:embeddedFont>
    <p:embeddedFont>
      <p:font typeface="Cambria" panose="02040503050406030204" pitchFamily="18" charset="0"/>
      <p:regular r:id="rId37"/>
      <p:bold r:id="rId38"/>
      <p:italic r:id="rId39"/>
      <p:boldItalic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1494"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7509E-1F64-4953-BDCD-5A0F04112572}" type="datetimeFigureOut">
              <a:rPr lang="en-US" smtClean="0"/>
              <a:t>15/01/2024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28017-9EF9-49D4-A309-0BCA183AD07B}" type="slidenum">
              <a:rPr lang="en-US" smtClean="0"/>
              <a:t>‹#›</a:t>
            </a:fld>
            <a:endParaRPr lang="en-US"/>
          </a:p>
        </p:txBody>
      </p:sp>
    </p:spTree>
    <p:extLst>
      <p:ext uri="{BB962C8B-B14F-4D97-AF65-F5344CB8AC3E}">
        <p14:creationId xmlns:p14="http://schemas.microsoft.com/office/powerpoint/2010/main" val="390146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7257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p>
          <a:p>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bài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1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21930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92623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5040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473637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167047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06727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54720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27545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33650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62928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176595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003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98676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380420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43D6877-9B28-40EE-A0DB-EDFF93929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BA5CD595-FEE0-448D-9CBE-762FCED67D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FAE136B2-16EE-4DB9-B99C-52E82596B5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
        <p:nvSpPr>
          <p:cNvPr id="7" name="标题占位符 1">
            <a:extLst>
              <a:ext uri="{FF2B5EF4-FFF2-40B4-BE49-F238E27FC236}">
                <a16:creationId xmlns:a16="http://schemas.microsoft.com/office/drawing/2014/main" id="{CA216769-710D-4BBB-BBE2-F532EF77C008}"/>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Tree>
    <p:extLst>
      <p:ext uri="{BB962C8B-B14F-4D97-AF65-F5344CB8AC3E}">
        <p14:creationId xmlns:p14="http://schemas.microsoft.com/office/powerpoint/2010/main" val="3916760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56188-2157-4324-81DD-DA93EAB3AF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32E928D-6E61-46EB-BCF8-3C150C5A9E7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7EDEBF-053B-4F8E-AE0B-3D16FE28B0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6F983704-4211-4EB6-B256-1745040C02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14268250-74AD-4214-B7F1-B57FE0C22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671E39B8-775E-495C-B531-426675F24F62}"/>
              </a:ext>
            </a:extLst>
          </p:cNvPr>
          <p:cNvSpPr txBox="1">
            <a:spLocks/>
          </p:cNvSpPr>
          <p:nvPr userDrawn="1"/>
        </p:nvSpPr>
        <p:spPr>
          <a:xfrm>
            <a:off x="11136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33104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B939F9-8D6A-4993-8CA6-F9E22064DF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063E8F-77FB-4CA6-8D02-6CAA8B22480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3E668E-210C-4113-985C-6F39EFA01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43E93DBC-9D70-4550-83F3-81BBC0EF14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CDA48B93-BA56-48B6-811F-5E2A78D7E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CCD9D811-D21B-4CDB-83ED-CF48A04D5217}"/>
              </a:ext>
            </a:extLst>
          </p:cNvPr>
          <p:cNvSpPr txBox="1">
            <a:spLocks/>
          </p:cNvSpPr>
          <p:nvPr userDrawn="1"/>
        </p:nvSpPr>
        <p:spPr>
          <a:xfrm>
            <a:off x="0" y="2349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838111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799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954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7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54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19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257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29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852F10-B6D2-4D5B-8F75-FAB4DD781F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3B6356E4-1CFC-4A83-B058-515B4F172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7C3D4403-7486-42E6-ABFB-9EB150373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4112008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05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524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84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79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76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
        <p:nvSpPr>
          <p:cNvPr id="10" name="标题占位符 1">
            <a:extLst>
              <a:ext uri="{FF2B5EF4-FFF2-40B4-BE49-F238E27FC236}">
                <a16:creationId xmlns:a16="http://schemas.microsoft.com/office/drawing/2014/main" id="{E87E1AB0-4478-4CF0-A785-9FFB846C1F24}"/>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Tree>
    <p:extLst>
      <p:ext uri="{BB962C8B-B14F-4D97-AF65-F5344CB8AC3E}">
        <p14:creationId xmlns:p14="http://schemas.microsoft.com/office/powerpoint/2010/main" val="4010330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07E0E5-0B2B-4573-8A9B-C72438F32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3E1ED8-1FA1-4393-94A4-EF2803BA09A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FA982CF-37A2-42E2-BAD2-E1354C4FFA1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6080C3E-22B1-44D7-B308-C223C65E6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341DEAAD-082D-45CB-9A62-A7DAB4619E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CCB188B6-73C8-4DF2-8C11-30DD5421D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A87277AD-DC11-4270-AF83-DB3C00B4F971}"/>
              </a:ext>
            </a:extLst>
          </p:cNvPr>
          <p:cNvSpPr txBox="1">
            <a:spLocks/>
          </p:cNvSpPr>
          <p:nvPr userDrawn="1"/>
        </p:nvSpPr>
        <p:spPr>
          <a:xfrm>
            <a:off x="11353800" y="25559"/>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819996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85513-BEFE-45AB-9695-AABCDA470D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95C0BC-2F00-4B57-8DEE-CF80E07EE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9ED37D9-C6D7-4797-BFD3-50940A70F9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42A1CC-AE30-4E23-9043-EDDA8D2D0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95B575-0244-4537-958B-A6CD74C62E5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DC528B4-E11A-4985-8DD6-071625F235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8" name="页脚占位符 7">
            <a:extLst>
              <a:ext uri="{FF2B5EF4-FFF2-40B4-BE49-F238E27FC236}">
                <a16:creationId xmlns:a16="http://schemas.microsoft.com/office/drawing/2014/main" id="{0A68F854-183A-4004-BFA7-0D828D13C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9" name="灯片编号占位符 8">
            <a:extLst>
              <a:ext uri="{FF2B5EF4-FFF2-40B4-BE49-F238E27FC236}">
                <a16:creationId xmlns:a16="http://schemas.microsoft.com/office/drawing/2014/main" id="{B2193C94-12EF-4D4F-8126-DDACDA5421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10" name="日期占位符 3">
            <a:extLst>
              <a:ext uri="{FF2B5EF4-FFF2-40B4-BE49-F238E27FC236}">
                <a16:creationId xmlns:a16="http://schemas.microsoft.com/office/drawing/2014/main" id="{7D8B06BE-CA38-4109-9FF8-F22B819DBA69}"/>
              </a:ext>
            </a:extLst>
          </p:cNvPr>
          <p:cNvSpPr txBox="1">
            <a:spLocks/>
          </p:cNvSpPr>
          <p:nvPr userDrawn="1"/>
        </p:nvSpPr>
        <p:spPr>
          <a:xfrm>
            <a:off x="0" y="6580822"/>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10249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9C7E2-9966-42FF-A7D6-C52B7FE9997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387001-6EB0-41AF-8EF7-3B7C0510D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4" name="页脚占位符 3">
            <a:extLst>
              <a:ext uri="{FF2B5EF4-FFF2-40B4-BE49-F238E27FC236}">
                <a16:creationId xmlns:a16="http://schemas.microsoft.com/office/drawing/2014/main" id="{704087B4-2690-4A13-85BD-7E5A67FEB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5" name="灯片编号占位符 4">
            <a:extLst>
              <a:ext uri="{FF2B5EF4-FFF2-40B4-BE49-F238E27FC236}">
                <a16:creationId xmlns:a16="http://schemas.microsoft.com/office/drawing/2014/main" id="{50180123-36DE-457A-8F0A-522F354DE8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705200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993310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90A1C-C75E-44EC-BFC1-0557F06380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43D4AA-D1A3-49E9-BB65-A2076AEFD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4B01143-C18B-4584-8548-94346B9C2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4D57E23-8798-48A1-935B-F99247834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6701092B-B52D-44FD-8F3D-63F5A52EAC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E901CF15-251D-41A1-BCE2-8168214D2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87663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9EBC7-0CDA-4344-B63E-96970C3914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7FD072-D7C5-4368-89A7-5AC7896B9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B6A99E5-C8D2-4E15-9EFB-D617116FA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9704C7E-F111-4CC0-8CE1-9393C6836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B0AA8B45-BF32-43B2-9510-4ACC8BCC8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250158AB-E182-41B6-A938-F2818C90E2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89A09FB8-0ADD-49A9-8201-1F8C40EDC6CF}"/>
              </a:ext>
            </a:extLst>
          </p:cNvPr>
          <p:cNvSpPr txBox="1">
            <a:spLocks/>
          </p:cNvSpPr>
          <p:nvPr userDrawn="1"/>
        </p:nvSpPr>
        <p:spPr>
          <a:xfrm>
            <a:off x="11353800" y="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737240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0.png"/><Relationship Id="rId2" Type="http://schemas.openxmlformats.org/officeDocument/2006/relationships/slideLayout" Target="../slideLayouts/slideLayout13.xml"/><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8.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FA224C-C2A9-4B97-B145-48DA9878EA6D}"/>
              </a:ext>
            </a:extLst>
          </p:cNvPr>
          <p:cNvSpPr>
            <a:spLocks noGrp="1"/>
          </p:cNvSpPr>
          <p:nvPr>
            <p:ph type="title"/>
          </p:nvPr>
        </p:nvSpPr>
        <p:spPr>
          <a:xfrm>
            <a:off x="10807391" y="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3" name="文本占位符 2">
            <a:extLst>
              <a:ext uri="{FF2B5EF4-FFF2-40B4-BE49-F238E27FC236}">
                <a16:creationId xmlns:a16="http://schemas.microsoft.com/office/drawing/2014/main" id="{032A36AF-4096-4357-A5C4-290A87AF3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F4A7AE0-2DF7-4FFB-AFC4-DF7C67ED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accent6">
                    <a:lumMod val="20000"/>
                    <a:lumOff val="80000"/>
                  </a:schemeClr>
                </a:solidFill>
                <a:latin typeface="UVN Hai Long" panose="020D0800030108070604" pitchFamily="34" charset="0"/>
                <a:ea typeface="迷你简卡通"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MANGNON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9D600BA0-FAD9-465A-A499-89716DE3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E7519BE9-4093-4FC5-B3C8-0D7B1EE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pic>
        <p:nvPicPr>
          <p:cNvPr id="9" name="Picture 8">
            <a:extLst>
              <a:ext uri="{FF2B5EF4-FFF2-40B4-BE49-F238E27FC236}">
                <a16:creationId xmlns:a16="http://schemas.microsoft.com/office/drawing/2014/main" id="{D4FBA82F-7ECE-4FF7-905B-3A03D7A8F3B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024"/>
          <a:stretch/>
        </p:blipFill>
        <p:spPr>
          <a:xfrm>
            <a:off x="-3245919" y="-409074"/>
            <a:ext cx="2825785" cy="2930060"/>
          </a:xfrm>
          <a:prstGeom prst="rect">
            <a:avLst/>
          </a:prstGeom>
        </p:spPr>
      </p:pic>
      <p:sp>
        <p:nvSpPr>
          <p:cNvPr id="11" name="标题占位符 1">
            <a:extLst>
              <a:ext uri="{FF2B5EF4-FFF2-40B4-BE49-F238E27FC236}">
                <a16:creationId xmlns:a16="http://schemas.microsoft.com/office/drawing/2014/main" id="{5E4FF2E9-BDAE-4104-B124-C909F8E0AC89}"/>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17753943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142758" y="66357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1146009" y="6721475"/>
            <a:ext cx="2091982" cy="2158488"/>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2593809" y="-2403475"/>
            <a:ext cx="2091982" cy="2158488"/>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560341" y="-2994025"/>
            <a:ext cx="2091982" cy="2158488"/>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827041" y="6911975"/>
            <a:ext cx="2091982" cy="2158488"/>
          </a:xfrm>
          <a:prstGeom prst="rect">
            <a:avLst/>
          </a:prstGeom>
        </p:spPr>
      </p:pic>
      <p:sp>
        <p:nvSpPr>
          <p:cNvPr id="12" name="Rectangle 11"/>
          <p:cNvSpPr/>
          <p:nvPr userDrawn="1"/>
        </p:nvSpPr>
        <p:spPr>
          <a:xfrm>
            <a:off x="11146009" y="1072"/>
            <a:ext cx="10198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C000">
                    <a:lumMod val="75000"/>
                  </a:srgbClr>
                </a:solidFill>
                <a:effectLst/>
                <a:uLnTx/>
                <a:uFillTx/>
                <a:latin typeface="#9Slide07 HoneyCream" pitchFamily="2" charset="0"/>
                <a:ea typeface="+mn-ea"/>
                <a:cs typeface="+mn-cs"/>
              </a:rPr>
              <a:t>Măng Non</a:t>
            </a:r>
            <a:endPar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578373" y="6118398"/>
            <a:ext cx="641706" cy="661643"/>
          </a:xfrm>
          <a:prstGeom prst="rect">
            <a:avLst/>
          </a:prstGeom>
        </p:spPr>
      </p:pic>
      <p:sp>
        <p:nvSpPr>
          <p:cNvPr id="14" name="Rectangle 13"/>
          <p:cNvSpPr/>
          <p:nvPr userDrawn="1"/>
        </p:nvSpPr>
        <p:spPr>
          <a:xfrm>
            <a:off x="34346" y="6470291"/>
            <a:ext cx="818148" cy="330822"/>
          </a:xfrm>
          <a:prstGeom prst="rect">
            <a:avLst/>
          </a:prstGeom>
          <a:solidFill>
            <a:srgbClr val="FF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173" y="6158735"/>
            <a:ext cx="641706" cy="661643"/>
          </a:xfrm>
          <a:prstGeom prst="rect">
            <a:avLst/>
          </a:prstGeom>
        </p:spPr>
      </p:pic>
    </p:spTree>
    <p:extLst>
      <p:ext uri="{BB962C8B-B14F-4D97-AF65-F5344CB8AC3E}">
        <p14:creationId xmlns:p14="http://schemas.microsoft.com/office/powerpoint/2010/main" val="18976565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19.xml"/><Relationship Id="rId7" Type="http://schemas.openxmlformats.org/officeDocument/2006/relationships/slide" Target="slide21.xml"/><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slide" Target="slide1.xml"/><Relationship Id="rId5" Type="http://schemas.openxmlformats.org/officeDocument/2006/relationships/slide" Target="slide20.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01.sv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png"/><Relationship Id="rId21" Type="http://schemas.openxmlformats.org/officeDocument/2006/relationships/image" Target="../media/image15.png"/><Relationship Id="rId7" Type="http://schemas.openxmlformats.org/officeDocument/2006/relationships/image" Target="../media/image101.svg"/><Relationship Id="rId2" Type="http://schemas.openxmlformats.org/officeDocument/2006/relationships/notesSlide" Target="../notesSlides/notesSlide15.xml"/><Relationship Id="rId20" Type="http://schemas.openxmlformats.org/officeDocument/2006/relationships/image" Target="../media/image97.sv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AC5F1F1E-0F55-4945-A242-63EB760C006F}"/>
              </a:ext>
            </a:extLst>
          </p:cNvPr>
          <p:cNvSpPr txBox="1"/>
          <p:nvPr/>
        </p:nvSpPr>
        <p:spPr>
          <a:xfrm>
            <a:off x="2862133" y="1475073"/>
            <a:ext cx="58132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rPr>
              <a:t>Khoa học</a:t>
            </a:r>
            <a:endParaRPr kumimoji="0" lang="zh-CN" altLang="en-US"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endParaRPr>
          </a:p>
        </p:txBody>
      </p:sp>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174448" y="4194872"/>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5">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5">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4124" y="2098787"/>
            <a:ext cx="1117202" cy="1155561"/>
          </a:xfrm>
          <a:prstGeom prst="rect">
            <a:avLst/>
          </a:prstGeom>
        </p:spPr>
      </p:pic>
      <p:sp>
        <p:nvSpPr>
          <p:cNvPr id="13" name="文本框 10">
            <a:extLst>
              <a:ext uri="{FF2B5EF4-FFF2-40B4-BE49-F238E27FC236}">
                <a16:creationId xmlns:a16="http://schemas.microsoft.com/office/drawing/2014/main" id="{14AC2DD4-40B7-451A-A7CD-6E4B07096E15}"/>
              </a:ext>
            </a:extLst>
          </p:cNvPr>
          <p:cNvSpPr txBox="1"/>
          <p:nvPr/>
        </p:nvSpPr>
        <p:spPr>
          <a:xfrm>
            <a:off x="2106004" y="121454"/>
            <a:ext cx="811660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11500" b="1" dirty="0">
                <a:solidFill>
                  <a:srgbClr val="70AD47">
                    <a:lumMod val="75000"/>
                  </a:srgbClr>
                </a:solidFill>
                <a:latin typeface="UVN Nguyen Du" panose="04030805020802020802" pitchFamily="82" charset="0"/>
                <a:ea typeface="华文琥珀" panose="02010800040101010101" pitchFamily="2" charset="-122"/>
              </a:rPr>
              <a:t>Khoa học</a:t>
            </a:r>
            <a:endParaRPr kumimoji="0" lang="zh-CN" altLang="en-US" sz="11500" b="1" i="0" u="none" strike="noStrike" kern="1200" cap="none" spc="0" normalizeH="0" baseline="0" noProof="0" dirty="0">
              <a:ln>
                <a:noFill/>
              </a:ln>
              <a:solidFill>
                <a:srgbClr val="70AD47">
                  <a:lumMod val="75000"/>
                </a:srgbClr>
              </a:solidFill>
              <a:effectLst/>
              <a:uLnTx/>
              <a:uFillTx/>
              <a:latin typeface="UVN Nguyen Du" panose="04030805020802020802" pitchFamily="82" charset="0"/>
              <a:ea typeface="华文琥珀" panose="02010800040101010101" pitchFamily="2" charset="-122"/>
            </a:endParaRPr>
          </a:p>
        </p:txBody>
      </p:sp>
      <p:pic>
        <p:nvPicPr>
          <p:cNvPr id="2" name="HopeYou-V.A-3640547">
            <a:hlinkClick r:id="" action="ppaction://media"/>
            <a:extLst>
              <a:ext uri="{FF2B5EF4-FFF2-40B4-BE49-F238E27FC236}">
                <a16:creationId xmlns:a16="http://schemas.microsoft.com/office/drawing/2014/main" id="{0EF98CAB-4B2F-4EC6-A72C-487957CC4A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65909" y="-792585"/>
            <a:ext cx="604988" cy="604988"/>
          </a:xfrm>
          <a:prstGeom prst="rect">
            <a:avLst/>
          </a:prstGeom>
        </p:spPr>
      </p:pic>
      <p:sp>
        <p:nvSpPr>
          <p:cNvPr id="20" name="Rectangle: Rounded Corners 223">
            <a:extLst>
              <a:ext uri="{FF2B5EF4-FFF2-40B4-BE49-F238E27FC236}">
                <a16:creationId xmlns:a16="http://schemas.microsoft.com/office/drawing/2014/main" id="{1E4C9929-7523-4B89-9C68-E8C6EF8AF11F}"/>
              </a:ext>
            </a:extLst>
          </p:cNvPr>
          <p:cNvSpPr/>
          <p:nvPr/>
        </p:nvSpPr>
        <p:spPr>
          <a:xfrm>
            <a:off x="7425606" y="2024666"/>
            <a:ext cx="2114779" cy="489261"/>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rPr>
              <a:t>TRANG 69</a:t>
            </a:r>
            <a:endParaRPr kumimoji="0" lang="en-US"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3558" y="1707569"/>
            <a:ext cx="10058400" cy="6254944"/>
          </a:xfrm>
          <a:prstGeom prst="rect">
            <a:avLst/>
          </a:prstGeom>
        </p:spPr>
      </p:pic>
    </p:spTree>
    <p:extLst>
      <p:ext uri="{BB962C8B-B14F-4D97-AF65-F5344CB8AC3E}">
        <p14:creationId xmlns:p14="http://schemas.microsoft.com/office/powerpoint/2010/main" val="4038619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2"/>
                                        </p:tgtEl>
                                      </p:cBhvr>
                                    </p:cmd>
                                  </p:childTnLst>
                                </p:cTn>
                              </p:par>
                              <p:par>
                                <p:cTn id="7" presetID="38" presetClass="entr" presetSubtype="0" accel="50000" fill="hold" grpId="0" nodeType="withEffect">
                                  <p:stCondLst>
                                    <p:cond delay="1000"/>
                                  </p:stCondLst>
                                  <p:iterate type="lt">
                                    <p:tmPct val="50000"/>
                                  </p:iterate>
                                  <p:childTnLst>
                                    <p:set>
                                      <p:cBhvr>
                                        <p:cTn id="8" dur="1" fill="hold">
                                          <p:stCondLst>
                                            <p:cond delay="0"/>
                                          </p:stCondLst>
                                        </p:cTn>
                                        <p:tgtEl>
                                          <p:spTgt spid="11"/>
                                        </p:tgtEl>
                                        <p:attrNameLst>
                                          <p:attrName>style.visibility</p:attrName>
                                        </p:attrNameLst>
                                      </p:cBhvr>
                                      <p:to>
                                        <p:strVal val="visible"/>
                                      </p:to>
                                    </p:set>
                                    <p:set>
                                      <p:cBhvr>
                                        <p:cTn id="9" dur="341" fill="hold">
                                          <p:stCondLst>
                                            <p:cond delay="0"/>
                                          </p:stCondLst>
                                        </p:cTn>
                                        <p:tgtEl>
                                          <p:spTgt spid="11"/>
                                        </p:tgtEl>
                                        <p:attrNameLst>
                                          <p:attrName>style.rotation</p:attrName>
                                        </p:attrNameLst>
                                      </p:cBhvr>
                                      <p:to>
                                        <p:strVal val="-45.0"/>
                                      </p:to>
                                    </p:set>
                                    <p:anim calcmode="lin" valueType="num">
                                      <p:cBhvr>
                                        <p:cTn id="10"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1000"/>
                                  </p:stCondLst>
                                  <p:iterate type="lt">
                                    <p:tmPct val="50000"/>
                                  </p:iterate>
                                  <p:childTnLst>
                                    <p:set>
                                      <p:cBhvr>
                                        <p:cTn id="15" dur="1" fill="hold">
                                          <p:stCondLst>
                                            <p:cond delay="0"/>
                                          </p:stCondLst>
                                        </p:cTn>
                                        <p:tgtEl>
                                          <p:spTgt spid="13"/>
                                        </p:tgtEl>
                                        <p:attrNameLst>
                                          <p:attrName>style.visibility</p:attrName>
                                        </p:attrNameLst>
                                      </p:cBhvr>
                                      <p:to>
                                        <p:strVal val="visible"/>
                                      </p:to>
                                    </p:set>
                                    <p:set>
                                      <p:cBhvr>
                                        <p:cTn id="16" dur="341" fill="hold">
                                          <p:stCondLst>
                                            <p:cond delay="0"/>
                                          </p:stCondLst>
                                        </p:cTn>
                                        <p:tgtEl>
                                          <p:spTgt spid="13"/>
                                        </p:tgtEl>
                                        <p:attrNameLst>
                                          <p:attrName>style.rotation</p:attrName>
                                        </p:attrNameLst>
                                      </p:cBhvr>
                                      <p:to>
                                        <p:strVal val="-45.0"/>
                                      </p:to>
                                    </p:set>
                                    <p:anim calcmode="lin" valueType="num">
                                      <p:cBhvr>
                                        <p:cTn id="17"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8"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9"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0"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11" grpId="0"/>
      <p:bldP spid="13"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4306EF2-39C0-4627-94E7-05BD13E4FD82}"/>
              </a:ext>
            </a:extLst>
          </p:cNvPr>
          <p:cNvSpPr txBox="1"/>
          <p:nvPr/>
        </p:nvSpPr>
        <p:spPr>
          <a:xfrm>
            <a:off x="1738009" y="1510954"/>
            <a:ext cx="8800288" cy="3371136"/>
          </a:xfrm>
          <a:prstGeom prst="wedgeRoundRectCallout">
            <a:avLst>
              <a:gd name="adj1" fmla="val -9112"/>
              <a:gd name="adj2" fmla="val 35680"/>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9600" b="1"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THẢO</a:t>
            </a:r>
            <a:r>
              <a:rPr kumimoji="0" lang="vi-VN" altLang="en-US" sz="9600" b="1" i="0" u="none" strike="noStrike" kern="1200" cap="none" spc="0" normalizeH="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 LUẬN NHÓM BỐN</a:t>
            </a:r>
            <a:endParaRPr kumimoji="0" lang="en-US" sz="9600" b="0"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919780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7"/>
          <a:srcRect l="54965" t="15343" r="24291" b="47211"/>
          <a:stretch/>
        </p:blipFill>
        <p:spPr>
          <a:xfrm>
            <a:off x="6722003" y="2171574"/>
            <a:ext cx="3901357" cy="3961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5">
            <a:extLst>
              <a:ext uri="{FF2B5EF4-FFF2-40B4-BE49-F238E27FC236}">
                <a16:creationId xmlns:a16="http://schemas.microsoft.com/office/drawing/2014/main" id="{3F5B304F-81B3-46AE-874C-41736B82E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1983" y="834283"/>
            <a:ext cx="5612319" cy="2276950"/>
          </a:xfrm>
          <a:prstGeom prst="rect">
            <a:avLst/>
          </a:prstGeom>
        </p:spPr>
      </p:pic>
      <p:sp>
        <p:nvSpPr>
          <p:cNvPr id="11" name="TextBox 10"/>
          <p:cNvSpPr txBox="1"/>
          <p:nvPr/>
        </p:nvSpPr>
        <p:spPr>
          <a:xfrm>
            <a:off x="1339551" y="1249483"/>
            <a:ext cx="54534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VỊ</a:t>
            </a:r>
            <a:r>
              <a:rPr kumimoji="0" lang="vi-VN" sz="4400" b="1" i="1" u="none" strike="noStrike" kern="1200" cap="none" spc="0" normalizeH="0" noProof="0" dirty="0">
                <a:ln>
                  <a:noFill/>
                </a:ln>
                <a:solidFill>
                  <a:schemeClr val="bg1"/>
                </a:solidFill>
                <a:effectLst/>
                <a:uLnTx/>
                <a:uFillTx/>
                <a:latin typeface="Calibri" panose="020F0502020204030204" pitchFamily="34" charset="0"/>
                <a:ea typeface="+mn-ea"/>
                <a:cs typeface="Calibri" panose="020F0502020204030204" pitchFamily="34" charset="0"/>
              </a:rPr>
              <a:t> TRÍ B CÂY CON PHÁT TRIỂN TỐT NHẤT</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7" name="Rectangle 6"/>
          <p:cNvSpPr/>
          <p:nvPr/>
        </p:nvSpPr>
        <p:spPr>
          <a:xfrm>
            <a:off x="1413692" y="3169763"/>
            <a:ext cx="5308312" cy="2751522"/>
          </a:xfrm>
          <a:prstGeom prst="rect">
            <a:avLst/>
          </a:prstGeom>
        </p:spPr>
        <p:txBody>
          <a:bodyPr wrap="square">
            <a:spAutoFit/>
          </a:bodyPr>
          <a:lstStyle/>
          <a:p>
            <a:pPr algn="just">
              <a:lnSpc>
                <a:spcPct val="120000"/>
              </a:lnSpc>
              <a:spcAft>
                <a:spcPts val="0"/>
              </a:spcAft>
            </a:pPr>
            <a:r>
              <a:rPr lang="vi-VN" sz="3600" i="1" dirty="0">
                <a:latin typeface="Times New Roman" panose="02020603050405020304" pitchFamily="18" charset="0"/>
                <a:ea typeface="Times New Roman" panose="02020603050405020304" pitchFamily="18" charset="0"/>
              </a:rPr>
              <a:t>Vì đ</a:t>
            </a:r>
            <a:r>
              <a:rPr lang="nl-NL" sz="3600" i="1" dirty="0">
                <a:latin typeface="Times New Roman" panose="02020603050405020304" pitchFamily="18" charset="0"/>
                <a:ea typeface="Times New Roman" panose="02020603050405020304" pitchFamily="18" charset="0"/>
              </a:rPr>
              <a:t>ất tơi xốp, đảm bảo ánh sáng, nước, không khí, chất khoáng, nhiệt độ thích hợp cho cây phát triển.</a:t>
            </a:r>
            <a:endParaRPr lang="en-US" sz="36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437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图片 5">
            <a:extLst>
              <a:ext uri="{FF2B5EF4-FFF2-40B4-BE49-F238E27FC236}">
                <a16:creationId xmlns:a16="http://schemas.microsoft.com/office/drawing/2014/main" id="{3F5B304F-81B3-46AE-874C-41736B82EB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234" y="1370403"/>
            <a:ext cx="10076054" cy="4087913"/>
          </a:xfrm>
          <a:prstGeom prst="rect">
            <a:avLst/>
          </a:prstGeom>
        </p:spPr>
      </p:pic>
      <p:sp>
        <p:nvSpPr>
          <p:cNvPr id="10" name="TextBox 9"/>
          <p:cNvSpPr txBox="1"/>
          <p:nvPr/>
        </p:nvSpPr>
        <p:spPr>
          <a:xfrm>
            <a:off x="1498060" y="1785604"/>
            <a:ext cx="8852170" cy="3170099"/>
          </a:xfrm>
          <a:prstGeom prst="rect">
            <a:avLst/>
          </a:prstGeom>
          <a:noFill/>
        </p:spPr>
        <p:txBody>
          <a:bodyPr wrap="square" rtlCol="0">
            <a:spAutoFit/>
          </a:bodyPr>
          <a:lstStyle/>
          <a:p>
            <a:pPr lvl="0" algn="ctr"/>
            <a:r>
              <a:rPr lang="nl-NL" sz="4000" dirty="0">
                <a:solidFill>
                  <a:schemeClr val="bg1"/>
                </a:solidFill>
                <a:latin typeface="Cambria" panose="02040503050406030204" pitchFamily="18" charset="0"/>
                <a:ea typeface="Cambria" panose="02040503050406030204" pitchFamily="18" charset="0"/>
              </a:rPr>
              <a:t>Vị trí cây con sẽ không hoặc kém phát triển thường thiếu hoặc điều kiện không thích hợp với một số yếu tố cần cho sự sống và phát triển của cây bao gồm: A, C, D, E vì: </a:t>
            </a:r>
            <a:endParaRPr kumimoji="0" lang="en-US" sz="8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198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A2E7E423-3CF7-48FD-97BC-346A896C86A5}"/>
              </a:ext>
            </a:extLst>
          </p:cNvPr>
          <p:cNvGrpSpPr/>
          <p:nvPr/>
        </p:nvGrpSpPr>
        <p:grpSpPr>
          <a:xfrm>
            <a:off x="787043"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4" name="Picture 13"/>
          <p:cNvPicPr>
            <a:picLocks noChangeAspect="1"/>
          </p:cNvPicPr>
          <p:nvPr/>
        </p:nvPicPr>
        <p:blipFill rotWithShape="1">
          <a:blip r:embed="rId7"/>
          <a:srcRect l="23050" t="15343" r="45674" b="46832"/>
          <a:stretch/>
        </p:blipFill>
        <p:spPr>
          <a:xfrm rot="21292152">
            <a:off x="2061909" y="990773"/>
            <a:ext cx="5598058" cy="38082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8030781" y="1884856"/>
            <a:ext cx="3576750" cy="3637919"/>
          </a:xfrm>
          <a:prstGeom prst="rect">
            <a:avLst/>
          </a:prstGeom>
        </p:spPr>
        <p:txBody>
          <a:bodyPr wrap="square">
            <a:spAutoFit/>
          </a:bodyPr>
          <a:lstStyle/>
          <a:p>
            <a:pPr algn="ctr">
              <a:lnSpc>
                <a:spcPct val="120000"/>
              </a:lnSpc>
              <a:spcAft>
                <a:spcPts val="0"/>
              </a:spcAft>
            </a:pPr>
            <a:r>
              <a:rPr lang="vi-VN" sz="4800" i="1" dirty="0">
                <a:latin typeface="Times New Roman" panose="02020603050405020304" pitchFamily="18" charset="0"/>
                <a:ea typeface="Times New Roman" panose="02020603050405020304" pitchFamily="18" charset="0"/>
              </a:rPr>
              <a:t>C</a:t>
            </a:r>
            <a:r>
              <a:rPr lang="nl-NL" sz="4800" i="1" dirty="0">
                <a:latin typeface="Times New Roman" panose="02020603050405020304" pitchFamily="18" charset="0"/>
                <a:ea typeface="Times New Roman" panose="02020603050405020304" pitchFamily="18" charset="0"/>
              </a:rPr>
              <a:t>ác yếu tố cần thiết không tốt bằng vị trí B.</a:t>
            </a:r>
            <a:endParaRPr lang="en-US" sz="48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7385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7"/>
          <a:srcRect l="23050" t="52979" r="46099" b="12979"/>
          <a:stretch/>
        </p:blipFill>
        <p:spPr>
          <a:xfrm>
            <a:off x="5319001" y="2000878"/>
            <a:ext cx="5303394" cy="329176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82684" y="1699321"/>
            <a:ext cx="4796776" cy="3416320"/>
          </a:xfrm>
          <a:prstGeom prst="rect">
            <a:avLst/>
          </a:prstGeom>
        </p:spPr>
        <p:txBody>
          <a:bodyPr wrap="square">
            <a:spAutoFit/>
          </a:bodyPr>
          <a:lstStyle/>
          <a:p>
            <a:pPr algn="ctr">
              <a:lnSpc>
                <a:spcPct val="120000"/>
              </a:lnSpc>
              <a:spcAft>
                <a:spcPts val="0"/>
              </a:spcAft>
            </a:pPr>
            <a:r>
              <a:rPr lang="vi-VN" sz="6000" dirty="0">
                <a:latin typeface="Times New Roman" panose="02020603050405020304" pitchFamily="18" charset="0"/>
                <a:ea typeface="Times New Roman" panose="02020603050405020304" pitchFamily="18" charset="0"/>
              </a:rPr>
              <a:t>Đ</a:t>
            </a:r>
            <a:r>
              <a:rPr lang="nl-NL" sz="6000" dirty="0">
                <a:latin typeface="Times New Roman" panose="02020603050405020304" pitchFamily="18" charset="0"/>
                <a:ea typeface="Times New Roman" panose="02020603050405020304" pitchFamily="18" charset="0"/>
              </a:rPr>
              <a:t>ất sỏi đá thiếu nước và chất khoáng.</a:t>
            </a:r>
            <a:endParaRPr lang="en-US" sz="6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274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7"/>
          <a:srcRect l="55071" t="52600" r="24291" b="12979"/>
          <a:stretch/>
        </p:blipFill>
        <p:spPr>
          <a:xfrm>
            <a:off x="1759690" y="1089146"/>
            <a:ext cx="5097580" cy="478226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078546" y="984627"/>
            <a:ext cx="3992926" cy="4081117"/>
          </a:xfrm>
          <a:prstGeom prst="rect">
            <a:avLst/>
          </a:prstGeom>
        </p:spPr>
        <p:txBody>
          <a:bodyPr wrap="square">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rPr>
              <a:t>N</a:t>
            </a:r>
            <a:r>
              <a:rPr lang="nl-NL" sz="5400" dirty="0">
                <a:latin typeface="Times New Roman" panose="02020603050405020304" pitchFamily="18" charset="0"/>
                <a:ea typeface="Times New Roman" panose="02020603050405020304" pitchFamily="18" charset="0"/>
              </a:rPr>
              <a:t>ơi tỏa nhiệt nóng của điều hòa, nhiệt độ cao.</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530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0" name="Picture 9"/>
          <p:cNvPicPr>
            <a:picLocks noChangeAspect="1"/>
          </p:cNvPicPr>
          <p:nvPr/>
        </p:nvPicPr>
        <p:blipFill rotWithShape="1">
          <a:blip r:embed="rId7"/>
          <a:srcRect l="23050" t="25367" r="24184" b="13734"/>
          <a:stretch/>
        </p:blipFill>
        <p:spPr>
          <a:xfrm>
            <a:off x="4863830" y="1884856"/>
            <a:ext cx="5815147" cy="377515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32476" y="1436818"/>
            <a:ext cx="3424931" cy="3083921"/>
          </a:xfrm>
          <a:prstGeom prst="rect">
            <a:avLst/>
          </a:prstGeom>
        </p:spPr>
        <p:txBody>
          <a:bodyPr wrap="square">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rPr>
              <a:t>D</a:t>
            </a:r>
            <a:r>
              <a:rPr lang="nl-NL" sz="5400" dirty="0">
                <a:latin typeface="Times New Roman" panose="02020603050405020304" pitchFamily="18" charset="0"/>
                <a:ea typeface="Times New Roman" panose="02020603050405020304" pitchFamily="18" charset="0"/>
              </a:rPr>
              <a:t>ưới tán cây thiếu ánh sáng.</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19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8"/>
          <a:stretch>
            <a:fillRect/>
          </a:stretch>
        </p:blipFill>
        <p:spPr>
          <a:xfrm>
            <a:off x="3340224" y="0"/>
            <a:ext cx="6431837" cy="2566638"/>
          </a:xfrm>
          <a:prstGeom prst="rect">
            <a:avLst/>
          </a:prstGeom>
        </p:spPr>
      </p:pic>
    </p:spTree>
    <p:extLst>
      <p:ext uri="{BB962C8B-B14F-4D97-AF65-F5344CB8AC3E}">
        <p14:creationId xmlns:p14="http://schemas.microsoft.com/office/powerpoint/2010/main" val="3660661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090218" y="2827622"/>
            <a:ext cx="9567080" cy="3095258"/>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Luật</a:t>
            </a:r>
            <a:r>
              <a:rPr kumimoji="0" lang="en-GB" sz="4000" b="0" i="0" u="sng"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sng"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chơi</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Hãy nhanh tay đưa ra đáp án đúng cho 4 câu hỏi sau nhé!</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Chúng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ta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cùng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thi</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đua</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xem</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bạn</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có</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í</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nhớ</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tốt</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nhất</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17950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p:cNvGrpSpPr/>
          <p:nvPr/>
        </p:nvGrpSpPr>
        <p:grpSpPr>
          <a:xfrm>
            <a:off x="684645" y="1503605"/>
            <a:ext cx="4072852" cy="4748026"/>
            <a:chOff x="1173060" y="2306851"/>
            <a:chExt cx="2882352" cy="3796607"/>
          </a:xfrm>
        </p:grpSpPr>
        <p:sp>
          <p:nvSpPr>
            <p:cNvPr id="23" name="矩形: 圆角 19">
              <a:extLst>
                <a:ext uri="{FF2B5EF4-FFF2-40B4-BE49-F238E27FC236}">
                  <a16:creationId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2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Thực</a:t>
              </a:r>
              <a:r>
                <a:rPr kumimoji="0" lang="vi-VN" altLang="zh-CN" sz="60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vật cần gì để sống?</a:t>
              </a:r>
              <a:endParaRPr kumimoji="0" lang="zh-CN" altLang="en-US"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25" name="Group c"/>
          <p:cNvGrpSpPr/>
          <p:nvPr/>
        </p:nvGrpSpPr>
        <p:grpSpPr>
          <a:xfrm>
            <a:off x="4689219" y="4328604"/>
            <a:ext cx="6612802" cy="1534349"/>
            <a:chOff x="4689219" y="4328604"/>
            <a:chExt cx="6612802" cy="1534349"/>
          </a:xfrm>
        </p:grpSpPr>
        <p:grpSp>
          <p:nvGrpSpPr>
            <p:cNvPr id="26" name="Group 25"/>
            <p:cNvGrpSpPr/>
            <p:nvPr/>
          </p:nvGrpSpPr>
          <p:grpSpPr>
            <a:xfrm>
              <a:off x="5536059" y="4328604"/>
              <a:ext cx="5765962" cy="1320720"/>
              <a:chOff x="1268095" y="3746863"/>
              <a:chExt cx="2421800" cy="536121"/>
            </a:xfrm>
          </p:grpSpPr>
          <p:sp>
            <p:nvSpPr>
              <p:cNvPr id="4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0"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2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51" name="Group b"/>
          <p:cNvGrpSpPr/>
          <p:nvPr/>
        </p:nvGrpSpPr>
        <p:grpSpPr>
          <a:xfrm>
            <a:off x="4920976" y="2501910"/>
            <a:ext cx="6882720" cy="1371034"/>
            <a:chOff x="4948385" y="2557708"/>
            <a:chExt cx="6286631" cy="1371034"/>
          </a:xfrm>
        </p:grpSpPr>
        <p:grpSp>
          <p:nvGrpSpPr>
            <p:cNvPr id="52" name="Group 51"/>
            <p:cNvGrpSpPr/>
            <p:nvPr/>
          </p:nvGrpSpPr>
          <p:grpSpPr>
            <a:xfrm>
              <a:off x="5624560" y="2608022"/>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20439" y="3746863"/>
                <a:ext cx="2204141"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36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 nhiệt độ</a:t>
                </a:r>
                <a:endParaRPr kumimoji="0" lang="zh-CN" altLang="en-US" sz="3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5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5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66" name="Group a"/>
          <p:cNvGrpSpPr/>
          <p:nvPr/>
        </p:nvGrpSpPr>
        <p:grpSpPr>
          <a:xfrm>
            <a:off x="4987475" y="485138"/>
            <a:ext cx="6220132" cy="1501840"/>
            <a:chOff x="4987475" y="485138"/>
            <a:chExt cx="6220132" cy="1501840"/>
          </a:xfrm>
        </p:grpSpPr>
        <p:grpSp>
          <p:nvGrpSpPr>
            <p:cNvPr id="67" name="Group 66"/>
            <p:cNvGrpSpPr/>
            <p:nvPr/>
          </p:nvGrpSpPr>
          <p:grpSpPr>
            <a:xfrm>
              <a:off x="5441645" y="666258"/>
              <a:ext cx="5765962" cy="1320720"/>
              <a:chOff x="1268095" y="3746863"/>
              <a:chExt cx="2421800" cy="536121"/>
            </a:xfrm>
          </p:grpSpPr>
          <p:sp>
            <p:nvSpPr>
              <p:cNvPr id="8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5"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ánh sáng, chất khoáng</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6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8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294198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left)">
                                      <p:cBhvr>
                                        <p:cTn id="2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66"/>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wipe(down)">
                                      <p:cBhvr>
                                        <p:cTn id="35" dur="500"/>
                                        <p:tgtEl>
                                          <p:spTgt spid="8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1"/>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down)">
                                      <p:cBhvr>
                                        <p:cTn id="41" dur="500"/>
                                        <p:tgtEl>
                                          <p:spTgt spid="8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5400000">
            <a:off x="3352613" y="-1759547"/>
            <a:ext cx="6075090" cy="10369098"/>
          </a:xfrm>
          <a:custGeom>
            <a:avLst/>
            <a:gdLst/>
            <a:ahLst/>
            <a:cxnLst/>
            <a:rect l="l" t="t" r="r" b="b"/>
            <a:pathLst>
              <a:path w="7081520" h="12262372">
                <a:moveTo>
                  <a:pt x="0" y="0"/>
                </a:moveTo>
                <a:lnTo>
                  <a:pt x="7081520" y="0"/>
                </a:lnTo>
                <a:lnTo>
                  <a:pt x="7081520" y="12262372"/>
                </a:lnTo>
                <a:lnTo>
                  <a:pt x="0" y="12262372"/>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7" name="文本框 19">
            <a:extLst>
              <a:ext uri="{FF2B5EF4-FFF2-40B4-BE49-F238E27FC236}">
                <a16:creationId xmlns:a16="http://schemas.microsoft.com/office/drawing/2014/main" id="{C042EDED-6CE2-4CCC-8189-770C2E6D0EF9}"/>
              </a:ext>
            </a:extLst>
          </p:cNvPr>
          <p:cNvSpPr txBox="1"/>
          <p:nvPr/>
        </p:nvSpPr>
        <p:spPr>
          <a:xfrm>
            <a:off x="2948978" y="583834"/>
            <a:ext cx="71387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err="1"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Yêu</a:t>
            </a:r>
            <a:r>
              <a:rPr lang="en-US" altLang="zh-CN" sz="5400" b="1" noProof="0" dirty="0"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 </a:t>
            </a:r>
            <a:r>
              <a:rPr lang="en-US" altLang="zh-CN" sz="5400" b="1" noProof="0" dirty="0" err="1"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cầu</a:t>
            </a:r>
            <a:r>
              <a:rPr lang="en-US" altLang="zh-CN" sz="5400" b="1" noProof="0" dirty="0"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 </a:t>
            </a:r>
            <a:r>
              <a:rPr lang="en-US" altLang="zh-CN" sz="5400" b="1" noProof="0" dirty="0" err="1"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cần</a:t>
            </a:r>
            <a:r>
              <a:rPr lang="en-US" altLang="zh-CN" sz="5400" b="1" noProof="0" dirty="0"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 </a:t>
            </a:r>
            <a:r>
              <a:rPr lang="en-US" altLang="zh-CN" sz="5400" b="1" noProof="0" dirty="0" err="1"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đạt</a:t>
            </a:r>
            <a:endParaRPr kumimoji="0" lang="zh-CN" altLang="en-US"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endParaRPr>
          </a:p>
        </p:txBody>
      </p:sp>
      <p:sp>
        <p:nvSpPr>
          <p:cNvPr id="2" name="Title 1"/>
          <p:cNvSpPr>
            <a:spLocks noGrp="1"/>
          </p:cNvSpPr>
          <p:nvPr>
            <p:ph type="title" idx="4294967295"/>
          </p:nvPr>
        </p:nvSpPr>
        <p:spPr>
          <a:xfrm>
            <a:off x="10891612" y="-156410"/>
            <a:ext cx="2038815" cy="839207"/>
          </a:xfrm>
        </p:spPr>
        <p:txBody>
          <a:bodyPr/>
          <a:lstStyle/>
          <a:p>
            <a:r>
              <a:rPr lang="en-US" dirty="0" smtClean="0"/>
              <a:t>v</a:t>
            </a:r>
            <a:endParaRPr lang="en-US" dirty="0"/>
          </a:p>
        </p:txBody>
      </p:sp>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1779" y="4306086"/>
            <a:ext cx="6841595" cy="2156461"/>
          </a:xfrm>
          <a:prstGeom prst="rect">
            <a:avLst/>
          </a:prstGeom>
        </p:spPr>
      </p:pic>
      <p:sp>
        <p:nvSpPr>
          <p:cNvPr id="13" name="TextBox 12">
            <a:extLst>
              <a:ext uri="{FF2B5EF4-FFF2-40B4-BE49-F238E27FC236}">
                <a16:creationId xmlns:a16="http://schemas.microsoft.com/office/drawing/2014/main" id="{23E425A4-E7DA-0658-8843-C2680A56305E}"/>
              </a:ext>
            </a:extLst>
          </p:cNvPr>
          <p:cNvSpPr txBox="1"/>
          <p:nvPr/>
        </p:nvSpPr>
        <p:spPr>
          <a:xfrm>
            <a:off x="2061029" y="1567797"/>
            <a:ext cx="9216570" cy="2677656"/>
          </a:xfrm>
          <a:prstGeom prst="rect">
            <a:avLst/>
          </a:prstGeom>
          <a:noFill/>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9411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p:cNvGrpSpPr/>
          <p:nvPr/>
        </p:nvGrpSpPr>
        <p:grpSpPr>
          <a:xfrm>
            <a:off x="575127" y="232376"/>
            <a:ext cx="3954225" cy="5520109"/>
            <a:chOff x="1228502" y="1850575"/>
            <a:chExt cx="2812184" cy="3844841"/>
          </a:xfrm>
        </p:grpSpPr>
        <p:sp>
          <p:nvSpPr>
            <p:cNvPr id="17"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矩形: 圆角 21"/>
            <p:cNvSpPr/>
            <p:nvPr/>
          </p:nvSpPr>
          <p:spPr>
            <a:xfrm>
              <a:off x="1228502" y="1910816"/>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600" b="1"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Động vật cần gì để sống?</a:t>
              </a:r>
              <a:endParaRPr kumimoji="0" lang="zh-CN" altLang="en-US" sz="8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20" name="Group b"/>
          <p:cNvGrpSpPr/>
          <p:nvPr/>
        </p:nvGrpSpPr>
        <p:grpSpPr>
          <a:xfrm>
            <a:off x="4798518" y="2644096"/>
            <a:ext cx="6286631" cy="1371034"/>
            <a:chOff x="4948385" y="2557708"/>
            <a:chExt cx="6286631" cy="1371034"/>
          </a:xfrm>
        </p:grpSpPr>
        <p:grpSp>
          <p:nvGrpSpPr>
            <p:cNvPr id="21" name="Group 20"/>
            <p:cNvGrpSpPr/>
            <p:nvPr/>
          </p:nvGrpSpPr>
          <p:grpSpPr>
            <a:xfrm>
              <a:off x="5469054" y="2608022"/>
              <a:ext cx="5765962" cy="1320720"/>
              <a:chOff x="1268095" y="3746863"/>
              <a:chExt cx="2421800" cy="536121"/>
            </a:xfrm>
          </p:grpSpPr>
          <p:sp>
            <p:nvSpPr>
              <p:cNvPr id="33"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4"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2"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23"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5" name="Group a"/>
          <p:cNvGrpSpPr/>
          <p:nvPr/>
        </p:nvGrpSpPr>
        <p:grpSpPr>
          <a:xfrm>
            <a:off x="4599564" y="699296"/>
            <a:ext cx="7058160" cy="1722057"/>
            <a:chOff x="4987475" y="264922"/>
            <a:chExt cx="6220132" cy="1722057"/>
          </a:xfrm>
        </p:grpSpPr>
        <p:grpSp>
          <p:nvGrpSpPr>
            <p:cNvPr id="36" name="Group 35"/>
            <p:cNvGrpSpPr/>
            <p:nvPr/>
          </p:nvGrpSpPr>
          <p:grpSpPr>
            <a:xfrm>
              <a:off x="5597151" y="264922"/>
              <a:ext cx="5610456" cy="1722057"/>
              <a:chOff x="1333410" y="3583948"/>
              <a:chExt cx="2356485" cy="699036"/>
            </a:xfrm>
          </p:grpSpPr>
          <p:sp>
            <p:nvSpPr>
              <p:cNvPr id="53"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4" name="文本框 18"/>
              <p:cNvSpPr txBox="1"/>
              <p:nvPr/>
            </p:nvSpPr>
            <p:spPr>
              <a:xfrm>
                <a:off x="1463457" y="3583948"/>
                <a:ext cx="2161123" cy="641070"/>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không khí,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7"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38"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552917"/>
            <a:ext cx="1885950" cy="1768078"/>
          </a:xfrm>
          <a:prstGeom prst="ellipse">
            <a:avLst/>
          </a:prstGeom>
          <a:ln>
            <a:noFill/>
          </a:ln>
          <a:effectLst>
            <a:softEdge rad="112500"/>
          </a:effectLst>
        </p:spPr>
      </p:pic>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7804" y="2634330"/>
            <a:ext cx="1583678" cy="1583678"/>
          </a:xfrm>
          <a:prstGeom prst="ellipse">
            <a:avLst/>
          </a:prstGeom>
          <a:ln>
            <a:noFill/>
          </a:ln>
          <a:effectLst>
            <a:softEdge rad="112500"/>
          </a:effectLst>
        </p:spPr>
      </p:pic>
      <p:pic>
        <p:nvPicPr>
          <p:cNvPr id="57"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50471" y="4960763"/>
            <a:ext cx="1957746" cy="1930807"/>
          </a:xfrm>
          <a:prstGeom prst="rect">
            <a:avLst/>
          </a:prstGeom>
        </p:spPr>
      </p:pic>
      <p:grpSp>
        <p:nvGrpSpPr>
          <p:cNvPr id="58" name="Group c"/>
          <p:cNvGrpSpPr/>
          <p:nvPr/>
        </p:nvGrpSpPr>
        <p:grpSpPr>
          <a:xfrm>
            <a:off x="4527583" y="4409457"/>
            <a:ext cx="6612802" cy="1534349"/>
            <a:chOff x="4689219" y="4328604"/>
            <a:chExt cx="6612802" cy="1534349"/>
          </a:xfrm>
        </p:grpSpPr>
        <p:grpSp>
          <p:nvGrpSpPr>
            <p:cNvPr id="59" name="Group 58"/>
            <p:cNvGrpSpPr/>
            <p:nvPr/>
          </p:nvGrpSpPr>
          <p:grpSpPr>
            <a:xfrm>
              <a:off x="5536059" y="4328604"/>
              <a:ext cx="5765962" cy="1320720"/>
              <a:chOff x="1268095" y="3746863"/>
              <a:chExt cx="2421800" cy="536121"/>
            </a:xfrm>
          </p:grpSpPr>
          <p:sp>
            <p:nvSpPr>
              <p:cNvPr id="82"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3"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không khí</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0"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61"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6504" y="4196125"/>
            <a:ext cx="1583678" cy="1583678"/>
          </a:xfrm>
          <a:prstGeom prst="ellipse">
            <a:avLst/>
          </a:prstGeom>
          <a:ln>
            <a:noFill/>
          </a:ln>
          <a:effectLst>
            <a:softEdge rad="112500"/>
          </a:effectLst>
        </p:spPr>
      </p:pic>
    </p:spTree>
    <p:extLst>
      <p:ext uri="{BB962C8B-B14F-4D97-AF65-F5344CB8AC3E}">
        <p14:creationId xmlns:p14="http://schemas.microsoft.com/office/powerpoint/2010/main" val="3475528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5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920599" y="889873"/>
            <a:ext cx="3608751" cy="4776124"/>
            <a:chOff x="1122680" y="1816100"/>
            <a:chExt cx="2918006" cy="3819075"/>
          </a:xfrm>
        </p:grpSpPr>
        <p:sp>
          <p:nvSpPr>
            <p:cNvPr id="3"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22680" y="1816100"/>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Lá</a:t>
              </a:r>
              <a:r>
                <a:rPr kumimoji="0" lang="vi-VN" altLang="zh-CN" sz="60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cây có nhiệm vụ gì?</a:t>
              </a:r>
              <a:endParaRPr kumimoji="0" lang="zh-CN" altLang="en-US" sz="66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94865"/>
            <a:ext cx="6612802" cy="1705076"/>
            <a:chOff x="4689219" y="4394865"/>
            <a:chExt cx="6612802" cy="1705076"/>
          </a:xfrm>
        </p:grpSpPr>
        <p:grpSp>
          <p:nvGrpSpPr>
            <p:cNvPr id="6" name="Group 5"/>
            <p:cNvGrpSpPr/>
            <p:nvPr/>
          </p:nvGrpSpPr>
          <p:grpSpPr>
            <a:xfrm>
              <a:off x="5691565" y="4445329"/>
              <a:ext cx="5610456" cy="1654612"/>
              <a:chOff x="1333410" y="3794245"/>
              <a:chExt cx="2356485" cy="671658"/>
            </a:xfrm>
          </p:grpSpPr>
          <p:sp>
            <p:nvSpPr>
              <p:cNvPr id="2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30509" y="3794245"/>
                <a:ext cx="2202242" cy="671658"/>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2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môi trường để thực hiện quá trình quang hợp, hô hấp</a:t>
                </a:r>
                <a:endParaRPr kumimoji="0" lang="zh-CN" altLang="en-US" sz="3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1" name="Group b"/>
          <p:cNvGrpSpPr/>
          <p:nvPr/>
        </p:nvGrpSpPr>
        <p:grpSpPr>
          <a:xfrm>
            <a:off x="4948385" y="2557708"/>
            <a:ext cx="6331130" cy="1371037"/>
            <a:chOff x="4948385" y="2557708"/>
            <a:chExt cx="6331130" cy="1371037"/>
          </a:xfrm>
        </p:grpSpPr>
        <p:grpSp>
          <p:nvGrpSpPr>
            <p:cNvPr id="32" name="Group 31"/>
            <p:cNvGrpSpPr/>
            <p:nvPr/>
          </p:nvGrpSpPr>
          <p:grpSpPr>
            <a:xfrm>
              <a:off x="5624560" y="2656156"/>
              <a:ext cx="5654955" cy="1272589"/>
              <a:chOff x="1333410" y="3766401"/>
              <a:chExt cx="2375175" cy="516583"/>
            </a:xfrm>
          </p:grpSpPr>
          <p:sp>
            <p:nvSpPr>
              <p:cNvPr id="4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52100" y="3766401"/>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6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rễ cây</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48315" y="3746863"/>
                <a:ext cx="217626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a:t>
                </a:r>
                <a:r>
                  <a:rPr kumimoji="0" lang="vi-VN" altLang="zh-CN" sz="36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đổi khí với mặt trời để thực hiện quá trình hô hấp</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4618" y="4228519"/>
            <a:ext cx="1511804" cy="1417316"/>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595" y="2473821"/>
            <a:ext cx="1236556" cy="1236556"/>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9844" y="612182"/>
            <a:ext cx="1343497" cy="1343497"/>
          </a:xfrm>
          <a:prstGeom prst="ellipse">
            <a:avLst/>
          </a:prstGeom>
          <a:ln>
            <a:noFill/>
          </a:ln>
          <a:effectLst>
            <a:softEdge rad="112500"/>
          </a:effectLst>
        </p:spPr>
      </p:pic>
      <p:pic>
        <p:nvPicPr>
          <p:cNvPr id="70" name="图片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83104" y="-52687"/>
            <a:ext cx="1842006" cy="1842006"/>
          </a:xfrm>
          <a:prstGeom prst="rect">
            <a:avLst/>
          </a:prstGeom>
        </p:spPr>
      </p:pic>
    </p:spTree>
    <p:extLst>
      <p:ext uri="{BB962C8B-B14F-4D97-AF65-F5344CB8AC3E}">
        <p14:creationId xmlns:p14="http://schemas.microsoft.com/office/powerpoint/2010/main" val="344102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arn(inVertical)">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down)">
                                      <p:cBhvr>
                                        <p:cTn id="28" dur="500"/>
                                        <p:tgtEl>
                                          <p:spTgt spid="68"/>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down)">
                                      <p:cBhvr>
                                        <p:cTn id="34" dur="500"/>
                                        <p:tgtEl>
                                          <p:spTgt spid="67"/>
                                        </p:tgtEl>
                                      </p:cBhvr>
                                    </p:animEffect>
                                  </p:childTnLst>
                                  <p:subTnLst>
                                    <p:audio>
                                      <p:cMediaNode>
                                        <p:cTn display="0" masterRel="sameClick">
                                          <p:stCondLst>
                                            <p:cond evt="begin" delay="0">
                                              <p:tn val="32"/>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65471" y="1503605"/>
            <a:ext cx="4492026" cy="4748026"/>
            <a:chOff x="1173060" y="2306851"/>
            <a:chExt cx="2882352" cy="3796607"/>
          </a:xfrm>
        </p:grpSpPr>
        <p:sp>
          <p:nvSpPr>
            <p:cNvPr id="3" name="矩形: 圆角 19">
              <a:extLst>
                <a:ext uri="{FF2B5EF4-FFF2-40B4-BE49-F238E27FC236}">
                  <a16:creationId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Khi thời</a:t>
              </a:r>
              <a:r>
                <a:rPr kumimoji="0" lang="vi-VN" altLang="zh-CN" sz="48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tiết quá nóng, ta cần làm gì để chăm sóc vật nuôi?</a:t>
              </a:r>
              <a:endParaRPr kumimoji="0" lang="zh-CN" altLang="en-US" sz="48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28604"/>
            <a:ext cx="6612802" cy="1534349"/>
            <a:chOff x="4689219" y="4328604"/>
            <a:chExt cx="6612802" cy="1534349"/>
          </a:xfrm>
        </p:grpSpPr>
        <p:grpSp>
          <p:nvGrpSpPr>
            <p:cNvPr id="6" name="Group 5"/>
            <p:cNvGrpSpPr/>
            <p:nvPr/>
          </p:nvGrpSpPr>
          <p:grpSpPr>
            <a:xfrm>
              <a:off x="5691565" y="4328604"/>
              <a:ext cx="5610456" cy="1320720"/>
              <a:chOff x="1333410" y="3746863"/>
              <a:chExt cx="2356485" cy="536121"/>
            </a:xfrm>
          </p:grpSpPr>
          <p:sp>
            <p:nvSpPr>
              <p:cNvPr id="2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54464" y="3746863"/>
                <a:ext cx="2170116"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400" spc="100" noProof="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Cho tắm nắng lúc 12 giờ</a:t>
                </a:r>
                <a:endParaRPr kumimoji="0" lang="zh-CN" altLang="en-US" sz="1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1" name="Group b"/>
          <p:cNvGrpSpPr/>
          <p:nvPr/>
        </p:nvGrpSpPr>
        <p:grpSpPr>
          <a:xfrm>
            <a:off x="4920976" y="2501910"/>
            <a:ext cx="6882720" cy="1371034"/>
            <a:chOff x="4948385" y="2557708"/>
            <a:chExt cx="6286631" cy="1371034"/>
          </a:xfrm>
        </p:grpSpPr>
        <p:grpSp>
          <p:nvGrpSpPr>
            <p:cNvPr id="32" name="Group 31"/>
            <p:cNvGrpSpPr/>
            <p:nvPr/>
          </p:nvGrpSpPr>
          <p:grpSpPr>
            <a:xfrm>
              <a:off x="5624560" y="2608022"/>
              <a:ext cx="5610456" cy="1320720"/>
              <a:chOff x="1333410" y="3746863"/>
              <a:chExt cx="2356485" cy="536121"/>
            </a:xfrm>
          </p:grpSpPr>
          <p:sp>
            <p:nvSpPr>
              <p:cNvPr id="4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45030" y="3746863"/>
                <a:ext cx="2279550"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Tắm,</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cho uống đủ nước, chỗ ở thoáng mát,..</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345156" y="3746863"/>
                <a:ext cx="2279423"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Bỏ</a:t>
                </a:r>
                <a:r>
                  <a:rPr kumimoji="0" lang="vi-VN" altLang="zh-CN" sz="44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đói, chỉ cho uống nước</a:t>
                </a:r>
                <a:endParaRPr kumimoji="0" lang="zh-CN" altLang="en-US" sz="4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258" y="2906732"/>
            <a:ext cx="1885950" cy="1768078"/>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8546" y="4472192"/>
            <a:ext cx="1583678" cy="1583678"/>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5119" y="898669"/>
            <a:ext cx="1583678" cy="1583678"/>
          </a:xfrm>
          <a:prstGeom prst="ellipse">
            <a:avLst/>
          </a:prstGeom>
          <a:ln>
            <a:noFill/>
          </a:ln>
          <a:effectLst>
            <a:softEdge rad="112500"/>
          </a:effectLst>
        </p:spPr>
      </p:pic>
      <p:pic>
        <p:nvPicPr>
          <p:cNvPr id="6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3029012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left)">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down)">
                                      <p:cBhvr>
                                        <p:cTn id="29" dur="500"/>
                                        <p:tgtEl>
                                          <p:spTgt spid="6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500"/>
                                        <p:tgtEl>
                                          <p:spTgt spid="6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500"/>
                                        <p:tgtEl>
                                          <p:spTgt spid="6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5400000">
            <a:off x="3480820" y="-1093964"/>
            <a:ext cx="6075090" cy="8746494"/>
          </a:xfrm>
          <a:custGeom>
            <a:avLst/>
            <a:gdLst/>
            <a:ahLst/>
            <a:cxnLst/>
            <a:rect l="l" t="t" r="r" b="b"/>
            <a:pathLst>
              <a:path w="7081520" h="12262372">
                <a:moveTo>
                  <a:pt x="0" y="0"/>
                </a:moveTo>
                <a:lnTo>
                  <a:pt x="7081520" y="0"/>
                </a:lnTo>
                <a:lnTo>
                  <a:pt x="7081520" y="12262372"/>
                </a:lnTo>
                <a:lnTo>
                  <a:pt x="0" y="12262372"/>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7" name="文本框 19">
            <a:extLst>
              <a:ext uri="{FF2B5EF4-FFF2-40B4-BE49-F238E27FC236}">
                <a16:creationId xmlns:a16="http://schemas.microsoft.com/office/drawing/2014/main" id="{C042EDED-6CE2-4CCC-8189-770C2E6D0EF9}"/>
              </a:ext>
            </a:extLst>
          </p:cNvPr>
          <p:cNvSpPr txBox="1"/>
          <p:nvPr/>
        </p:nvSpPr>
        <p:spPr>
          <a:xfrm>
            <a:off x="2663190" y="682797"/>
            <a:ext cx="71387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err="1"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Định</a:t>
            </a:r>
            <a:r>
              <a:rPr lang="en-US" altLang="zh-CN" sz="5400" b="1" noProof="0" dirty="0"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 </a:t>
            </a:r>
            <a:r>
              <a:rPr lang="en-US" altLang="zh-CN" sz="5400" b="1" noProof="0" dirty="0" err="1"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hướng</a:t>
            </a:r>
            <a:r>
              <a:rPr lang="en-US" altLang="zh-CN" sz="5400" b="1" noProof="0" dirty="0"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 </a:t>
            </a:r>
            <a:r>
              <a:rPr lang="en-US" altLang="zh-CN" sz="5400" b="1" noProof="0" dirty="0" err="1"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học</a:t>
            </a:r>
            <a:r>
              <a:rPr lang="en-US" altLang="zh-CN" sz="5400" b="1" noProof="0" dirty="0"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 </a:t>
            </a:r>
            <a:r>
              <a:rPr lang="en-US" altLang="zh-CN" sz="5400" b="1" noProof="0" dirty="0" err="1" smtClean="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tập</a:t>
            </a:r>
            <a:endParaRPr kumimoji="0" lang="zh-CN" altLang="en-US"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endParaRPr>
          </a:p>
        </p:txBody>
      </p:sp>
      <p:sp>
        <p:nvSpPr>
          <p:cNvPr id="2" name="Title 1"/>
          <p:cNvSpPr>
            <a:spLocks noGrp="1"/>
          </p:cNvSpPr>
          <p:nvPr>
            <p:ph type="title" idx="4294967295"/>
          </p:nvPr>
        </p:nvSpPr>
        <p:spPr>
          <a:xfrm>
            <a:off x="10891612" y="-156410"/>
            <a:ext cx="2038815" cy="839207"/>
          </a:xfrm>
        </p:spPr>
        <p:txBody>
          <a:bodyPr/>
          <a:lstStyle/>
          <a:p>
            <a:endParaRPr lang="en-US"/>
          </a:p>
        </p:txBody>
      </p:sp>
      <p:grpSp>
        <p:nvGrpSpPr>
          <p:cNvPr id="6" name="Group 12"/>
          <p:cNvGrpSpPr/>
          <p:nvPr/>
        </p:nvGrpSpPr>
        <p:grpSpPr>
          <a:xfrm>
            <a:off x="4356733" y="3237297"/>
            <a:ext cx="4893088" cy="661878"/>
            <a:chOff x="841276" y="-303230"/>
            <a:chExt cx="8764825" cy="1323756"/>
          </a:xfrm>
        </p:grpSpPr>
        <p:sp>
          <p:nvSpPr>
            <p:cNvPr id="8" name="Freeform 13"/>
            <p:cNvSpPr/>
            <p:nvPr/>
          </p:nvSpPr>
          <p:spPr>
            <a:xfrm>
              <a:off x="1311206" y="-303230"/>
              <a:ext cx="8294895" cy="1323756"/>
            </a:xfrm>
            <a:custGeom>
              <a:avLst/>
              <a:gdLst/>
              <a:ahLst/>
              <a:cxnLst/>
              <a:rect l="l" t="t" r="r" b="b"/>
              <a:pathLst>
                <a:path w="9373357" h="1640338">
                  <a:moveTo>
                    <a:pt x="0" y="0"/>
                  </a:moveTo>
                  <a:lnTo>
                    <a:pt x="9373357" y="0"/>
                  </a:lnTo>
                  <a:lnTo>
                    <a:pt x="9373357" y="1640338"/>
                  </a:lnTo>
                  <a:lnTo>
                    <a:pt x="0" y="1640338"/>
                  </a:lnTo>
                  <a:lnTo>
                    <a:pt x="0" y="0"/>
                  </a:lnTo>
                  <a:close/>
                </a:path>
              </a:pathLst>
            </a:custGeom>
            <a:blipFill>
              <a:blip r:embed="rId8">
                <a:extLst>
                  <a:ext uri="{96DAC541-7B7A-43D3-8B79-37D633B846F1}">
                    <asvg:svgBlip xmlns:asvg="http://schemas.microsoft.com/office/drawing/2016/SVG/main" xmlns="" r:embed="rId20"/>
                  </a:ext>
                </a:extLst>
              </a:blip>
              <a:stretch>
                <a:fillRect/>
              </a:stretch>
            </a:blipFill>
          </p:spPr>
          <p:txBody>
            <a:bodyPr/>
            <a:lstStyle/>
            <a:p>
              <a:pPr defTabSz="609630"/>
              <a:endParaRPr lang="en-US" sz="1200">
                <a:solidFill>
                  <a:prstClr val="black"/>
                </a:solidFill>
                <a:latin typeface="Calibri"/>
              </a:endParaRPr>
            </a:p>
          </p:txBody>
        </p:sp>
        <p:sp>
          <p:nvSpPr>
            <p:cNvPr id="9" name="TextBox 14"/>
            <p:cNvSpPr txBox="1"/>
            <p:nvPr/>
          </p:nvSpPr>
          <p:spPr>
            <a:xfrm>
              <a:off x="841276" y="180914"/>
              <a:ext cx="8764825" cy="575542"/>
            </a:xfrm>
            <a:prstGeom prst="rect">
              <a:avLst/>
            </a:prstGeom>
          </p:spPr>
          <p:txBody>
            <a:bodyPr lIns="0" tIns="0" rIns="0" bIns="0" rtlCol="0" anchor="t">
              <a:spAutoFit/>
            </a:bodyPr>
            <a:lstStyle/>
            <a:p>
              <a:pPr algn="ctr" defTabSz="609630">
                <a:lnSpc>
                  <a:spcPts val="1853"/>
                </a:lnSpc>
                <a:spcBef>
                  <a:spcPct val="0"/>
                </a:spcBef>
              </a:pPr>
              <a:r>
                <a:rPr lang="en-US" sz="3600" b="1" dirty="0" err="1">
                  <a:solidFill>
                    <a:srgbClr val="000000"/>
                  </a:solidFill>
                  <a:latin typeface="Cambria"/>
                </a:rPr>
                <a:t>Chuẩn</a:t>
              </a:r>
              <a:r>
                <a:rPr lang="en-US" sz="3600" b="1" dirty="0">
                  <a:solidFill>
                    <a:srgbClr val="000000"/>
                  </a:solidFill>
                  <a:latin typeface="Cambria"/>
                </a:rPr>
                <a:t> </a:t>
              </a:r>
              <a:r>
                <a:rPr lang="en-US" sz="3600" b="1" dirty="0" err="1">
                  <a:solidFill>
                    <a:srgbClr val="000000"/>
                  </a:solidFill>
                  <a:latin typeface="Cambria"/>
                </a:rPr>
                <a:t>bị</a:t>
              </a:r>
              <a:r>
                <a:rPr lang="en-US" sz="3600" b="1" dirty="0">
                  <a:solidFill>
                    <a:srgbClr val="000000"/>
                  </a:solidFill>
                  <a:latin typeface="Cambria"/>
                </a:rPr>
                <a:t> </a:t>
              </a:r>
              <a:r>
                <a:rPr lang="en-US" sz="3600" b="1" dirty="0" err="1">
                  <a:solidFill>
                    <a:srgbClr val="000000"/>
                  </a:solidFill>
                  <a:latin typeface="Cambria"/>
                </a:rPr>
                <a:t>bài</a:t>
              </a:r>
              <a:r>
                <a:rPr lang="en-US" sz="3600" b="1" dirty="0">
                  <a:solidFill>
                    <a:srgbClr val="000000"/>
                  </a:solidFill>
                  <a:latin typeface="Cambria"/>
                </a:rPr>
                <a:t> </a:t>
              </a:r>
              <a:r>
                <a:rPr lang="en-US" sz="3600" b="1" dirty="0" err="1">
                  <a:solidFill>
                    <a:srgbClr val="000000"/>
                  </a:solidFill>
                  <a:latin typeface="Cambria"/>
                </a:rPr>
                <a:t>mới</a:t>
              </a:r>
              <a:endParaRPr lang="en-US" sz="3600" b="1" dirty="0">
                <a:solidFill>
                  <a:srgbClr val="000000"/>
                </a:solidFill>
                <a:latin typeface="Cambria"/>
              </a:endParaRPr>
            </a:p>
          </p:txBody>
        </p:sp>
      </p:grpSp>
      <p:grpSp>
        <p:nvGrpSpPr>
          <p:cNvPr id="10" name="Group 12">
            <a:extLst>
              <a:ext uri="{FF2B5EF4-FFF2-40B4-BE49-F238E27FC236}">
                <a16:creationId xmlns:a16="http://schemas.microsoft.com/office/drawing/2014/main" id="{530FFA3B-5823-4A47-FFE4-AA3526E3ED98}"/>
              </a:ext>
            </a:extLst>
          </p:cNvPr>
          <p:cNvGrpSpPr/>
          <p:nvPr/>
        </p:nvGrpSpPr>
        <p:grpSpPr>
          <a:xfrm>
            <a:off x="4800847" y="1986273"/>
            <a:ext cx="4004860" cy="661878"/>
            <a:chOff x="841276" y="-303230"/>
            <a:chExt cx="8764825" cy="1323756"/>
          </a:xfrm>
        </p:grpSpPr>
        <p:sp>
          <p:nvSpPr>
            <p:cNvPr id="11" name="Freeform 13">
              <a:extLst>
                <a:ext uri="{FF2B5EF4-FFF2-40B4-BE49-F238E27FC236}">
                  <a16:creationId xmlns:a16="http://schemas.microsoft.com/office/drawing/2014/main" id="{18A05255-792D-5828-0807-A49A4D4629A4}"/>
                </a:ext>
              </a:extLst>
            </p:cNvPr>
            <p:cNvSpPr/>
            <p:nvPr/>
          </p:nvSpPr>
          <p:spPr>
            <a:xfrm>
              <a:off x="1311206" y="-303230"/>
              <a:ext cx="8294895" cy="1323756"/>
            </a:xfrm>
            <a:custGeom>
              <a:avLst/>
              <a:gdLst/>
              <a:ahLst/>
              <a:cxnLst/>
              <a:rect l="l" t="t" r="r" b="b"/>
              <a:pathLst>
                <a:path w="9373357" h="1640338">
                  <a:moveTo>
                    <a:pt x="0" y="0"/>
                  </a:moveTo>
                  <a:lnTo>
                    <a:pt x="9373357" y="0"/>
                  </a:lnTo>
                  <a:lnTo>
                    <a:pt x="9373357" y="1640338"/>
                  </a:lnTo>
                  <a:lnTo>
                    <a:pt x="0" y="1640338"/>
                  </a:lnTo>
                  <a:lnTo>
                    <a:pt x="0" y="0"/>
                  </a:lnTo>
                  <a:close/>
                </a:path>
              </a:pathLst>
            </a:custGeom>
            <a:blipFill>
              <a:blip r:embed="rId8">
                <a:extLst>
                  <a:ext uri="{96DAC541-7B7A-43D3-8B79-37D633B846F1}">
                    <asvg:svgBlip xmlns:asvg="http://schemas.microsoft.com/office/drawing/2016/SVG/main" xmlns="" r:embed="rId20"/>
                  </a:ext>
                </a:extLst>
              </a:blip>
              <a:stretch>
                <a:fillRect/>
              </a:stretch>
            </a:blipFill>
          </p:spPr>
          <p:txBody>
            <a:bodyPr/>
            <a:lstStyle/>
            <a:p>
              <a:pPr defTabSz="609630"/>
              <a:endParaRPr lang="en-US" sz="1200">
                <a:solidFill>
                  <a:prstClr val="black"/>
                </a:solidFill>
                <a:latin typeface="Calibri"/>
              </a:endParaRPr>
            </a:p>
          </p:txBody>
        </p:sp>
        <p:sp>
          <p:nvSpPr>
            <p:cNvPr id="12" name="TextBox 14">
              <a:extLst>
                <a:ext uri="{FF2B5EF4-FFF2-40B4-BE49-F238E27FC236}">
                  <a16:creationId xmlns:a16="http://schemas.microsoft.com/office/drawing/2014/main" id="{4B62480A-0FF4-65B7-CC32-274B3947AE5D}"/>
                </a:ext>
              </a:extLst>
            </p:cNvPr>
            <p:cNvSpPr txBox="1"/>
            <p:nvPr/>
          </p:nvSpPr>
          <p:spPr>
            <a:xfrm>
              <a:off x="841276" y="180914"/>
              <a:ext cx="8764825" cy="575542"/>
            </a:xfrm>
            <a:prstGeom prst="rect">
              <a:avLst/>
            </a:prstGeom>
          </p:spPr>
          <p:txBody>
            <a:bodyPr lIns="0" tIns="0" rIns="0" bIns="0" rtlCol="0" anchor="t">
              <a:spAutoFit/>
            </a:bodyPr>
            <a:lstStyle/>
            <a:p>
              <a:pPr algn="ctr" defTabSz="609630">
                <a:lnSpc>
                  <a:spcPts val="1853"/>
                </a:lnSpc>
                <a:spcBef>
                  <a:spcPct val="0"/>
                </a:spcBef>
              </a:pPr>
              <a:r>
                <a:rPr lang="en-US" sz="3600" b="1" dirty="0" err="1">
                  <a:solidFill>
                    <a:srgbClr val="000000"/>
                  </a:solidFill>
                  <a:latin typeface="Cambria"/>
                </a:rPr>
                <a:t>Ôn</a:t>
              </a:r>
              <a:r>
                <a:rPr lang="en-US" sz="3600" b="1" dirty="0">
                  <a:solidFill>
                    <a:srgbClr val="000000"/>
                  </a:solidFill>
                  <a:latin typeface="Cambria"/>
                </a:rPr>
                <a:t> </a:t>
              </a:r>
              <a:r>
                <a:rPr lang="en-US" sz="3600" b="1" dirty="0" err="1">
                  <a:solidFill>
                    <a:srgbClr val="000000"/>
                  </a:solidFill>
                  <a:latin typeface="Cambria"/>
                </a:rPr>
                <a:t>lại</a:t>
              </a:r>
              <a:r>
                <a:rPr lang="en-US" sz="3600" b="1" dirty="0">
                  <a:solidFill>
                    <a:srgbClr val="000000"/>
                  </a:solidFill>
                  <a:latin typeface="Cambria"/>
                </a:rPr>
                <a:t> </a:t>
              </a:r>
              <a:r>
                <a:rPr lang="en-US" sz="3600" b="1" dirty="0" err="1">
                  <a:solidFill>
                    <a:srgbClr val="000000"/>
                  </a:solidFill>
                  <a:latin typeface="Cambria"/>
                </a:rPr>
                <a:t>bài</a:t>
              </a:r>
              <a:r>
                <a:rPr lang="en-US" sz="3600" b="1" dirty="0">
                  <a:solidFill>
                    <a:srgbClr val="000000"/>
                  </a:solidFill>
                  <a:latin typeface="Cambria"/>
                </a:rPr>
                <a:t> </a:t>
              </a:r>
              <a:r>
                <a:rPr lang="en-US" sz="3600" b="1" dirty="0" err="1">
                  <a:solidFill>
                    <a:srgbClr val="000000"/>
                  </a:solidFill>
                  <a:latin typeface="Cambria"/>
                </a:rPr>
                <a:t>cũ</a:t>
              </a:r>
              <a:endParaRPr lang="en-US" sz="3600" b="1" dirty="0">
                <a:solidFill>
                  <a:srgbClr val="000000"/>
                </a:solidFill>
                <a:latin typeface="Cambria"/>
              </a:endParaRPr>
            </a:p>
          </p:txBody>
        </p:sp>
      </p:grpSp>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11779" y="4306086"/>
            <a:ext cx="6841595" cy="2156461"/>
          </a:xfrm>
          <a:prstGeom prst="rect">
            <a:avLst/>
          </a:prstGeom>
        </p:spPr>
      </p:pic>
    </p:spTree>
    <p:extLst>
      <p:ext uri="{BB962C8B-B14F-4D97-AF65-F5344CB8AC3E}">
        <p14:creationId xmlns:p14="http://schemas.microsoft.com/office/powerpoint/2010/main" val="20657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sp>
        <p:nvSpPr>
          <p:cNvPr id="7" name="文本框 19">
            <a:extLst>
              <a:ext uri="{FF2B5EF4-FFF2-40B4-BE49-F238E27FC236}">
                <a16:creationId xmlns:a16="http://schemas.microsoft.com/office/drawing/2014/main" id="{C042EDED-6CE2-4CCC-8189-770C2E6D0EF9}"/>
              </a:ext>
            </a:extLst>
          </p:cNvPr>
          <p:cNvSpPr txBox="1"/>
          <p:nvPr/>
        </p:nvSpPr>
        <p:spPr>
          <a:xfrm>
            <a:off x="2366011" y="1153117"/>
            <a:ext cx="71387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HỌC TỐT!!!</a:t>
            </a:r>
            <a:endParaRPr kumimoji="0" lang="zh-CN" altLang="en-US"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endParaRPr>
          </a:p>
        </p:txBody>
      </p:sp>
    </p:spTree>
    <p:extLst>
      <p:ext uri="{BB962C8B-B14F-4D97-AF65-F5344CB8AC3E}">
        <p14:creationId xmlns:p14="http://schemas.microsoft.com/office/powerpoint/2010/main" val="50718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893" y="252793"/>
            <a:ext cx="62886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6160" y="2179041"/>
            <a:ext cx="6089207" cy="5079317"/>
          </a:xfrm>
          <a:prstGeom prst="rect">
            <a:avLst/>
          </a:prstGeom>
        </p:spPr>
      </p:pic>
      <p:pic>
        <p:nvPicPr>
          <p:cNvPr id="2" name="Picture 1"/>
          <p:cNvPicPr>
            <a:picLocks noChangeAspect="1"/>
          </p:cNvPicPr>
          <p:nvPr/>
        </p:nvPicPr>
        <p:blipFill>
          <a:blip r:embed="rId8"/>
          <a:stretch>
            <a:fillRect/>
          </a:stretch>
        </p:blipFill>
        <p:spPr>
          <a:xfrm>
            <a:off x="3302525" y="155255"/>
            <a:ext cx="6059949" cy="2054530"/>
          </a:xfrm>
          <a:prstGeom prst="rect">
            <a:avLst/>
          </a:prstGeom>
        </p:spPr>
      </p:pic>
    </p:spTree>
    <p:extLst>
      <p:ext uri="{BB962C8B-B14F-4D97-AF65-F5344CB8AC3E}">
        <p14:creationId xmlns:p14="http://schemas.microsoft.com/office/powerpoint/2010/main" val="2359110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B0951501-9227-44C2-8746-FF029C23F9BF}"/>
              </a:ext>
            </a:extLst>
          </p:cNvPr>
          <p:cNvSpPr txBox="1"/>
          <p:nvPr/>
        </p:nvSpPr>
        <p:spPr>
          <a:xfrm>
            <a:off x="-708046" y="2303915"/>
            <a:ext cx="596310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THẢO LUẬN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NHÓM ĐÔI</a:t>
            </a:r>
            <a:endParaRPr kumimoji="0" lang="zh-CN" altLang="en-US"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endParaRPr>
          </a:p>
        </p:txBody>
      </p:sp>
      <p:pic>
        <p:nvPicPr>
          <p:cNvPr id="2" name="Picture 1"/>
          <p:cNvPicPr>
            <a:picLocks noChangeAspect="1"/>
          </p:cNvPicPr>
          <p:nvPr/>
        </p:nvPicPr>
        <p:blipFill rotWithShape="1">
          <a:blip r:embed="rId3"/>
          <a:srcRect l="10695" t="10742" r="35139" b="5555"/>
          <a:stretch/>
        </p:blipFill>
        <p:spPr>
          <a:xfrm>
            <a:off x="4280169" y="13249"/>
            <a:ext cx="7860489" cy="6832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30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9">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9">
                                            <p:txEl>
                                              <p:pRg st="1" end="1"/>
                                            </p:txEl>
                                          </p:spTgt>
                                        </p:tgtEl>
                                        <p:attrNameLst>
                                          <p:attrName>ppt_w</p:attrName>
                                        </p:attrNameLst>
                                      </p:cBhvr>
                                    </p:anim>
                                    <p:anim by="(#ppt_w*0.50)" calcmode="lin" valueType="num">
                                      <p:cBhvr>
                                        <p:cTn id="16" dur="500" decel="50000" autoRev="1" fill="hold">
                                          <p:stCondLst>
                                            <p:cond delay="0"/>
                                          </p:stCondLst>
                                        </p:cTn>
                                        <p:tgtEl>
                                          <p:spTgt spid="9">
                                            <p:txEl>
                                              <p:pRg st="1" end="1"/>
                                            </p:txEl>
                                          </p:spTgt>
                                        </p:tgtEl>
                                        <p:attrNameLst>
                                          <p:attrName>ppt_x</p:attrName>
                                        </p:attrNameLst>
                                      </p:cBhvr>
                                    </p:anim>
                                    <p:anim from="(-#ppt_h/2)" to="(#ppt_y)" calcmode="lin" valueType="num">
                                      <p:cBhvr>
                                        <p:cTn id="17" dur="1000" fill="hold">
                                          <p:stCondLst>
                                            <p:cond delay="0"/>
                                          </p:stCondLst>
                                        </p:cTn>
                                        <p:tgtEl>
                                          <p:spTgt spid="9">
                                            <p:txEl>
                                              <p:pRg st="1" end="1"/>
                                            </p:txEl>
                                          </p:spTgt>
                                        </p:tgtEl>
                                        <p:attrNameLst>
                                          <p:attrName>ppt_y</p:attrName>
                                        </p:attrNameLst>
                                      </p:cBhvr>
                                    </p:anim>
                                    <p:animRot by="21600000">
                                      <p:cBhvr>
                                        <p:cTn id="18" dur="1000" fill="hold">
                                          <p:stCondLst>
                                            <p:cond delay="0"/>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441440" cy="5170646"/>
          </a:xfrm>
          <a:prstGeom prst="rect">
            <a:avLst/>
          </a:prstGeom>
          <a:noFill/>
        </p:spPr>
        <p:txBody>
          <a:bodyPr wrap="square" rtlCol="0">
            <a:spAutoFit/>
          </a:bodyPr>
          <a:lstStyle/>
          <a:p>
            <a:pPr algn="just"/>
            <a:r>
              <a:rPr lang="nl-NL" sz="6600" i="1" dirty="0">
                <a:latin typeface="Cambria" panose="02040503050406030204" pitchFamily="18" charset="0"/>
                <a:ea typeface="Cambria" panose="02040503050406030204" pitchFamily="18" charset="0"/>
              </a:rPr>
              <a:t>Thực vật trao đổi khí các-bô-níc, </a:t>
            </a:r>
            <a:endParaRPr lang="vi-VN" sz="6600" i="1" dirty="0">
              <a:latin typeface="Cambria" panose="02040503050406030204" pitchFamily="18" charset="0"/>
              <a:ea typeface="Cambria" panose="02040503050406030204" pitchFamily="18" charset="0"/>
            </a:endParaRPr>
          </a:p>
          <a:p>
            <a:pPr algn="just"/>
            <a:r>
              <a:rPr lang="nl-NL" sz="6600" i="1" dirty="0">
                <a:latin typeface="Cambria" panose="02040503050406030204" pitchFamily="18" charset="0"/>
                <a:ea typeface="Cambria" panose="02040503050406030204" pitchFamily="18" charset="0"/>
              </a:rPr>
              <a:t>ô-xi, nước và các chất khoáng với môi trường.</a:t>
            </a:r>
            <a:endParaRPr lang="en-US" sz="66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rPr>
              <a:t>Thực</a:t>
            </a:r>
            <a:r>
              <a:rPr kumimoji="0" lang="vi-VN" altLang="zh-CN" sz="5400" b="0" i="0" u="none" strike="noStrike" kern="1200" cap="none" spc="0" normalizeH="0" noProof="0" dirty="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ĐỔI CHẤT VỚI MÔI TRƯỜNG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96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733486" cy="4524315"/>
          </a:xfrm>
          <a:prstGeom prst="rect">
            <a:avLst/>
          </a:prstGeom>
          <a:noFill/>
        </p:spPr>
        <p:txBody>
          <a:bodyPr wrap="square" rtlCol="0">
            <a:spAutoFit/>
          </a:bodyPr>
          <a:lstStyle/>
          <a:p>
            <a:pPr algn="just"/>
            <a:r>
              <a:rPr lang="nl-NL" sz="4800" i="1" dirty="0">
                <a:latin typeface="Cambria" panose="02040503050406030204" pitchFamily="18" charset="0"/>
                <a:ea typeface="Cambria" panose="02040503050406030204" pitchFamily="18" charset="0"/>
              </a:rPr>
              <a:t>Động vật thường xuyên trao đổi các chất với môi trường: lấy vào thức ăn, nước, khí ô-xi và thải ra các chất cặn bã, nước tiểu, khí các-bô-níc,...</a:t>
            </a:r>
            <a:endParaRPr lang="en-US" sz="48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dirty="0">
                <a:solidFill>
                  <a:schemeClr val="bg1"/>
                </a:solidFill>
                <a:latin typeface="UVN Hai Long" panose="020D0800030108070604" pitchFamily="34" charset="0"/>
                <a:ea typeface="华文琥珀" panose="02010800040101010101" pitchFamily="2" charset="-122"/>
              </a:rPr>
              <a:t>Động</a:t>
            </a:r>
            <a:r>
              <a:rPr kumimoji="0" lang="vi-VN" altLang="zh-CN" sz="5400" b="0" i="0" u="none" strike="noStrike" kern="1200" cap="none" spc="0" normalizeH="0" noProof="0" dirty="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0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ĐỔI CÁC CHẤT VỚI MÔI TRƯỜNG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0637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8"/>
          <a:stretch>
            <a:fillRect/>
          </a:stretch>
        </p:blipFill>
        <p:spPr>
          <a:xfrm>
            <a:off x="3407286" y="455224"/>
            <a:ext cx="6297714" cy="1457070"/>
          </a:xfrm>
          <a:prstGeom prst="rect">
            <a:avLst/>
          </a:prstGeom>
        </p:spPr>
      </p:pic>
    </p:spTree>
    <p:extLst>
      <p:ext uri="{BB962C8B-B14F-4D97-AF65-F5344CB8AC3E}">
        <p14:creationId xmlns:p14="http://schemas.microsoft.com/office/powerpoint/2010/main" val="1704223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721895" y="2204185"/>
            <a:ext cx="10212404" cy="4013735"/>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9432F073-504A-432E-8D1E-409D85497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860" y="242288"/>
            <a:ext cx="9887026" cy="986078"/>
          </a:xfrm>
          <a:prstGeom prst="rect">
            <a:avLst/>
          </a:prstGeom>
        </p:spPr>
      </p:pic>
      <p:sp>
        <p:nvSpPr>
          <p:cNvPr id="2" name="Text Box 51">
            <a:extLst>
              <a:ext uri="{FF2B5EF4-FFF2-40B4-BE49-F238E27FC236}">
                <a16:creationId xmlns:a16="http://schemas.microsoft.com/office/drawing/2014/main" id="{EC05E4AB-7F21-4D27-A2D2-BAF063A12901}"/>
              </a:ext>
            </a:extLst>
          </p:cNvPr>
          <p:cNvSpPr txBox="1">
            <a:spLocks noChangeArrowheads="1"/>
          </p:cNvSpPr>
          <p:nvPr/>
        </p:nvSpPr>
        <p:spPr bwMode="auto">
          <a:xfrm>
            <a:off x="1520793" y="306204"/>
            <a:ext cx="9518406" cy="738642"/>
          </a:xfrm>
          <a:prstGeom prst="rect">
            <a:avLst/>
          </a:prstGeom>
          <a:noFill/>
          <a:ln>
            <a:noFill/>
          </a:ln>
          <a:effectLst/>
        </p:spPr>
        <p:txBody>
          <a:bodyPr wrap="square" lIns="121899" tIns="60949" rIns="121899" bIns="609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THẢO</a:t>
            </a:r>
            <a:r>
              <a:rPr kumimoji="0" lang="vi-VN" sz="4000" b="1" i="1"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 LUẬN NHÓM</a:t>
            </a:r>
            <a:endParaRPr kumimoji="0" lang="en-US"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 name="Rectangle 3"/>
          <p:cNvSpPr/>
          <p:nvPr/>
        </p:nvSpPr>
        <p:spPr>
          <a:xfrm>
            <a:off x="1387860" y="2204185"/>
            <a:ext cx="8527982" cy="408413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4400" dirty="0">
                <a:solidFill>
                  <a:prstClr val="black"/>
                </a:solidFill>
                <a:latin typeface="Times New Roman" panose="02020603050405020304" pitchFamily="18" charset="0"/>
                <a:ea typeface="Calibri" panose="020F0502020204030204" pitchFamily="34" charset="0"/>
              </a:rPr>
              <a:t>Quan sát Hình 2 và dự đoán: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rPr>
              <a:t> trí nào cây con sẽ phát triển tốt?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rPr>
              <a:t> trí nào cây con sẽ không hoặc kém phát triển?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877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6"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7" name="图片 16">
            <a:extLst>
              <a:ext uri="{FF2B5EF4-FFF2-40B4-BE49-F238E27FC236}">
                <a16:creationId xmlns:a16="http://schemas.microsoft.com/office/drawing/2014/main" id="{53345779-2C71-497B-9DDA-27EAF7A14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51"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53"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15" name="Picture 14" descr="A picture containing clipart, toy&#10;&#10;Description automatically generated">
            <a:extLst>
              <a:ext uri="{FF2B5EF4-FFF2-40B4-BE49-F238E27FC236}">
                <a16:creationId xmlns:a16="http://schemas.microsoft.com/office/drawing/2014/main" id="{0A41CE97-E074-4311-92ED-603533CB883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02" b="96754" l="3385" r="98000">
                        <a14:foregroundMark x1="7385" y1="15000" x2="7385" y2="15000"/>
                        <a14:foregroundMark x1="6462" y1="14298" x2="6462" y2="14298"/>
                        <a14:foregroundMark x1="45692" y1="4123" x2="45692" y2="4123"/>
                        <a14:foregroundMark x1="45692" y1="4123" x2="45692" y2="4123"/>
                        <a14:foregroundMark x1="48154" y1="789" x2="48154" y2="789"/>
                        <a14:foregroundMark x1="48154" y1="789" x2="48154" y2="789"/>
                        <a14:foregroundMark x1="3385" y1="38333" x2="3385" y2="38333"/>
                        <a14:foregroundMark x1="3385" y1="38333" x2="3385" y2="38333"/>
                        <a14:foregroundMark x1="79077" y1="91228" x2="79077" y2="91228"/>
                        <a14:foregroundMark x1="79077" y1="91228" x2="79077" y2="91228"/>
                        <a14:foregroundMark x1="90769" y1="95439" x2="90769" y2="95439"/>
                        <a14:foregroundMark x1="90769" y1="95439" x2="90769" y2="95439"/>
                        <a14:foregroundMark x1="98000" y1="95702" x2="98000" y2="95702"/>
                        <a14:foregroundMark x1="98000" y1="95526" x2="98000" y2="95526"/>
                        <a14:foregroundMark x1="26000" y1="96754" x2="26000" y2="96754"/>
                        <a14:foregroundMark x1="26000" y1="96316" x2="26000" y2="96316"/>
                        <a14:foregroundMark x1="52769" y1="96228" x2="52769" y2="96228"/>
                        <a14:foregroundMark x1="52769" y1="96228" x2="52769" y2="96228"/>
                        <a14:foregroundMark x1="43077" y1="34386" x2="43077" y2="34386"/>
                        <a14:foregroundMark x1="43077" y1="34386" x2="43077" y2="34386"/>
                        <a14:foregroundMark x1="21692" y1="40965" x2="21692" y2="40965"/>
                        <a14:foregroundMark x1="21692" y1="40965" x2="21692" y2="40965"/>
                      </a14:backgroundRemoval>
                    </a14:imgEffect>
                  </a14:imgLayer>
                </a14:imgProps>
              </a:ext>
              <a:ext uri="{28A0092B-C50C-407E-A947-70E740481C1C}">
                <a14:useLocalDpi xmlns:a14="http://schemas.microsoft.com/office/drawing/2010/main" val="0"/>
              </a:ext>
            </a:extLst>
          </a:blip>
          <a:stretch>
            <a:fillRect/>
          </a:stretch>
        </p:blipFill>
        <p:spPr>
          <a:xfrm>
            <a:off x="9453920" y="3546902"/>
            <a:ext cx="1955132" cy="3429000"/>
          </a:xfrm>
          <a:prstGeom prst="rect">
            <a:avLst/>
          </a:prstGeom>
        </p:spPr>
      </p:pic>
      <p:pic>
        <p:nvPicPr>
          <p:cNvPr id="2" name="Picture 1"/>
          <p:cNvPicPr>
            <a:picLocks noChangeAspect="1"/>
          </p:cNvPicPr>
          <p:nvPr/>
        </p:nvPicPr>
        <p:blipFill rotWithShape="1">
          <a:blip r:embed="rId8"/>
          <a:srcRect l="23050" t="15343" r="45674" b="46832"/>
          <a:stretch/>
        </p:blipFill>
        <p:spPr>
          <a:xfrm>
            <a:off x="-34167" y="305113"/>
            <a:ext cx="4664818" cy="317334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8"/>
          <a:srcRect l="54965" t="15343" r="24291" b="47211"/>
          <a:stretch/>
        </p:blipFill>
        <p:spPr>
          <a:xfrm>
            <a:off x="4593371" y="309215"/>
            <a:ext cx="3121229" cy="316925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8"/>
          <a:srcRect l="23050" t="52979" r="46099" b="12979"/>
          <a:stretch/>
        </p:blipFill>
        <p:spPr>
          <a:xfrm>
            <a:off x="0" y="3560322"/>
            <a:ext cx="4625119" cy="2870763"/>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8"/>
          <a:srcRect l="55071" t="52600" r="24291" b="12979"/>
          <a:stretch/>
        </p:blipFill>
        <p:spPr>
          <a:xfrm>
            <a:off x="4651737" y="3544847"/>
            <a:ext cx="3077044" cy="288671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9"/>
          <a:srcRect l="23050" t="25367" r="24184" b="13734"/>
          <a:stretch/>
        </p:blipFill>
        <p:spPr>
          <a:xfrm>
            <a:off x="7733454" y="467828"/>
            <a:ext cx="4458545" cy="2894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2513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546</Words>
  <Application>Microsoft Office PowerPoint</Application>
  <PresentationFormat>Widescreen</PresentationFormat>
  <Paragraphs>70</Paragraphs>
  <Slides>24</Slides>
  <Notes>16</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24</vt:i4>
      </vt:variant>
    </vt:vector>
  </HeadingPairs>
  <TitlesOfParts>
    <vt:vector size="45" baseType="lpstr">
      <vt:lpstr>Arial</vt:lpstr>
      <vt:lpstr>UVN Hai Long</vt:lpstr>
      <vt:lpstr>华康POP2体W9</vt:lpstr>
      <vt:lpstr>#9Slide03 Bebas Neue Bold</vt:lpstr>
      <vt:lpstr>等线</vt:lpstr>
      <vt:lpstr>UTM Avo</vt:lpstr>
      <vt:lpstr>Times New Roman</vt:lpstr>
      <vt:lpstr>华文琥珀</vt:lpstr>
      <vt:lpstr>Calibri</vt:lpstr>
      <vt:lpstr>UTM Showcard</vt:lpstr>
      <vt:lpstr>#9Slide07 HoneyCream</vt:lpstr>
      <vt:lpstr>思源黑体 CN Medium</vt:lpstr>
      <vt:lpstr>UVN Nguyen Du</vt:lpstr>
      <vt:lpstr>等线 Light</vt:lpstr>
      <vt:lpstr>UTM Brewers KT</vt:lpstr>
      <vt:lpstr>#9Slide03 Arima Madurai Black</vt:lpstr>
      <vt:lpstr>Cambria</vt:lpstr>
      <vt:lpstr>迷你简卡通</vt:lpstr>
      <vt:lpstr>Calibri Light</vt:lpstr>
      <vt:lpstr>Office 主题​​</vt:lpstr>
      <vt:lpstr>2_Office Theme</vt:lpstr>
      <vt:lpstr>PowerPoint Presentation</vt:lpstr>
      <vt:lpstr>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17</cp:revision>
  <dcterms:created xsi:type="dcterms:W3CDTF">2023-11-28T14:07:44Z</dcterms:created>
  <dcterms:modified xsi:type="dcterms:W3CDTF">2024-01-15T03:38:25Z</dcterms:modified>
</cp:coreProperties>
</file>