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</p:sldMasterIdLst>
  <p:notesMasterIdLst>
    <p:notesMasterId r:id="rId21"/>
  </p:notesMasterIdLst>
  <p:sldIdLst>
    <p:sldId id="257" r:id="rId3"/>
    <p:sldId id="288" r:id="rId4"/>
    <p:sldId id="297" r:id="rId5"/>
    <p:sldId id="289" r:id="rId6"/>
    <p:sldId id="264" r:id="rId7"/>
    <p:sldId id="265" r:id="rId8"/>
    <p:sldId id="266" r:id="rId9"/>
    <p:sldId id="291" r:id="rId10"/>
    <p:sldId id="294" r:id="rId11"/>
    <p:sldId id="269" r:id="rId12"/>
    <p:sldId id="295" r:id="rId13"/>
    <p:sldId id="290" r:id="rId14"/>
    <p:sldId id="296" r:id="rId15"/>
    <p:sldId id="259" r:id="rId16"/>
    <p:sldId id="260" r:id="rId17"/>
    <p:sldId id="261" r:id="rId18"/>
    <p:sldId id="262" r:id="rId19"/>
    <p:sldId id="293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492"/>
    <a:srgbClr val="EF5451"/>
    <a:srgbClr val="4DAA40"/>
    <a:srgbClr val="197B58"/>
    <a:srgbClr val="62C8A3"/>
    <a:srgbClr val="FEEB9F"/>
    <a:srgbClr val="B6C364"/>
    <a:srgbClr val="FFFFFF"/>
    <a:srgbClr val="E6E6E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35" autoAdjust="0"/>
    <p:restoredTop sz="87464" autoAdjust="0"/>
  </p:normalViewPr>
  <p:slideViewPr>
    <p:cSldViewPr snapToGrid="0">
      <p:cViewPr>
        <p:scale>
          <a:sx n="66" d="100"/>
          <a:sy n="66" d="100"/>
        </p:scale>
        <p:origin x="138" y="168"/>
      </p:cViewPr>
      <p:guideLst>
        <p:guide pos="415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2A587-7A2E-426C-9D5C-248827A6B9DA}" type="datetimeFigureOut">
              <a:rPr lang="en-SG" smtClean="0"/>
              <a:t>30/12/2023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A2D69-3534-492C-A035-4BC636576CB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341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5570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794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599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BÀI MỚI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40BE2-B462-4C94-8505-43625E8A65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60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396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59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A69BD-3881-4E7E-8E3F-0996BC0299A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49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A69BD-3881-4E7E-8E3F-0996BC0299A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2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A69BD-3881-4E7E-8E3F-0996BC0299A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1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A69BD-3881-4E7E-8E3F-0996BC0299A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35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3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A69BD-3881-4E7E-8E3F-0996BC0299A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6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A69BD-3881-4E7E-8E3F-0996BC0299A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9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A69BD-3881-4E7E-8E3F-0996BC0299A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6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A69BD-3881-4E7E-8E3F-0996BC0299A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A69BD-3881-4E7E-8E3F-0996BC0299A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0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A69BD-3881-4E7E-8E3F-0996BC0299A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1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A69BD-3881-4E7E-8E3F-0996BC0299A5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9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4A653E37-65F2-4494-8C76-4AEFA01A94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370114" y="290285"/>
            <a:ext cx="11451772" cy="625565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3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A47D3F4-F8F3-432E-9EC8-C930ACF974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222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2.png"/><Relationship Id="rId3" Type="http://schemas.openxmlformats.org/officeDocument/2006/relationships/image" Target="../media/image16.jpg"/><Relationship Id="rId7" Type="http://schemas.openxmlformats.org/officeDocument/2006/relationships/image" Target="../media/image18.jpeg"/><Relationship Id="rId12" Type="http://schemas.openxmlformats.org/officeDocument/2006/relationships/image" Target="../media/image21.png"/><Relationship Id="rId17" Type="http://schemas.openxmlformats.org/officeDocument/2006/relationships/slide" Target="slide18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5" Type="http://schemas.openxmlformats.org/officeDocument/2006/relationships/slide" Target="slide14.xml"/><Relationship Id="rId10" Type="http://schemas.openxmlformats.org/officeDocument/2006/relationships/image" Target="../media/image20.png"/><Relationship Id="rId4" Type="http://schemas.openxmlformats.org/officeDocument/2006/relationships/slide" Target="slide17.xml"/><Relationship Id="rId9" Type="http://schemas.openxmlformats.org/officeDocument/2006/relationships/image" Target="../media/image19.jpe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8.wdp"/><Relationship Id="rId3" Type="http://schemas.openxmlformats.org/officeDocument/2006/relationships/notesSlide" Target="../notesSlides/notesSlide5.xml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6" Type="http://schemas.openxmlformats.org/officeDocument/2006/relationships/slide" Target="slide13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11" Type="http://schemas.microsoft.com/office/2007/relationships/hdphoto" Target="../media/hdphoto7.wdp"/><Relationship Id="rId5" Type="http://schemas.openxmlformats.org/officeDocument/2006/relationships/image" Target="../media/image16.jpg"/><Relationship Id="rId15" Type="http://schemas.microsoft.com/office/2007/relationships/hdphoto" Target="../media/hdphoto9.wdp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microsoft.com/office/2007/relationships/hdphoto" Target="../media/hdphoto6.wdp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8.wdp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9.png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slide" Target="slide13.xml"/><Relationship Id="rId10" Type="http://schemas.microsoft.com/office/2007/relationships/hdphoto" Target="../media/hdphoto7.wdp"/><Relationship Id="rId4" Type="http://schemas.openxmlformats.org/officeDocument/2006/relationships/image" Target="../media/image16.jpg"/><Relationship Id="rId9" Type="http://schemas.openxmlformats.org/officeDocument/2006/relationships/image" Target="../media/image26.png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8.wdp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9.png"/><Relationship Id="rId1" Type="http://schemas.openxmlformats.org/officeDocument/2006/relationships/tags" Target="../tags/tag3.xml"/><Relationship Id="rId6" Type="http://schemas.microsoft.com/office/2007/relationships/hdphoto" Target="../media/hdphoto5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slide" Target="slide13.xml"/><Relationship Id="rId10" Type="http://schemas.microsoft.com/office/2007/relationships/hdphoto" Target="../media/hdphoto7.wdp"/><Relationship Id="rId4" Type="http://schemas.openxmlformats.org/officeDocument/2006/relationships/image" Target="../media/image16.jpg"/><Relationship Id="rId9" Type="http://schemas.openxmlformats.org/officeDocument/2006/relationships/image" Target="../media/image26.png"/><Relationship Id="rId1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8.wdp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9.png"/><Relationship Id="rId1" Type="http://schemas.openxmlformats.org/officeDocument/2006/relationships/tags" Target="../tags/tag4.xml"/><Relationship Id="rId6" Type="http://schemas.microsoft.com/office/2007/relationships/hdphoto" Target="../media/hdphoto5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slide" Target="slide13.xml"/><Relationship Id="rId10" Type="http://schemas.microsoft.com/office/2007/relationships/hdphoto" Target="../media/hdphoto7.wdp"/><Relationship Id="rId4" Type="http://schemas.openxmlformats.org/officeDocument/2006/relationships/image" Target="../media/image16.jpg"/><Relationship Id="rId9" Type="http://schemas.openxmlformats.org/officeDocument/2006/relationships/image" Target="../media/image26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7915C-1F4D-B612-CB12-C4E93E1C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861" y="3472339"/>
            <a:ext cx="9181372" cy="1743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B9854-A9E6-FE30-DFD1-346BFEC7C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9" y="100058"/>
            <a:ext cx="12192000" cy="38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9">
            <a:extLst>
              <a:ext uri="{FF2B5EF4-FFF2-40B4-BE49-F238E27FC236}">
                <a16:creationId xmlns:a16="http://schemas.microsoft.com/office/drawing/2014/main" id="{A8DA613C-5DC3-C6D0-CFE5-EE8EBA686C1D}"/>
              </a:ext>
            </a:extLst>
          </p:cNvPr>
          <p:cNvSpPr/>
          <p:nvPr/>
        </p:nvSpPr>
        <p:spPr>
          <a:xfrm>
            <a:off x="1041427" y="1158271"/>
            <a:ext cx="4956295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4 x 9 = 9 x 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矩形 29">
            <a:extLst>
              <a:ext uri="{FF2B5EF4-FFF2-40B4-BE49-F238E27FC236}">
                <a16:creationId xmlns:a16="http://schemas.microsoft.com/office/drawing/2014/main" id="{46DE9DC4-3C65-754B-36BD-662433F100E5}"/>
              </a:ext>
            </a:extLst>
          </p:cNvPr>
          <p:cNvSpPr/>
          <p:nvPr/>
        </p:nvSpPr>
        <p:spPr>
          <a:xfrm>
            <a:off x="1041426" y="2583886"/>
            <a:ext cx="5546605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SG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10 = …… x 5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9">
            <a:extLst>
              <a:ext uri="{FF2B5EF4-FFF2-40B4-BE49-F238E27FC236}">
                <a16:creationId xmlns:a16="http://schemas.microsoft.com/office/drawing/2014/main" id="{2E6176DF-7FE3-4B0A-5025-6A843F704BE6}"/>
              </a:ext>
            </a:extLst>
          </p:cNvPr>
          <p:cNvSpPr/>
          <p:nvPr/>
        </p:nvSpPr>
        <p:spPr>
          <a:xfrm>
            <a:off x="1041427" y="4053275"/>
            <a:ext cx="6680174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3 112 x 8 </a:t>
            </a:r>
            <a:r>
              <a:rPr lang="pt-BR" sz="3200" b="1">
                <a:latin typeface="Cambria" panose="02040503050406030204" pitchFamily="18" charset="0"/>
                <a:ea typeface="Cambria" panose="02040503050406030204" pitchFamily="18" charset="0"/>
              </a:rPr>
              <a:t>= …..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x 3 112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矩形 29">
            <a:extLst>
              <a:ext uri="{FF2B5EF4-FFF2-40B4-BE49-F238E27FC236}">
                <a16:creationId xmlns:a16="http://schemas.microsoft.com/office/drawing/2014/main" id="{20882551-3418-BF1C-CB4C-705F1175A092}"/>
              </a:ext>
            </a:extLst>
          </p:cNvPr>
          <p:cNvSpPr/>
          <p:nvPr/>
        </p:nvSpPr>
        <p:spPr>
          <a:xfrm>
            <a:off x="1041427" y="5223002"/>
            <a:ext cx="7115602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 41 320 x 3 = 3 </a:t>
            </a:r>
            <a:r>
              <a:rPr lang="pt-BR" sz="3200" b="1">
                <a:latin typeface="Cambria" panose="02040503050406030204" pitchFamily="18" charset="0"/>
                <a:ea typeface="Cambria" panose="02040503050406030204" pitchFamily="18" charset="0"/>
              </a:rPr>
              <a:t>x ………......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74" y="978931"/>
            <a:ext cx="4688403" cy="2784559"/>
          </a:xfrm>
          <a:prstGeom prst="rect">
            <a:avLst/>
          </a:prstGeom>
        </p:spPr>
      </p:pic>
      <p:sp>
        <p:nvSpPr>
          <p:cNvPr id="8" name="矩形 29">
            <a:extLst>
              <a:ext uri="{FF2B5EF4-FFF2-40B4-BE49-F238E27FC236}">
                <a16:creationId xmlns:a16="http://schemas.microsoft.com/office/drawing/2014/main" id="{2424F485-4F22-1E59-2E72-8E37E993540A}"/>
              </a:ext>
            </a:extLst>
          </p:cNvPr>
          <p:cNvSpPr/>
          <p:nvPr/>
        </p:nvSpPr>
        <p:spPr>
          <a:xfrm>
            <a:off x="2381439" y="204818"/>
            <a:ext cx="2276272" cy="715089"/>
          </a:xfrm>
          <a:prstGeom prst="roundRect">
            <a:avLst/>
          </a:prstGeom>
          <a:solidFill>
            <a:srgbClr val="E098C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25FF9-05FC-BC86-7898-B788A85FE0FB}"/>
              </a:ext>
            </a:extLst>
          </p:cNvPr>
          <p:cNvSpPr txBox="1"/>
          <p:nvPr/>
        </p:nvSpPr>
        <p:spPr>
          <a:xfrm>
            <a:off x="4122689" y="1113761"/>
            <a:ext cx="107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SG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C6112-0695-2761-1FDB-159BB5ECA29E}"/>
              </a:ext>
            </a:extLst>
          </p:cNvPr>
          <p:cNvSpPr txBox="1"/>
          <p:nvPr/>
        </p:nvSpPr>
        <p:spPr>
          <a:xfrm>
            <a:off x="3931563" y="2541934"/>
            <a:ext cx="107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SG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9AF3A-0379-0033-B226-D87D42831941}"/>
              </a:ext>
            </a:extLst>
          </p:cNvPr>
          <p:cNvSpPr txBox="1"/>
          <p:nvPr/>
        </p:nvSpPr>
        <p:spPr>
          <a:xfrm>
            <a:off x="4512570" y="4044832"/>
            <a:ext cx="887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SG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F2F5EB-62ED-C2B7-AA1C-D809CA064BAE}"/>
              </a:ext>
            </a:extLst>
          </p:cNvPr>
          <p:cNvSpPr txBox="1"/>
          <p:nvPr/>
        </p:nvSpPr>
        <p:spPr>
          <a:xfrm>
            <a:off x="4876381" y="5143728"/>
            <a:ext cx="2439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41 320</a:t>
            </a:r>
            <a:endParaRPr lang="en-SG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6C131-7253-7602-3CE9-6F49A3F64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829" y="445481"/>
            <a:ext cx="11484342" cy="5172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942C0-E058-3053-E330-17F6C0E133E1}"/>
              </a:ext>
            </a:extLst>
          </p:cNvPr>
          <p:cNvSpPr txBox="1"/>
          <p:nvPr/>
        </p:nvSpPr>
        <p:spPr>
          <a:xfrm>
            <a:off x="1657754" y="5505152"/>
            <a:ext cx="887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x 15 = 15 x 6</a:t>
            </a:r>
            <a:r>
              <a:rPr lang="vi-VN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90</a:t>
            </a:r>
            <a:endParaRPr lang="en-SG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8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84067" y="0"/>
            <a:ext cx="11632046" cy="7463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5C88B5-8712-201A-CD46-8A12967CE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170" y="3256154"/>
            <a:ext cx="8208059" cy="18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33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hà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9" t="11875" r="15965" b="22886"/>
          <a:stretch/>
        </p:blipFill>
        <p:spPr>
          <a:xfrm>
            <a:off x="10180320" y="792480"/>
            <a:ext cx="1989463" cy="4513810"/>
          </a:xfrm>
          <a:prstGeom prst="rect">
            <a:avLst/>
          </a:prstGeom>
        </p:spPr>
      </p:pic>
      <p:pic>
        <p:nvPicPr>
          <p:cNvPr id="16" name="nhà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3" t="7995" r="36925" b="26893"/>
          <a:stretch/>
        </p:blipFill>
        <p:spPr>
          <a:xfrm>
            <a:off x="6400587" y="548640"/>
            <a:ext cx="2773894" cy="4434841"/>
          </a:xfrm>
          <a:prstGeom prst="rect">
            <a:avLst/>
          </a:prstGeom>
        </p:spPr>
      </p:pic>
      <p:pic>
        <p:nvPicPr>
          <p:cNvPr id="12" name="nhà 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6657" r="61980" b="26365"/>
          <a:stretch/>
        </p:blipFill>
        <p:spPr>
          <a:xfrm>
            <a:off x="2743200" y="426720"/>
            <a:ext cx="2819399" cy="4556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9" b="98560" l="4300" r="98752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71" y="4983481"/>
            <a:ext cx="2910840" cy="1962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772" y="4791012"/>
            <a:ext cx="9656901" cy="22801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188" y="1775288"/>
            <a:ext cx="2103543" cy="1615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3028" y="1693275"/>
            <a:ext cx="2103543" cy="16155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320" y="1581485"/>
            <a:ext cx="2103543" cy="1615573"/>
          </a:xfrm>
          <a:prstGeom prst="rect">
            <a:avLst/>
          </a:prstGeom>
        </p:spPr>
      </p:pic>
      <p:pic>
        <p:nvPicPr>
          <p:cNvPr id="22" name="nhà 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7116" r="87785" b="25465"/>
          <a:stretch/>
        </p:blipFill>
        <p:spPr>
          <a:xfrm>
            <a:off x="0" y="375137"/>
            <a:ext cx="1782640" cy="47319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386" y="1775288"/>
            <a:ext cx="2103543" cy="1615573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5ED21AC4-2CAF-3F7F-7B88-F9335A5FF9B3}"/>
              </a:ext>
            </a:extLst>
          </p:cNvPr>
          <p:cNvSpPr/>
          <p:nvPr/>
        </p:nvSpPr>
        <p:spPr>
          <a:xfrm>
            <a:off x="10439320" y="5754154"/>
            <a:ext cx="1186775" cy="869095"/>
          </a:xfrm>
          <a:prstGeom prst="rightArrow">
            <a:avLst/>
          </a:prstGeom>
          <a:solidFill>
            <a:srgbClr val="F694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2833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2959029" y="777132"/>
                <a:ext cx="808101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 x 15 099 = 15 099 x .....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48644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50279" y="3016294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72535" y="3398381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5123147"/>
            <a:ext cx="5006641" cy="1316007"/>
            <a:chOff x="740052" y="4815563"/>
            <a:chExt cx="5006641" cy="1316007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10921" y="5144285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123147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02310" y="5202883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-">
            <a:hlinkClick r:id="rId16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5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396816"/>
            <a:ext cx="11144501" cy="2383724"/>
            <a:chOff x="2037972" y="197118"/>
            <a:chExt cx="11144501" cy="238372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226591" y="854077"/>
                <a:ext cx="69734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SG" sz="36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125 x 5 = ............. x 125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52264" y="426297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48644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64209" y="3016294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rgbClr val="FE3C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14282" y="3407450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5123147"/>
            <a:ext cx="5006641" cy="1316007"/>
            <a:chOff x="740052" y="4815563"/>
            <a:chExt cx="5006641" cy="1316007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24473" y="5064464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123147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66626" y="5205710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-">
            <a:hlinkClick r:id="rId15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0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62406"/>
            <a:ext cx="12773304" cy="3220143"/>
            <a:chOff x="2037972" y="197118"/>
            <a:chExt cx="11615270" cy="3118795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034671" y="777476"/>
                <a:ext cx="7933050" cy="116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38756 x 9 .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SG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23033" y="1161368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48644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620703" y="3050037"/>
              <a:ext cx="34834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 × 37</a:t>
              </a:r>
              <a:r>
                <a:rPr lang="vi-VN" sz="3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856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98896" y="2836527"/>
            <a:ext cx="5293102" cy="1607939"/>
            <a:chOff x="6898896" y="2836527"/>
            <a:chExt cx="5293102" cy="1607939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2" y="3148313"/>
              <a:ext cx="4711796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6697" y="3447724"/>
              <a:ext cx="33724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9 x 38 756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98896" y="2836527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5123147"/>
            <a:ext cx="5006641" cy="1316007"/>
            <a:chOff x="740052" y="4815563"/>
            <a:chExt cx="5006641" cy="1316007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27366" y="5131923"/>
              <a:ext cx="3639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× 37</a:t>
              </a:r>
              <a:r>
                <a:rPr lang="vi-VN" sz="3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865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243039"/>
            <a:ext cx="5193876" cy="1316821"/>
            <a:chOff x="7118387" y="4994054"/>
            <a:chExt cx="5193876" cy="1316821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600466" y="5166436"/>
              <a:ext cx="4711797" cy="1144439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86698" y="5299419"/>
              <a:ext cx="3802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× 38</a:t>
              </a:r>
              <a:r>
                <a:rPr lang="vi-VN" sz="3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765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-">
            <a:hlinkClick r:id="rId15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0" y="7937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394813"/>
            <a:ext cx="10577405" cy="2154545"/>
            <a:chOff x="2037972" y="195115"/>
            <a:chExt cx="10577405" cy="2154545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231157" y="870074"/>
                <a:ext cx="72309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 x ... = ... x a = 0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85168" y="195115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12725" y="2823883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003557" y="2995857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và 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38205" y="3381200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600" b="1" i="0" dirty="0">
                  <a:solidFill>
                    <a:srgbClr val="EF545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0 </a:t>
              </a:r>
              <a:r>
                <a:rPr lang="en-SG" sz="3600" b="1" i="0" dirty="0" err="1">
                  <a:solidFill>
                    <a:srgbClr val="EF545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SG" sz="3600" b="1" i="0" dirty="0">
                  <a:solidFill>
                    <a:srgbClr val="EF545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5123147"/>
            <a:ext cx="5006641" cy="1316007"/>
            <a:chOff x="740052" y="4815563"/>
            <a:chExt cx="5006641" cy="1316007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7933" y="5147111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và 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123147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15759" y="5212333"/>
              <a:ext cx="2835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 và 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-">
            <a:hlinkClick r:id="rId15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4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BD2AE-B9DC-82A9-C012-39BB02EC8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509" y="1454633"/>
            <a:ext cx="9364268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488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62" y="3737165"/>
            <a:ext cx="3607729" cy="3607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E9D45-A2F7-535B-6DFC-DB44EF920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5574" y="359953"/>
            <a:ext cx="9900336" cy="47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34345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ể dục não bộ - Brain gym senam">
            <a:hlinkClick r:id="" action="ppaction://media"/>
            <a:extLst>
              <a:ext uri="{FF2B5EF4-FFF2-40B4-BE49-F238E27FC236}">
                <a16:creationId xmlns:a16="http://schemas.microsoft.com/office/drawing/2014/main" id="{155C0025-FA97-FBDC-BAAE-05CABEA65A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22" y="165601"/>
            <a:ext cx="11668018" cy="652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-332521" y="-253139"/>
            <a:ext cx="12524521" cy="7872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9ED3CD-FC42-ADC3-A54E-F4AC85550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590" y="3191169"/>
            <a:ext cx="9272820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8CA08-088E-A423-84CC-6470A729C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787" y="121866"/>
            <a:ext cx="10134424" cy="5603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组合 22">
            <a:extLst>
              <a:ext uri="{FF2B5EF4-FFF2-40B4-BE49-F238E27FC236}">
                <a16:creationId xmlns:a16="http://schemas.microsoft.com/office/drawing/2014/main" id="{3DE9682F-EF48-E0BE-79BA-349DA04A31BF}"/>
              </a:ext>
            </a:extLst>
          </p:cNvPr>
          <p:cNvGrpSpPr/>
          <p:nvPr/>
        </p:nvGrpSpPr>
        <p:grpSpPr>
          <a:xfrm>
            <a:off x="2520043" y="4945104"/>
            <a:ext cx="10296070" cy="1912896"/>
            <a:chOff x="4425043" y="5036905"/>
            <a:chExt cx="10296070" cy="1912896"/>
          </a:xfrm>
        </p:grpSpPr>
        <p:sp>
          <p:nvSpPr>
            <p:cNvPr id="5" name="矩形: 圆角 15">
              <a:extLst>
                <a:ext uri="{FF2B5EF4-FFF2-40B4-BE49-F238E27FC236}">
                  <a16:creationId xmlns:a16="http://schemas.microsoft.com/office/drawing/2014/main" id="{6DB3C7A0-24CB-8DAA-2D69-C34C4DEE91A5}"/>
                </a:ext>
              </a:extLst>
            </p:cNvPr>
            <p:cNvSpPr/>
            <p:nvPr/>
          </p:nvSpPr>
          <p:spPr>
            <a:xfrm>
              <a:off x="4425043" y="5682726"/>
              <a:ext cx="6760029" cy="1234661"/>
            </a:xfrm>
            <a:prstGeom prst="roundRect">
              <a:avLst>
                <a:gd name="adj" fmla="val 15755"/>
              </a:avLst>
            </a:prstGeom>
            <a:solidFill>
              <a:srgbClr val="EF545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 dirty="0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6" name="文本框 32">
              <a:extLst>
                <a:ext uri="{FF2B5EF4-FFF2-40B4-BE49-F238E27FC236}">
                  <a16:creationId xmlns:a16="http://schemas.microsoft.com/office/drawing/2014/main" id="{25927DC0-487C-6456-35C1-855451107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1113" y="5036905"/>
              <a:ext cx="10160000" cy="191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vi-VN" altLang="zh-CN" sz="9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pitchFamily="18" charset="-122"/>
                  <a:sym typeface="思源宋体 CN" panose="02020400000000000000" pitchFamily="18" charset="-122"/>
                </a:rPr>
                <a:t>3 x 4 = 4 x 3</a:t>
              </a:r>
              <a:endParaRPr lang="zh-CN" altLang="en-US" sz="9000" b="1" dirty="0">
                <a:solidFill>
                  <a:schemeClr val="bg1"/>
                </a:solidFill>
                <a:latin typeface="Cambria" panose="02040503050406030204" pitchFamily="18" charset="0"/>
                <a:ea typeface="思源宋体 CN" panose="02020400000000000000" pitchFamily="18" charset="-122"/>
                <a:cs typeface="阿里巴巴普惠体 M" panose="00020600040101010101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7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">
            <a:extLst>
              <a:ext uri="{FF2B5EF4-FFF2-40B4-BE49-F238E27FC236}">
                <a16:creationId xmlns:a16="http://schemas.microsoft.com/office/drawing/2014/main" id="{32930AAB-3E83-79CD-3B08-94197A71D27B}"/>
              </a:ext>
            </a:extLst>
          </p:cNvPr>
          <p:cNvSpPr/>
          <p:nvPr/>
        </p:nvSpPr>
        <p:spPr>
          <a:xfrm>
            <a:off x="1636939" y="462509"/>
            <a:ext cx="8918121" cy="730537"/>
          </a:xfrm>
          <a:prstGeom prst="roundRect">
            <a:avLst>
              <a:gd name="adj" fmla="val 15755"/>
            </a:avLst>
          </a:prstGeom>
          <a:solidFill>
            <a:srgbClr val="EF545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latin typeface="Cambria" panose="02040503050406030204" pitchFamily="18" charset="0"/>
                <a:ea typeface="Cambria" panose="02040503050406030204" pitchFamily="18" charset="0"/>
                <a:sym typeface="思源宋体 CN" panose="02020400000000000000" pitchFamily="18" charset="-122"/>
              </a:rPr>
              <a:t>b) Tính giá trị biểu thức a x b và b x a</a:t>
            </a:r>
            <a:endParaRPr lang="zh-CN" altLang="en-US" sz="3200" b="1" dirty="0"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BD6252-9652-611B-B797-03741608F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249893"/>
              </p:ext>
            </p:extLst>
          </p:nvPr>
        </p:nvGraphicFramePr>
        <p:xfrm>
          <a:off x="461460" y="1460886"/>
          <a:ext cx="1126908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839">
                  <a:extLst>
                    <a:ext uri="{9D8B030D-6E8A-4147-A177-3AD203B41FA5}">
                      <a16:colId xmlns:a16="http://schemas.microsoft.com/office/drawing/2014/main" val="1233227265"/>
                    </a:ext>
                  </a:extLst>
                </a:gridCol>
                <a:gridCol w="2233914">
                  <a:extLst>
                    <a:ext uri="{9D8B030D-6E8A-4147-A177-3AD203B41FA5}">
                      <a16:colId xmlns:a16="http://schemas.microsoft.com/office/drawing/2014/main" val="1275917534"/>
                    </a:ext>
                  </a:extLst>
                </a:gridCol>
                <a:gridCol w="4132162">
                  <a:extLst>
                    <a:ext uri="{9D8B030D-6E8A-4147-A177-3AD203B41FA5}">
                      <a16:colId xmlns:a16="http://schemas.microsoft.com/office/drawing/2014/main" val="821078675"/>
                    </a:ext>
                  </a:extLst>
                </a:gridCol>
                <a:gridCol w="3125165">
                  <a:extLst>
                    <a:ext uri="{9D8B030D-6E8A-4147-A177-3AD203B41FA5}">
                      <a16:colId xmlns:a16="http://schemas.microsoft.com/office/drawing/2014/main" val="708781133"/>
                    </a:ext>
                  </a:extLst>
                </a:gridCol>
              </a:tblGrid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SG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SG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 x b</a:t>
                      </a:r>
                      <a:endParaRPr lang="en-SG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 x a</a:t>
                      </a:r>
                      <a:endParaRPr lang="en-SG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116972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SG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SG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6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10859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SG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SG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6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6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467695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SG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SG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6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3296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A1F1A64-F5BB-DA83-3CBB-3A78439B0B92}"/>
              </a:ext>
            </a:extLst>
          </p:cNvPr>
          <p:cNvSpPr txBox="1"/>
          <p:nvPr/>
        </p:nvSpPr>
        <p:spPr>
          <a:xfrm>
            <a:off x="4929864" y="2077762"/>
            <a:ext cx="2748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  <a:endParaRPr lang="en-SG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62B33-1BC3-BBFA-F53F-AA751934CBEB}"/>
              </a:ext>
            </a:extLst>
          </p:cNvPr>
          <p:cNvSpPr txBox="1"/>
          <p:nvPr/>
        </p:nvSpPr>
        <p:spPr>
          <a:xfrm>
            <a:off x="4929864" y="3340969"/>
            <a:ext cx="279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5 x 8 = 40</a:t>
            </a:r>
            <a:endParaRPr lang="en-SG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445FD-E633-CFFD-04F6-FB2C1738B468}"/>
              </a:ext>
            </a:extLst>
          </p:cNvPr>
          <p:cNvSpPr txBox="1"/>
          <p:nvPr/>
        </p:nvSpPr>
        <p:spPr>
          <a:xfrm>
            <a:off x="4733486" y="2719443"/>
            <a:ext cx="3140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4 x 6 = 24</a:t>
            </a:r>
            <a:endParaRPr lang="en-SG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D58B6-B7E8-1405-858F-3093F44304B3}"/>
              </a:ext>
            </a:extLst>
          </p:cNvPr>
          <p:cNvSpPr txBox="1"/>
          <p:nvPr/>
        </p:nvSpPr>
        <p:spPr>
          <a:xfrm>
            <a:off x="8690267" y="2108521"/>
            <a:ext cx="290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5 x 3 = 15</a:t>
            </a:r>
            <a:endParaRPr lang="en-SG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C0015-121D-517C-A6B4-C2F16D35A890}"/>
              </a:ext>
            </a:extLst>
          </p:cNvPr>
          <p:cNvSpPr txBox="1"/>
          <p:nvPr/>
        </p:nvSpPr>
        <p:spPr>
          <a:xfrm>
            <a:off x="8819315" y="2703850"/>
            <a:ext cx="264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  <a:endParaRPr lang="en-SG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3F66B0-591D-F246-AFE8-199BEF4F3D51}"/>
              </a:ext>
            </a:extLst>
          </p:cNvPr>
          <p:cNvSpPr txBox="1"/>
          <p:nvPr/>
        </p:nvSpPr>
        <p:spPr>
          <a:xfrm>
            <a:off x="8645574" y="3387222"/>
            <a:ext cx="297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8 x 5 = 40</a:t>
            </a:r>
            <a:endParaRPr lang="en-SG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A08F1-0004-ADAE-7885-9527A53E52F7}"/>
              </a:ext>
            </a:extLst>
          </p:cNvPr>
          <p:cNvSpPr txBox="1"/>
          <p:nvPr/>
        </p:nvSpPr>
        <p:spPr>
          <a:xfrm>
            <a:off x="574220" y="4765371"/>
            <a:ext cx="110435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Em hãy so sánh giá trị của </a:t>
            </a:r>
          </a:p>
          <a:p>
            <a:pPr algn="ctr"/>
            <a:r>
              <a:rPr lang="vi-VN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hai biểu thức khi.</a:t>
            </a:r>
            <a:endParaRPr lang="zh-CN" altLang="en-US" sz="3200" b="1" dirty="0">
              <a:solidFill>
                <a:srgbClr val="002060"/>
              </a:solidFill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3616730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">
            <a:extLst>
              <a:ext uri="{FF2B5EF4-FFF2-40B4-BE49-F238E27FC236}">
                <a16:creationId xmlns:a16="http://schemas.microsoft.com/office/drawing/2014/main" id="{2A95DA27-2242-0762-333E-71D177056A0B}"/>
              </a:ext>
            </a:extLst>
          </p:cNvPr>
          <p:cNvSpPr/>
          <p:nvPr/>
        </p:nvSpPr>
        <p:spPr>
          <a:xfrm>
            <a:off x="4150260" y="2483560"/>
            <a:ext cx="3891480" cy="743702"/>
          </a:xfrm>
          <a:prstGeom prst="roundRect">
            <a:avLst>
              <a:gd name="adj" fmla="val 15755"/>
            </a:avLst>
          </a:prstGeom>
          <a:solidFill>
            <a:srgbClr val="EF545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600" b="1" dirty="0"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a x b = b x a</a:t>
            </a:r>
            <a:endParaRPr lang="zh-CN" altLang="en-US" sz="3600" b="1" dirty="0"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3" name="圆角矩形 17">
            <a:extLst>
              <a:ext uri="{FF2B5EF4-FFF2-40B4-BE49-F238E27FC236}">
                <a16:creationId xmlns:a16="http://schemas.microsoft.com/office/drawing/2014/main" id="{FD64CD6D-81C1-EC76-B816-D244B90F126C}"/>
              </a:ext>
            </a:extLst>
          </p:cNvPr>
          <p:cNvSpPr/>
          <p:nvPr/>
        </p:nvSpPr>
        <p:spPr>
          <a:xfrm>
            <a:off x="1071994" y="493486"/>
            <a:ext cx="10048011" cy="1562473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308D4F-E662-47E8-0BB0-5CBCFCC6474C}"/>
              </a:ext>
            </a:extLst>
          </p:cNvPr>
          <p:cNvSpPr txBox="1"/>
          <p:nvPr/>
        </p:nvSpPr>
        <p:spPr>
          <a:xfrm>
            <a:off x="1071994" y="694048"/>
            <a:ext cx="1004801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宋体 CN" panose="02020400000000000000" pitchFamily="18" charset="-122"/>
              </a:rPr>
              <a:t>Nhận thấy giá trị của a x b và của b x a luôn bằng nhau, ta viết:</a:t>
            </a:r>
            <a:endParaRPr lang="zh-CN" altLang="en-US" sz="3600" b="1" dirty="0">
              <a:solidFill>
                <a:srgbClr val="002060"/>
              </a:solidFill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  <a:p>
            <a:endParaRPr lang="en-SG" sz="105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5B020-4E6D-9C44-17CE-5C7E97279072}"/>
              </a:ext>
            </a:extLst>
          </p:cNvPr>
          <p:cNvSpPr txBox="1"/>
          <p:nvPr/>
        </p:nvSpPr>
        <p:spPr>
          <a:xfrm>
            <a:off x="1877995" y="3577589"/>
            <a:ext cx="8436009" cy="1224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đổi chỗ các thừa số trong một tích </a:t>
            </a:r>
          </a:p>
          <a:p>
            <a:pPr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tích không thay đổi</a:t>
            </a:r>
            <a:r>
              <a:rPr lang="vi-VN" sz="36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SG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0" y="-155643"/>
            <a:ext cx="11963929" cy="7520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8EF9B-F4F8-D64B-A951-6FE47BD8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3" y="3273358"/>
            <a:ext cx="9662171" cy="18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41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AD3B9-2FBE-E595-A639-711F35F2B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03" y="462988"/>
            <a:ext cx="8850644" cy="58653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C70196-BAD8-E2CC-A763-0A32CFEF20D9}"/>
              </a:ext>
            </a:extLst>
          </p:cNvPr>
          <p:cNvSpPr/>
          <p:nvPr/>
        </p:nvSpPr>
        <p:spPr>
          <a:xfrm>
            <a:off x="2222339" y="1620455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9 x 510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EBC277-A637-5BC0-05B1-32B1DF3F68A4}"/>
              </a:ext>
            </a:extLst>
          </p:cNvPr>
          <p:cNvSpPr/>
          <p:nvPr/>
        </p:nvSpPr>
        <p:spPr>
          <a:xfrm>
            <a:off x="2733554" y="3183037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>
                <a:latin typeface="Cambria" panose="02040503050406030204" pitchFamily="18" charset="0"/>
                <a:ea typeface="Cambria" panose="02040503050406030204" pitchFamily="18" charset="0"/>
              </a:rPr>
              <a:t>510 x 9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4D21AC-0A6C-FCC4-7ADC-70D7A3A7F4B2}"/>
              </a:ext>
            </a:extLst>
          </p:cNvPr>
          <p:cNvSpPr/>
          <p:nvPr/>
        </p:nvSpPr>
        <p:spPr>
          <a:xfrm>
            <a:off x="4948112" y="3871209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>
                <a:latin typeface="Cambria" panose="02040503050406030204" pitchFamily="18" charset="0"/>
                <a:ea typeface="Cambria" panose="02040503050406030204" pitchFamily="18" charset="0"/>
              </a:rPr>
              <a:t>7 x 120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19021-932A-4CB6-94C2-136CED1C9D90}"/>
              </a:ext>
            </a:extLst>
          </p:cNvPr>
          <p:cNvSpPr/>
          <p:nvPr/>
        </p:nvSpPr>
        <p:spPr>
          <a:xfrm>
            <a:off x="4859307" y="2025570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51 x 9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F1EEA9-1312-C945-4F50-B0EA93153442}"/>
              </a:ext>
            </a:extLst>
          </p:cNvPr>
          <p:cNvSpPr/>
          <p:nvPr/>
        </p:nvSpPr>
        <p:spPr>
          <a:xfrm>
            <a:off x="6852213" y="3035459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7 x 1 200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73EB5D-79E8-2DF4-3B6B-95F8F561F832}"/>
              </a:ext>
            </a:extLst>
          </p:cNvPr>
          <p:cNvSpPr/>
          <p:nvPr/>
        </p:nvSpPr>
        <p:spPr>
          <a:xfrm>
            <a:off x="7650734" y="5161787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9 x 51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841891-370B-9E2B-FAD2-34DADCC9DCE6}"/>
              </a:ext>
            </a:extLst>
          </p:cNvPr>
          <p:cNvSpPr/>
          <p:nvPr/>
        </p:nvSpPr>
        <p:spPr>
          <a:xfrm>
            <a:off x="7868194" y="1554907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120 x 7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FDECA6-C837-4574-F6D5-F5CCBDEE8128}"/>
              </a:ext>
            </a:extLst>
          </p:cNvPr>
          <p:cNvSpPr/>
          <p:nvPr/>
        </p:nvSpPr>
        <p:spPr>
          <a:xfrm>
            <a:off x="2523214" y="5225717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1 200 x 7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圆角矩形 17">
            <a:extLst>
              <a:ext uri="{FF2B5EF4-FFF2-40B4-BE49-F238E27FC236}">
                <a16:creationId xmlns:a16="http://schemas.microsoft.com/office/drawing/2014/main" id="{7B76D97D-72FB-40FA-3B30-545BAD9C2637}"/>
              </a:ext>
            </a:extLst>
          </p:cNvPr>
          <p:cNvSpPr/>
          <p:nvPr/>
        </p:nvSpPr>
        <p:spPr>
          <a:xfrm>
            <a:off x="796299" y="64925"/>
            <a:ext cx="10002881" cy="947158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94064-1A78-5C9D-8314-817EAC5EF59F}"/>
              </a:ext>
            </a:extLst>
          </p:cNvPr>
          <p:cNvSpPr txBox="1"/>
          <p:nvPr/>
        </p:nvSpPr>
        <p:spPr>
          <a:xfrm>
            <a:off x="853355" y="178868"/>
            <a:ext cx="9775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các cặp phép tính có cùng kết quả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8D1DF6-3CD7-614E-AA7D-61E273267FE7}"/>
              </a:ext>
            </a:extLst>
          </p:cNvPr>
          <p:cNvCxnSpPr/>
          <p:nvPr/>
        </p:nvCxnSpPr>
        <p:spPr>
          <a:xfrm>
            <a:off x="3005527" y="2068976"/>
            <a:ext cx="511215" cy="10417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BB676B-FE87-057E-D60D-512DA9B2C5BC}"/>
              </a:ext>
            </a:extLst>
          </p:cNvPr>
          <p:cNvCxnSpPr>
            <a:cxnSpLocks/>
          </p:cNvCxnSpPr>
          <p:nvPr/>
        </p:nvCxnSpPr>
        <p:spPr>
          <a:xfrm>
            <a:off x="5705322" y="2465930"/>
            <a:ext cx="2044927" cy="27716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C0ECC8-01BC-BB7F-2277-EFC599104805}"/>
              </a:ext>
            </a:extLst>
          </p:cNvPr>
          <p:cNvCxnSpPr>
            <a:cxnSpLocks/>
          </p:cNvCxnSpPr>
          <p:nvPr/>
        </p:nvCxnSpPr>
        <p:spPr>
          <a:xfrm flipH="1">
            <a:off x="3465155" y="3422591"/>
            <a:ext cx="5042304" cy="1774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E7050D-A04F-0FF3-147F-2680C2B25F83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740978" y="2102915"/>
            <a:ext cx="1884844" cy="17682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570</TotalTime>
  <Words>311</Words>
  <Application>Microsoft Office PowerPoint</Application>
  <PresentationFormat>Widescreen</PresentationFormat>
  <Paragraphs>70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思源宋体 CN</vt:lpstr>
      <vt:lpstr>Arial</vt:lpstr>
      <vt:lpstr>等线</vt:lpstr>
      <vt:lpstr>Calibri</vt:lpstr>
      <vt:lpstr>Calibri Light</vt:lpstr>
      <vt:lpstr>Cambria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cp:keywords>MĂNG NON TEAM</cp:keywords>
  <dc:description>9Slide.vn</dc:description>
  <cp:lastModifiedBy>Hà Lê</cp:lastModifiedBy>
  <cp:revision>40</cp:revision>
  <dcterms:created xsi:type="dcterms:W3CDTF">2018-04-18T06:17:00Z</dcterms:created>
  <dcterms:modified xsi:type="dcterms:W3CDTF">2023-12-30T16:29:33Z</dcterms:modified>
  <cp:category>9Slide.vn</cp:category>
</cp:coreProperties>
</file>