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3" r:id="rId3"/>
    <p:sldId id="286" r:id="rId4"/>
    <p:sldId id="313" r:id="rId5"/>
    <p:sldId id="302" r:id="rId6"/>
    <p:sldId id="320" r:id="rId7"/>
    <p:sldId id="319" r:id="rId8"/>
    <p:sldId id="260" r:id="rId9"/>
    <p:sldId id="321" r:id="rId10"/>
    <p:sldId id="322" r:id="rId11"/>
    <p:sldId id="315" r:id="rId1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315"/>
    <a:srgbClr val="C07A45"/>
    <a:srgbClr val="FFCEA1"/>
    <a:srgbClr val="97633B"/>
    <a:srgbClr val="EFC650"/>
    <a:srgbClr val="5C9F9C"/>
    <a:srgbClr val="73A76D"/>
    <a:srgbClr val="BDC2CE"/>
    <a:srgbClr val="F07264"/>
    <a:srgbClr val="F19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6318" autoAdjust="0"/>
  </p:normalViewPr>
  <p:slideViewPr>
    <p:cSldViewPr snapToGrid="0" showGuides="1">
      <p:cViewPr varScale="1">
        <p:scale>
          <a:sx n="69" d="100"/>
          <a:sy n="69" d="100"/>
        </p:scale>
        <p:origin x="888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2021/12/23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2021/12/23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3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77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74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50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290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95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74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2021/12/23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2021/12/23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2021/12/23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2021/12/23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2021/12/23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2021/12/23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2021/12/23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2021/12/23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2021/12/23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2021/12/23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2021/12/23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2021/12/23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96" y="4607789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292471" y="-5842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361613" y="4635539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17344" y="-64692"/>
            <a:ext cx="790072" cy="7326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368890-17B6-47E5-84F8-BD33DC5001F9}"/>
              </a:ext>
            </a:extLst>
          </p:cNvPr>
          <p:cNvSpPr txBox="1"/>
          <p:nvPr/>
        </p:nvSpPr>
        <p:spPr>
          <a:xfrm>
            <a:off x="5350003" y="686112"/>
            <a:ext cx="39074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GB" sz="6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F409D1-299F-4389-9C0F-0D386B01D766}"/>
              </a:ext>
            </a:extLst>
          </p:cNvPr>
          <p:cNvSpPr/>
          <p:nvPr/>
        </p:nvSpPr>
        <p:spPr>
          <a:xfrm>
            <a:off x="4308076" y="2229038"/>
            <a:ext cx="67854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ÔN TẬP CUỐI HỌC KÌ I (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4)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77D7CA-4D9D-49D8-A66A-3BA9A2C4F54B}"/>
              </a:ext>
            </a:extLst>
          </p:cNvPr>
          <p:cNvSpPr/>
          <p:nvPr/>
        </p:nvSpPr>
        <p:spPr>
          <a:xfrm>
            <a:off x="9629402" y="3935751"/>
            <a:ext cx="1809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LỚP 5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1">
            <a:extLst>
              <a:ext uri="{FF2B5EF4-FFF2-40B4-BE49-F238E27FC236}">
                <a16:creationId xmlns:a16="http://schemas.microsoft.com/office/drawing/2014/main" id="{FE1E0D71-B3C9-4443-9176-A42821C0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634" y="4317169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 rot="758202">
            <a:off x="3768870" y="835314"/>
            <a:ext cx="4038600" cy="3703638"/>
            <a:chOff x="4368" y="192"/>
            <a:chExt cx="1152" cy="1392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-884770">
              <a:off x="4368" y="192"/>
              <a:ext cx="1152" cy="1392"/>
            </a:xfrm>
            <a:prstGeom prst="verticalScroll">
              <a:avLst>
                <a:gd name="adj" fmla="val 12500"/>
              </a:avLst>
            </a:prstGeom>
            <a:solidFill>
              <a:srgbClr val="66FF99"/>
            </a:solidFill>
            <a:ln w="57150">
              <a:solidFill>
                <a:srgbClr val="3333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vi-VN" altLang="en-US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20712502">
              <a:off x="4393" y="494"/>
              <a:ext cx="100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Viết </a:t>
              </a:r>
            </a:p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chính tả</a:t>
              </a:r>
            </a:p>
          </p:txBody>
        </p:sp>
      </p:grpSp>
      <p:pic>
        <p:nvPicPr>
          <p:cNvPr id="10" name="Picture 6" descr="teddy_bear_reading_st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83" y="1279814"/>
            <a:ext cx="25622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320276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B5CDB-1ADA-4EF8-BCB7-0CA2C227235D}"/>
              </a:ext>
            </a:extLst>
          </p:cNvPr>
          <p:cNvSpPr txBox="1"/>
          <p:nvPr/>
        </p:nvSpPr>
        <p:spPr>
          <a:xfrm>
            <a:off x="3690854" y="2118776"/>
            <a:ext cx="48102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DẶN DÒ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XEM LẠI BÀI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CHUẨN BỊ TIẾT SAU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31">
            <a:extLst>
              <a:ext uri="{FF2B5EF4-FFF2-40B4-BE49-F238E27FC236}">
                <a16:creationId xmlns:a16="http://schemas.microsoft.com/office/drawing/2014/main" id="{FE1E0D71-B3C9-4443-9176-A42821C0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4344878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0">
            <a:extLst>
              <a:ext uri="{FF2B5EF4-FFF2-40B4-BE49-F238E27FC236}">
                <a16:creationId xmlns:a16="http://schemas.microsoft.com/office/drawing/2014/main" id="{7540D9F7-01D1-40C3-921C-48DBACA4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id="{3B5296E9-7E15-4F8B-B12C-8C8C782727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971692" y="105909"/>
            <a:ext cx="790072" cy="732603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B732DB9-2681-401F-BB41-67425DDF21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17344" y="-64692"/>
            <a:ext cx="790072" cy="732603"/>
          </a:xfrm>
          <a:prstGeom prst="rect">
            <a:avLst/>
          </a:prstGeom>
        </p:spPr>
      </p:pic>
      <p:pic>
        <p:nvPicPr>
          <p:cNvPr id="19" name="图片 19">
            <a:extLst>
              <a:ext uri="{FF2B5EF4-FFF2-40B4-BE49-F238E27FC236}">
                <a16:creationId xmlns:a16="http://schemas.microsoft.com/office/drawing/2014/main" id="{981066D8-1448-43EA-9B7C-6802E860C9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408122" y="988138"/>
            <a:ext cx="790072" cy="7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59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259" b="92593" l="598" r="99103">
                        <a14:backgroundMark x1="18236" y1="51389" x2="18236" y2="51389"/>
                        <a14:backgroundMark x1="15695" y1="56481" x2="15695" y2="56481"/>
                        <a14:backgroundMark x1="18236" y1="40741" x2="18236" y2="407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7124F99-5844-4950-8A7F-5782DA3EFD48}"/>
              </a:ext>
            </a:extLst>
          </p:cNvPr>
          <p:cNvGrpSpPr>
            <a:grpSpLocks/>
          </p:cNvGrpSpPr>
          <p:nvPr/>
        </p:nvGrpSpPr>
        <p:grpSpPr bwMode="auto">
          <a:xfrm>
            <a:off x="7689850" y="3429000"/>
            <a:ext cx="4502150" cy="3646488"/>
            <a:chOff x="1123073" y="1073788"/>
            <a:chExt cx="4484991" cy="3631916"/>
          </a:xfrm>
        </p:grpSpPr>
        <p:pic>
          <p:nvPicPr>
            <p:cNvPr id="19" name="图片 14">
              <a:extLst>
                <a:ext uri="{FF2B5EF4-FFF2-40B4-BE49-F238E27FC236}">
                  <a16:creationId xmlns:a16="http://schemas.microsoft.com/office/drawing/2014/main" id="{7A2CC855-600D-406D-9CAB-ECBB2B0AF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43"/>
            <a:stretch>
              <a:fillRect/>
            </a:stretch>
          </p:blipFill>
          <p:spPr bwMode="auto">
            <a:xfrm>
              <a:off x="1123073" y="1073788"/>
              <a:ext cx="4484991" cy="3254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15">
              <a:extLst>
                <a:ext uri="{FF2B5EF4-FFF2-40B4-BE49-F238E27FC236}">
                  <a16:creationId xmlns:a16="http://schemas.microsoft.com/office/drawing/2014/main" id="{AF8E69B8-DC58-4CEC-B28E-9E4CE6CD8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4711" flipH="1">
              <a:off x="4544402" y="3294778"/>
              <a:ext cx="960066" cy="141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18069D7E-5873-4C65-83CF-49CE6A42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2" y="-688625"/>
            <a:ext cx="11525250" cy="63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D2527C-44A1-428E-B326-04A822413FA3}"/>
              </a:ext>
            </a:extLst>
          </p:cNvPr>
          <p:cNvSpPr txBox="1"/>
          <p:nvPr/>
        </p:nvSpPr>
        <p:spPr>
          <a:xfrm>
            <a:off x="1970013" y="1799609"/>
            <a:ext cx="7659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GB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26640-B6B9-4A6D-ADA2-02B3E9373917}"/>
              </a:ext>
            </a:extLst>
          </p:cNvPr>
          <p:cNvSpPr txBox="1"/>
          <p:nvPr/>
        </p:nvSpPr>
        <p:spPr>
          <a:xfrm>
            <a:off x="1847991" y="2939979"/>
            <a:ext cx="9492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GB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10">
            <a:extLst>
              <a:ext uri="{FF2B5EF4-FFF2-40B4-BE49-F238E27FC236}">
                <a16:creationId xmlns:a16="http://schemas.microsoft.com/office/drawing/2014/main" id="{F6E19FDB-B8EF-4663-B4EB-CFBE5E5C53FC}"/>
              </a:ext>
            </a:extLst>
          </p:cNvPr>
          <p:cNvSpPr txBox="1"/>
          <p:nvPr/>
        </p:nvSpPr>
        <p:spPr>
          <a:xfrm>
            <a:off x="3828635" y="-244526"/>
            <a:ext cx="434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b="1" dirty="0" err="1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Mục</a:t>
            </a:r>
            <a:r>
              <a:rPr lang="en-US" sz="6000" b="1" dirty="0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tiêu</a:t>
            </a:r>
            <a:endParaRPr lang="en-US" sz="6000" b="1" dirty="0">
              <a:solidFill>
                <a:srgbClr val="5B9BD5">
                  <a:lumMod val="50000"/>
                </a:srgbClr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285" y="44622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18069D7E-5873-4C65-83CF-49CE6A42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7418"/>
            <a:ext cx="11525250" cy="63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6E19FDB-B8EF-4663-B4EB-CFBE5E5C53FC}"/>
              </a:ext>
            </a:extLst>
          </p:cNvPr>
          <p:cNvSpPr txBox="1"/>
          <p:nvPr/>
        </p:nvSpPr>
        <p:spPr>
          <a:xfrm>
            <a:off x="853579" y="1559363"/>
            <a:ext cx="102978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800" dirty="0" err="1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Kiểm</a:t>
            </a:r>
            <a:r>
              <a:rPr lang="en-US" sz="8800" dirty="0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tra</a:t>
            </a:r>
            <a:r>
              <a:rPr lang="en-US" sz="8800" dirty="0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đọc</a:t>
            </a:r>
            <a:r>
              <a:rPr lang="en-US" sz="8800" dirty="0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tiếng</a:t>
            </a:r>
            <a:r>
              <a:rPr lang="en-US" sz="8800" dirty="0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800" dirty="0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CUỐI HKI</a:t>
            </a:r>
            <a:endParaRPr lang="en-US" sz="8800" dirty="0">
              <a:solidFill>
                <a:srgbClr val="5B9BD5">
                  <a:lumMod val="50000"/>
                </a:srgbClr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51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285" y="44622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18069D7E-5873-4C65-83CF-49CE6A42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7418"/>
            <a:ext cx="11525250" cy="63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1679" y="1717032"/>
            <a:ext cx="9353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 làm ảnh hưởng đến các bạn khác khi đang kiểm tra.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khi các bạn đang kiểm tra, ngồi luyện đọc phần bài của mình.</a:t>
            </a:r>
          </a:p>
        </p:txBody>
      </p:sp>
      <p:sp>
        <p:nvSpPr>
          <p:cNvPr id="6" name="Hộp Văn bản 10">
            <a:extLst>
              <a:ext uri="{FF2B5EF4-FFF2-40B4-BE49-F238E27FC236}">
                <a16:creationId xmlns:a16="http://schemas.microsoft.com/office/drawing/2014/main" id="{F6E19FDB-B8EF-4663-B4EB-CFBE5E5C53FC}"/>
              </a:ext>
            </a:extLst>
          </p:cNvPr>
          <p:cNvSpPr txBox="1"/>
          <p:nvPr/>
        </p:nvSpPr>
        <p:spPr>
          <a:xfrm>
            <a:off x="3828635" y="-244526"/>
            <a:ext cx="434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b="1" dirty="0" err="1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Yêu</a:t>
            </a:r>
            <a:r>
              <a:rPr lang="en-US" sz="6000" b="1" dirty="0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5B9BD5">
                    <a:lumMod val="50000"/>
                  </a:srgbClr>
                </a:solidFill>
                <a:latin typeface="UTM Azuki" panose="02040603050506020204" pitchFamily="18" charset="0"/>
              </a:rPr>
              <a:t>cầu</a:t>
            </a:r>
            <a:endParaRPr lang="en-US" sz="6000" b="1" dirty="0">
              <a:solidFill>
                <a:srgbClr val="5B9BD5">
                  <a:lumMod val="50000"/>
                </a:srgbClr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35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3">
            <a:extLst>
              <a:ext uri="{FF2B5EF4-FFF2-40B4-BE49-F238E27FC236}">
                <a16:creationId xmlns:a16="http://schemas.microsoft.com/office/drawing/2014/main" id="{D949197B-A368-402C-9F73-98AB84FE960E}"/>
              </a:ext>
            </a:extLst>
          </p:cNvPr>
          <p:cNvGrpSpPr/>
          <p:nvPr/>
        </p:nvGrpSpPr>
        <p:grpSpPr>
          <a:xfrm>
            <a:off x="6807064" y="2847827"/>
            <a:ext cx="6168707" cy="4178595"/>
            <a:chOff x="5974725" y="2222205"/>
            <a:chExt cx="5877033" cy="3981019"/>
          </a:xfrm>
        </p:grpSpPr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D6BB4A9E-FDF3-4BD0-8414-9C1C196AA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1" name="图片 1">
              <a:extLst>
                <a:ext uri="{FF2B5EF4-FFF2-40B4-BE49-F238E27FC236}">
                  <a16:creationId xmlns:a16="http://schemas.microsoft.com/office/drawing/2014/main" id="{9F8D118E-5CF8-4E51-B45E-9929398E1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0000" b="90000" l="10000" r="90000">
                          <a14:foregroundMark x1="56856" y1="33023" x2="64883" y2="80465"/>
                        </a14:backgroundRemoval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 l="15234" t="14238" r="13827" b="10650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  <p:grpSp>
        <p:nvGrpSpPr>
          <p:cNvPr id="22" name="组合 14">
            <a:extLst>
              <a:ext uri="{FF2B5EF4-FFF2-40B4-BE49-F238E27FC236}">
                <a16:creationId xmlns:a16="http://schemas.microsoft.com/office/drawing/2014/main" id="{BC548271-5126-4924-AB54-617D2FBDD1E8}"/>
              </a:ext>
            </a:extLst>
          </p:cNvPr>
          <p:cNvGrpSpPr/>
          <p:nvPr/>
        </p:nvGrpSpPr>
        <p:grpSpPr>
          <a:xfrm>
            <a:off x="317710" y="-564424"/>
            <a:ext cx="10707424" cy="1541243"/>
            <a:chOff x="-223283" y="519324"/>
            <a:chExt cx="10707424" cy="1541243"/>
          </a:xfrm>
        </p:grpSpPr>
        <p:pic>
          <p:nvPicPr>
            <p:cNvPr id="23" name="图片 5">
              <a:extLst>
                <a:ext uri="{FF2B5EF4-FFF2-40B4-BE49-F238E27FC236}">
                  <a16:creationId xmlns:a16="http://schemas.microsoft.com/office/drawing/2014/main" id="{8E766438-FFA8-4E99-8F06-4CF1E1C90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24" name="图片 12">
              <a:extLst>
                <a:ext uri="{FF2B5EF4-FFF2-40B4-BE49-F238E27FC236}">
                  <a16:creationId xmlns:a16="http://schemas.microsoft.com/office/drawing/2014/main" id="{E009322F-7548-4D6C-8785-E792421415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25" name="图片 13">
              <a:extLst>
                <a:ext uri="{FF2B5EF4-FFF2-40B4-BE49-F238E27FC236}">
                  <a16:creationId xmlns:a16="http://schemas.microsoft.com/office/drawing/2014/main" id="{5A732F50-D226-494D-8AB0-1C35BCCC9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211276" y="803929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en-US" alt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lang="en-US" alt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lang="en-US" alt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lang="en-US" alt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alt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alt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alt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Chuỗi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Buôn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Lênh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endParaRPr lang="en-US" altLang="en-US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endParaRPr lang="en-US" altLang="en-US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endParaRPr lang="en-US" altLang="en-US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cúng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viện</a:t>
            </a:r>
            <a:endParaRPr lang="en-US" altLang="en-US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Trịnh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Tường</a:t>
            </a:r>
            <a:endParaRPr lang="en-US" altLang="en-US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Ca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endParaRPr lang="en-US" altLang="en-US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975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1">
            <a:extLst>
              <a:ext uri="{FF2B5EF4-FFF2-40B4-BE49-F238E27FC236}">
                <a16:creationId xmlns:a16="http://schemas.microsoft.com/office/drawing/2014/main" id="{FE1E0D71-B3C9-4443-9176-A42821C0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1" y="4711999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0">
            <a:extLst>
              <a:ext uri="{FF2B5EF4-FFF2-40B4-BE49-F238E27FC236}">
                <a16:creationId xmlns:a16="http://schemas.microsoft.com/office/drawing/2014/main" id="{7540D9F7-01D1-40C3-921C-48DBACA4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695" y="-173037"/>
            <a:ext cx="1762415" cy="130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id="{3B5296E9-7E15-4F8B-B12C-8C8C782727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971692" y="105909"/>
            <a:ext cx="790072" cy="732603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B732DB9-2681-401F-BB41-67425DDF21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8374603" y="4465274"/>
            <a:ext cx="790072" cy="732603"/>
          </a:xfrm>
          <a:prstGeom prst="rect">
            <a:avLst/>
          </a:prstGeom>
        </p:spPr>
      </p:pic>
      <p:pic>
        <p:nvPicPr>
          <p:cNvPr id="19" name="图片 19">
            <a:extLst>
              <a:ext uri="{FF2B5EF4-FFF2-40B4-BE49-F238E27FC236}">
                <a16:creationId xmlns:a16="http://schemas.microsoft.com/office/drawing/2014/main" id="{981066D8-1448-43EA-9B7C-6802E860C9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1110982" y="5319175"/>
            <a:ext cx="790072" cy="732603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0486" y="73269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Chợ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Ta -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sken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60486" y="1624694"/>
            <a:ext cx="1155815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Chúng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tôi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thăm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cảnh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chợ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qua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lại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trộn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lẫn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màu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sắc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Đàn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ông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mặc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áo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sơ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mi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đính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nẹp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thêu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dọc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hai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ống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tay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đầu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chụp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gọn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chiếc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mũ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vải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vuông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nhỏ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Phụ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nữ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xúng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xính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chiếc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áo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dài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rộng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bằng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vải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lụa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Trên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áo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đường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vân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xanh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đỏ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tím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vàng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chảy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dọc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óng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ả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chờn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vờn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sóng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nước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hồ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Nước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da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họ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ngăm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bánh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mật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Lông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mày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nhỏ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uốn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vòng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cung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Khuôn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mặt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bầu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bầu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chữa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bớt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nhô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đôi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gò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má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cao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Tóc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đen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mun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tết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hai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bím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thõng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dài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mãi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xuống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quá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thắt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lưng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khẽ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ve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vẩy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theo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nhịp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bước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31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.   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1206645" y="39671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Chính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tả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(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Nghe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-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5318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1">
            <a:extLst>
              <a:ext uri="{FF2B5EF4-FFF2-40B4-BE49-F238E27FC236}">
                <a16:creationId xmlns:a16="http://schemas.microsoft.com/office/drawing/2014/main" id="{FE1E0D71-B3C9-4443-9176-A42821C0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4344878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0">
            <a:extLst>
              <a:ext uri="{FF2B5EF4-FFF2-40B4-BE49-F238E27FC236}">
                <a16:creationId xmlns:a16="http://schemas.microsoft.com/office/drawing/2014/main" id="{7540D9F7-01D1-40C3-921C-48DBACA4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id="{3B5296E9-7E15-4F8B-B12C-8C8C782727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971692" y="105909"/>
            <a:ext cx="790072" cy="732603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B732DB9-2681-401F-BB41-67425DDF21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17344" y="-64692"/>
            <a:ext cx="790072" cy="732603"/>
          </a:xfrm>
          <a:prstGeom prst="rect">
            <a:avLst/>
          </a:prstGeom>
        </p:spPr>
      </p:pic>
      <p:pic>
        <p:nvPicPr>
          <p:cNvPr id="19" name="图片 19">
            <a:extLst>
              <a:ext uri="{FF2B5EF4-FFF2-40B4-BE49-F238E27FC236}">
                <a16:creationId xmlns:a16="http://schemas.microsoft.com/office/drawing/2014/main" id="{981066D8-1448-43EA-9B7C-6802E860C9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408122" y="988138"/>
            <a:ext cx="790072" cy="732603"/>
          </a:xfrm>
          <a:prstGeom prst="rect">
            <a:avLst/>
          </a:prstGeom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427288" y="1275447"/>
            <a:ext cx="6627813" cy="890587"/>
          </a:xfrm>
          <a:prstGeom prst="cloudCallout">
            <a:avLst>
              <a:gd name="adj1" fmla="val 36208"/>
              <a:gd name="adj2" fmla="val 154014"/>
            </a:avLst>
          </a:prstGeom>
          <a:solidFill>
            <a:srgbClr val="CCFF99"/>
          </a:solidFill>
          <a:ln w="38100">
            <a:solidFill>
              <a:srgbClr val="FF9933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</a:rPr>
              <a:t>Em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</a:rPr>
              <a:t>hãy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</a:rPr>
              <a:t>tìm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</a:rPr>
              <a:t>từ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</a:rPr>
              <a:t>khó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</a:rPr>
              <a:t>viết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</a:rPr>
              <a:t> </a:t>
            </a:r>
          </a:p>
        </p:txBody>
      </p:sp>
      <p:pic>
        <p:nvPicPr>
          <p:cNvPr id="9" name="Picture 10" descr="teddy_bear_reading_st_a_h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33" y="3281323"/>
            <a:ext cx="2238375" cy="276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309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1">
            <a:extLst>
              <a:ext uri="{FF2B5EF4-FFF2-40B4-BE49-F238E27FC236}">
                <a16:creationId xmlns:a16="http://schemas.microsoft.com/office/drawing/2014/main" id="{FE1E0D71-B3C9-4443-9176-A42821C0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1" y="4711999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0">
            <a:extLst>
              <a:ext uri="{FF2B5EF4-FFF2-40B4-BE49-F238E27FC236}">
                <a16:creationId xmlns:a16="http://schemas.microsoft.com/office/drawing/2014/main" id="{7540D9F7-01D1-40C3-921C-48DBACA4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695" y="-173037"/>
            <a:ext cx="1762415" cy="130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id="{3B5296E9-7E15-4F8B-B12C-8C8C782727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971692" y="105909"/>
            <a:ext cx="790072" cy="732603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B732DB9-2681-401F-BB41-67425DDF21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8374603" y="4465274"/>
            <a:ext cx="790072" cy="732603"/>
          </a:xfrm>
          <a:prstGeom prst="rect">
            <a:avLst/>
          </a:prstGeom>
        </p:spPr>
      </p:pic>
      <p:pic>
        <p:nvPicPr>
          <p:cNvPr id="19" name="图片 19">
            <a:extLst>
              <a:ext uri="{FF2B5EF4-FFF2-40B4-BE49-F238E27FC236}">
                <a16:creationId xmlns:a16="http://schemas.microsoft.com/office/drawing/2014/main" id="{981066D8-1448-43EA-9B7C-6802E860C9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1110982" y="5319175"/>
            <a:ext cx="790072" cy="732603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4013" y="47253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</a:rPr>
              <a:t>Chợ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</a:rPr>
              <a:t> Ta -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</a:rPr>
              <a:t>sken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42899" y="1211074"/>
            <a:ext cx="1155815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  <a:ea typeface="+mn-ea"/>
              </a:rPr>
              <a:t>  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Chúng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tôi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ra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thăm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cảnh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chợ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.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Người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qua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lại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trộn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lẫn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màu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sắc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.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Đàn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ông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mặc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áo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sơ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mi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đính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những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nẹp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thêu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dọc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hai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ống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tay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,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đầu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chụp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gọn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trong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chiếc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mũ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vải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vuông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nhỏ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.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Phụ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nữ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xúng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xính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trong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chiếc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áo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dài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rộng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bằng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vải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lụa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.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Trên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áo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,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những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đường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vân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xanh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,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đỏ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,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tím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,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vàng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chảy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dọc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,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óng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ả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chờn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vờn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như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sóng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nước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hồ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.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Nước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da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của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họ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ngăm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bánh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mật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.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Lông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mày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nhỏ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uốn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vòng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cung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.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Khuôn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mặt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bầu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bầu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chữa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cho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bớt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nhô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đôi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gò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má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cao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.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Tóc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đen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như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mun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tết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thành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hai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bím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thõng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dài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mãi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xuống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quá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thắt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lưng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khẽ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ve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vẩy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theo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nhịp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bước</a:t>
            </a:r>
            <a:r>
              <a:rPr lang="en-US" altLang="en-US" sz="2800" b="1" dirty="0" smtClean="0">
                <a:solidFill>
                  <a:srgbClr val="213315"/>
                </a:solidFill>
                <a:latin typeface="Times New Roman" panose="02020603050405020304" pitchFamily="18" charset="0"/>
                <a:ea typeface="+mn-ea"/>
              </a:rPr>
              <a:t>.  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16727" y="988860"/>
            <a:ext cx="1447800" cy="0"/>
          </a:xfrm>
          <a:prstGeom prst="line">
            <a:avLst/>
          </a:prstGeom>
          <a:noFill/>
          <a:ln w="28575" cap="flat" cmpd="sng" algn="ctr">
            <a:solidFill>
              <a:srgbClr val="0B19C8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Straight Connector 10"/>
          <p:cNvCxnSpPr/>
          <p:nvPr/>
        </p:nvCxnSpPr>
        <p:spPr>
          <a:xfrm>
            <a:off x="1595727" y="2092469"/>
            <a:ext cx="838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Straight Connector 11"/>
          <p:cNvCxnSpPr/>
          <p:nvPr/>
        </p:nvCxnSpPr>
        <p:spPr>
          <a:xfrm>
            <a:off x="10324888" y="2956399"/>
            <a:ext cx="6858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" name="Straight Connector 12"/>
          <p:cNvCxnSpPr/>
          <p:nvPr/>
        </p:nvCxnSpPr>
        <p:spPr>
          <a:xfrm>
            <a:off x="7381081" y="1686976"/>
            <a:ext cx="1143000" cy="15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>
            <a:off x="9066576" y="2103554"/>
            <a:ext cx="1219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0" name="Straight Connector 19"/>
          <p:cNvCxnSpPr/>
          <p:nvPr/>
        </p:nvCxnSpPr>
        <p:spPr>
          <a:xfrm>
            <a:off x="8769639" y="2956399"/>
            <a:ext cx="1309687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1" name="Straight Connector 20"/>
          <p:cNvCxnSpPr/>
          <p:nvPr/>
        </p:nvCxnSpPr>
        <p:spPr>
          <a:xfrm>
            <a:off x="9820063" y="4253346"/>
            <a:ext cx="1190625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2" name="Straight Connector 21"/>
          <p:cNvCxnSpPr/>
          <p:nvPr/>
        </p:nvCxnSpPr>
        <p:spPr>
          <a:xfrm>
            <a:off x="4407045" y="2088545"/>
            <a:ext cx="1219200" cy="158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Straight Connector 23"/>
          <p:cNvCxnSpPr/>
          <p:nvPr/>
        </p:nvCxnSpPr>
        <p:spPr>
          <a:xfrm>
            <a:off x="4026045" y="2963326"/>
            <a:ext cx="1600200" cy="15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5" name="Straight Connector 24"/>
          <p:cNvCxnSpPr/>
          <p:nvPr/>
        </p:nvCxnSpPr>
        <p:spPr>
          <a:xfrm>
            <a:off x="476539" y="2971901"/>
            <a:ext cx="990600" cy="15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6" name="Straight Connector 25"/>
          <p:cNvCxnSpPr/>
          <p:nvPr/>
        </p:nvCxnSpPr>
        <p:spPr>
          <a:xfrm>
            <a:off x="5414744" y="2555875"/>
            <a:ext cx="141446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7" name="Straight Connector 26"/>
          <p:cNvCxnSpPr/>
          <p:nvPr/>
        </p:nvCxnSpPr>
        <p:spPr>
          <a:xfrm>
            <a:off x="6646068" y="3819669"/>
            <a:ext cx="73501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8" name="Straight Connector 27"/>
          <p:cNvCxnSpPr/>
          <p:nvPr/>
        </p:nvCxnSpPr>
        <p:spPr>
          <a:xfrm>
            <a:off x="476539" y="3398838"/>
            <a:ext cx="14097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9" name="Straight Connector 28"/>
          <p:cNvCxnSpPr/>
          <p:nvPr/>
        </p:nvCxnSpPr>
        <p:spPr>
          <a:xfrm>
            <a:off x="7381081" y="3414259"/>
            <a:ext cx="2295095" cy="79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0" name="Straight Connector 29"/>
          <p:cNvCxnSpPr/>
          <p:nvPr/>
        </p:nvCxnSpPr>
        <p:spPr>
          <a:xfrm flipV="1">
            <a:off x="9905651" y="3368386"/>
            <a:ext cx="1431925" cy="1111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1" name="Straight Connector 30"/>
          <p:cNvCxnSpPr/>
          <p:nvPr/>
        </p:nvCxnSpPr>
        <p:spPr>
          <a:xfrm>
            <a:off x="1127487" y="3822854"/>
            <a:ext cx="2147887" cy="158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2" name="Straight Connector 31"/>
          <p:cNvCxnSpPr/>
          <p:nvPr/>
        </p:nvCxnSpPr>
        <p:spPr>
          <a:xfrm>
            <a:off x="2433927" y="4253346"/>
            <a:ext cx="67151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3" name="Straight Connector 32"/>
          <p:cNvCxnSpPr/>
          <p:nvPr/>
        </p:nvCxnSpPr>
        <p:spPr>
          <a:xfrm>
            <a:off x="476539" y="4675782"/>
            <a:ext cx="484187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4" name="Straight Connector 33"/>
          <p:cNvCxnSpPr/>
          <p:nvPr/>
        </p:nvCxnSpPr>
        <p:spPr>
          <a:xfrm>
            <a:off x="3595832" y="3819669"/>
            <a:ext cx="1622425" cy="15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5" name="Straight Connector 34"/>
          <p:cNvCxnSpPr/>
          <p:nvPr/>
        </p:nvCxnSpPr>
        <p:spPr>
          <a:xfrm>
            <a:off x="5930178" y="4251996"/>
            <a:ext cx="88091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6" name="Straight Connector 35"/>
          <p:cNvCxnSpPr/>
          <p:nvPr/>
        </p:nvCxnSpPr>
        <p:spPr>
          <a:xfrm>
            <a:off x="2583152" y="3379499"/>
            <a:ext cx="6858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7" name="Straight Connector 36"/>
          <p:cNvCxnSpPr/>
          <p:nvPr/>
        </p:nvCxnSpPr>
        <p:spPr>
          <a:xfrm>
            <a:off x="1099632" y="4675782"/>
            <a:ext cx="915195" cy="1815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1206645" y="39671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</a:rPr>
              <a:t>2.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</a:rPr>
              <a:t>Chính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</a:rPr>
              <a:t>tả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</a:rPr>
              <a:t> (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</a:rPr>
              <a:t>Nghe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</a:rPr>
              <a:t> -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</a:rPr>
              <a:t>viết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</a:rPr>
              <a:t>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1">
            <a:extLst>
              <a:ext uri="{FF2B5EF4-FFF2-40B4-BE49-F238E27FC236}">
                <a16:creationId xmlns:a16="http://schemas.microsoft.com/office/drawing/2014/main" id="{FE1E0D71-B3C9-4443-9176-A42821C0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634" y="4317169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 rot="758202">
            <a:off x="4045956" y="1072067"/>
            <a:ext cx="4238625" cy="3741738"/>
            <a:chOff x="4368" y="192"/>
            <a:chExt cx="1152" cy="1392"/>
          </a:xfrm>
        </p:grpSpPr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 rot="-884770">
              <a:off x="4368" y="192"/>
              <a:ext cx="1152" cy="1392"/>
            </a:xfrm>
            <a:prstGeom prst="verticalScroll">
              <a:avLst>
                <a:gd name="adj" fmla="val 125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57150">
              <a:solidFill>
                <a:srgbClr val="3333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vi-VN" altLang="en-US">
                <a:solidFill>
                  <a:srgbClr val="FF33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 rot="20712502">
              <a:off x="4427" y="529"/>
              <a:ext cx="1007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</a:pPr>
              <a:r>
                <a:rPr lang="en-US" altLang="en-US" sz="36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</a:rPr>
                <a:t>Đọc</a:t>
              </a:r>
              <a:r>
                <a:rPr lang="en-US" altLang="en-US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</a:rPr>
                <a:t> </a:t>
              </a:r>
            </a:p>
            <a:p>
              <a:pPr algn="ctr" eaLnBrk="1" hangingPunct="1">
                <a:spcBef>
                  <a:spcPct val="50000"/>
                </a:spcBef>
                <a:buNone/>
              </a:pPr>
              <a:r>
                <a:rPr lang="en-US" altLang="en-US" sz="36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</a:rPr>
                <a:t>viết</a:t>
              </a:r>
              <a:r>
                <a:rPr lang="en-US" altLang="en-US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</a:rPr>
                <a:t> </a:t>
              </a:r>
              <a:r>
                <a:rPr lang="en-US" altLang="en-US" sz="36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</a:rPr>
                <a:t>từ</a:t>
              </a:r>
              <a:r>
                <a:rPr lang="en-US" altLang="en-US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</a:rPr>
                <a:t> </a:t>
              </a:r>
              <a:r>
                <a:rPr lang="en-US" altLang="en-US" sz="36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</a:rPr>
                <a:t>khó</a:t>
              </a:r>
              <a:endPara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</p:grpSp>
      <p:pic>
        <p:nvPicPr>
          <p:cNvPr id="6" name="Picture 6" descr="teddy_bear_reading_st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4157" y="1508086"/>
            <a:ext cx="2562225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243239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456</Words>
  <Application>Microsoft Office PowerPoint</Application>
  <PresentationFormat>Widescreen</PresentationFormat>
  <Paragraphs>43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Cambria</vt:lpstr>
      <vt:lpstr>等线</vt:lpstr>
      <vt:lpstr>Times New Roman</vt:lpstr>
      <vt:lpstr>UTM Azuki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Windows User</cp:lastModifiedBy>
  <cp:revision>73</cp:revision>
  <dcterms:created xsi:type="dcterms:W3CDTF">2019-10-17T09:10:34Z</dcterms:created>
  <dcterms:modified xsi:type="dcterms:W3CDTF">2021-12-23T08:41:27Z</dcterms:modified>
</cp:coreProperties>
</file>